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</p:sldMasterIdLst>
  <p:notesMasterIdLst>
    <p:notesMasterId r:id="rId30"/>
  </p:notesMasterIdLst>
  <p:handoutMasterIdLst>
    <p:handoutMasterId r:id="rId31"/>
  </p:handoutMasterIdLst>
  <p:sldIdLst>
    <p:sldId id="321" r:id="rId2"/>
    <p:sldId id="325" r:id="rId3"/>
    <p:sldId id="326" r:id="rId4"/>
    <p:sldId id="327" r:id="rId5"/>
    <p:sldId id="328" r:id="rId6"/>
    <p:sldId id="329" r:id="rId7"/>
    <p:sldId id="340" r:id="rId8"/>
    <p:sldId id="330" r:id="rId9"/>
    <p:sldId id="332" r:id="rId10"/>
    <p:sldId id="333" r:id="rId11"/>
    <p:sldId id="339" r:id="rId12"/>
    <p:sldId id="334" r:id="rId13"/>
    <p:sldId id="335" r:id="rId14"/>
    <p:sldId id="336" r:id="rId15"/>
    <p:sldId id="338" r:id="rId16"/>
    <p:sldId id="343" r:id="rId17"/>
    <p:sldId id="331" r:id="rId18"/>
    <p:sldId id="342" r:id="rId19"/>
    <p:sldId id="346" r:id="rId20"/>
    <p:sldId id="363" r:id="rId21"/>
    <p:sldId id="341" r:id="rId22"/>
    <p:sldId id="344" r:id="rId23"/>
    <p:sldId id="364" r:id="rId24"/>
    <p:sldId id="347" r:id="rId25"/>
    <p:sldId id="365" r:id="rId26"/>
    <p:sldId id="345" r:id="rId27"/>
    <p:sldId id="360" r:id="rId28"/>
    <p:sldId id="362" r:id="rId29"/>
  </p:sldIdLst>
  <p:sldSz cx="9144000" cy="6858000" type="screen4x3"/>
  <p:notesSz cx="6858000" cy="994568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  <p:clrMru>
    <a:srgbClr val="996633"/>
    <a:srgbClr val="FF9900"/>
    <a:srgbClr val="008000"/>
    <a:srgbClr val="006600"/>
    <a:srgbClr val="009900"/>
    <a:srgbClr val="E5DBA1"/>
    <a:srgbClr val="BABA93"/>
    <a:srgbClr val="BABB93"/>
    <a:srgbClr val="DEDEAF"/>
    <a:srgbClr val="99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2" autoAdjust="0"/>
    <p:restoredTop sz="92399" autoAdjust="0"/>
  </p:normalViewPr>
  <p:slideViewPr>
    <p:cSldViewPr snapToGrid="0">
      <p:cViewPr>
        <p:scale>
          <a:sx n="80" d="100"/>
          <a:sy n="80" d="100"/>
        </p:scale>
        <p:origin x="-235" y="1757"/>
      </p:cViewPr>
      <p:guideLst>
        <p:guide orient="horz" pos="3935"/>
        <p:guide pos="288"/>
        <p:guide pos="726"/>
        <p:guide pos="5029"/>
        <p:guide pos="43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-2634" y="-102"/>
      </p:cViewPr>
      <p:guideLst>
        <p:guide orient="horz" pos="3132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fld id="{2406F014-A29C-4D7E-863E-F4235EC9BB2C}" type="slidenum">
              <a:rPr lang="de-DE"/>
              <a:pPr>
                <a:defRPr/>
              </a:pPr>
              <a:t>‹Nº›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502920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fld id="{30C27962-3251-4E6D-A6D0-B1B414495BF4}" type="slidenum">
              <a:rPr lang="de-DE"/>
              <a:pPr>
                <a:defRPr/>
              </a:pPr>
              <a:t>‹Nº›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624638"/>
            <a:ext cx="9144000" cy="233362"/>
          </a:xfrm>
          <a:prstGeom prst="rect">
            <a:avLst/>
          </a:prstGeom>
          <a:solidFill>
            <a:srgbClr val="9393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DE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934200" y="6596063"/>
            <a:ext cx="1981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fld id="{B6627C32-A0CE-40F6-BDFA-3C7C724DC8AA}" type="datetime1">
              <a:rPr lang="de-DE" sz="1200" b="0">
                <a:solidFill>
                  <a:schemeClr val="bg1"/>
                </a:solidFill>
              </a:rPr>
              <a:pPr eaLnBrk="0" hangingPunct="0">
                <a:defRPr/>
              </a:pPr>
              <a:t>27.03.2012</a:t>
            </a:fld>
            <a:r>
              <a:rPr lang="de-DE" sz="1200" b="0">
                <a:solidFill>
                  <a:schemeClr val="bg1"/>
                </a:solidFill>
              </a:rPr>
              <a:t>     Seite </a:t>
            </a:r>
            <a:fld id="{5474D190-8F11-4FCE-B19D-A07596E6593A}" type="slidenum">
              <a:rPr lang="de-DE" sz="1200" b="0">
                <a:solidFill>
                  <a:schemeClr val="bg1"/>
                </a:solidFill>
              </a:rPr>
              <a:pPr eaLnBrk="0" hangingPunct="0">
                <a:defRPr/>
              </a:pPr>
              <a:t>‹Nº›</a:t>
            </a:fld>
            <a:endParaRPr lang="de-DE" sz="1200" b="0">
              <a:solidFill>
                <a:schemeClr val="bg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33600" y="0"/>
            <a:ext cx="7010400" cy="762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93939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BZ" sz="2400" b="0">
              <a:solidFill>
                <a:schemeClr val="tx1"/>
              </a:solidFill>
              <a:latin typeface="Times" charset="0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0" y="762000"/>
            <a:ext cx="9144000" cy="0"/>
          </a:xfrm>
          <a:prstGeom prst="line">
            <a:avLst/>
          </a:prstGeom>
          <a:noFill/>
          <a:ln w="3175">
            <a:solidFill>
              <a:srgbClr val="E6E6E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de-DE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7999413" y="0"/>
            <a:ext cx="1144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4638"/>
            <a:ext cx="9144000" cy="233362"/>
          </a:xfrm>
          <a:prstGeom prst="rect">
            <a:avLst/>
          </a:prstGeom>
          <a:solidFill>
            <a:srgbClr val="9393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DE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2133600" y="0"/>
            <a:ext cx="7010400" cy="762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93939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BZ" sz="2400" b="0">
              <a:solidFill>
                <a:schemeClr val="tx1"/>
              </a:solidFill>
              <a:latin typeface="Times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0" y="762000"/>
            <a:ext cx="9144000" cy="0"/>
          </a:xfrm>
          <a:prstGeom prst="line">
            <a:avLst/>
          </a:prstGeom>
          <a:noFill/>
          <a:ln w="3175">
            <a:solidFill>
              <a:srgbClr val="E6E6E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de-DE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flipH="1">
            <a:off x="0" y="762000"/>
            <a:ext cx="9144000" cy="0"/>
          </a:xfrm>
          <a:prstGeom prst="line">
            <a:avLst/>
          </a:prstGeom>
          <a:noFill/>
          <a:ln w="3175">
            <a:solidFill>
              <a:srgbClr val="D9D9D9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de-DE"/>
          </a:p>
        </p:txBody>
      </p:sp>
      <p:pic>
        <p:nvPicPr>
          <p:cNvPr id="13" name="Picture 20" descr="Weltkugel_klein_neu.gif                                        0005A183jeany                          BB53F53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6238" y="0"/>
            <a:ext cx="1147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Grafik 16" descr="gizlogo-standard-rgb.gif"/>
          <p:cNvPicPr>
            <a:picLocks noChangeAspect="1"/>
          </p:cNvPicPr>
          <p:nvPr userDrawn="1"/>
        </p:nvPicPr>
        <p:blipFill>
          <a:blip r:embed="rId4" cstate="print"/>
          <a:srcRect t="13757" b="19566"/>
          <a:stretch>
            <a:fillRect/>
          </a:stretch>
        </p:blipFill>
        <p:spPr bwMode="auto">
          <a:xfrm>
            <a:off x="276225" y="76200"/>
            <a:ext cx="9001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9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040400" y="1993726"/>
            <a:ext cx="7034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93200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40400" y="3239022"/>
            <a:ext cx="70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 baseline="0"/>
            </a:lvl1pPr>
          </a:lstStyle>
          <a:p>
            <a:r>
              <a:rPr lang="es-ES" smtClean="0"/>
              <a:t>Haga clic para modificar el estilo de subtítulo del patrón</a:t>
            </a:r>
            <a:endParaRPr lang="de-DE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2F035-94CA-4CFB-9B7A-6F35471ABDF1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0400" y="3880808"/>
            <a:ext cx="7034400" cy="1144800"/>
          </a:xfr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de-DE" sz="36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40400" y="2292939"/>
            <a:ext cx="7034400" cy="1500187"/>
          </a:xfrm>
        </p:spPr>
        <p:txBody>
          <a:bodyPr anchor="b"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C80F0F"/>
              </a:buClr>
              <a:buFont typeface="Wingdings" pitchFamily="2" charset="2"/>
              <a:buNone/>
              <a:tabLst>
                <a:tab pos="2190750" algn="l"/>
              </a:tabLst>
              <a:defRPr lang="de-DE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93B4E-D2FC-4C86-B1A1-F509CA245CC3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39813" y="2106613"/>
            <a:ext cx="3481200" cy="41148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95812" y="2106613"/>
            <a:ext cx="3481200" cy="41148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5162B-1D80-44AA-B92A-828EAC65D89B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0400" y="1411200"/>
            <a:ext cx="7034400" cy="6192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40400" y="2098784"/>
            <a:ext cx="3463200" cy="46905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40400" y="2668044"/>
            <a:ext cx="3463200" cy="3557392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15200" y="2098783"/>
            <a:ext cx="3463200" cy="46905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15200" y="2668044"/>
            <a:ext cx="3463200" cy="3557392"/>
          </a:xfrm>
        </p:spPr>
        <p:txBody>
          <a:bodyPr/>
          <a:lstStyle>
            <a:lvl1pPr>
              <a:defRPr lang="de-DE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200" dirty="0" smtClean="0">
                <a:solidFill>
                  <a:schemeClr val="tx1"/>
                </a:solidFill>
                <a:latin typeface="+mn-lt"/>
              </a:defRPr>
            </a:lvl2pPr>
            <a:lvl3pPr>
              <a:defRPr lang="de-DE" sz="2000" dirty="0" smtClean="0">
                <a:solidFill>
                  <a:schemeClr val="tx1"/>
                </a:solidFill>
                <a:latin typeface="+mn-lt"/>
              </a:defRPr>
            </a:lvl3pPr>
            <a:lvl4pPr>
              <a:defRPr lang="de-DE" sz="1800" dirty="0" smtClean="0">
                <a:solidFill>
                  <a:schemeClr val="tx1"/>
                </a:solidFill>
                <a:latin typeface="+mn-lt"/>
              </a:defRPr>
            </a:lvl4pPr>
            <a:lvl5pPr>
              <a:defRPr lang="de-DE" sz="1600" dirty="0" smtClean="0">
                <a:solidFill>
                  <a:schemeClr val="tx1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8544-EE71-4417-8C64-7369FA680C2B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CB94C-AE4B-443F-BB56-6FE003828B2F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C024E-6BB2-4FE7-AA1B-CBDEF873A61E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0400" y="1411200"/>
            <a:ext cx="2484000" cy="135705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20022" y="1411201"/>
            <a:ext cx="4453200" cy="48142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040400" y="2893512"/>
            <a:ext cx="2484000" cy="3331925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0A179-4475-4C73-B441-A998208ECE09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0400" y="4860099"/>
            <a:ext cx="7034400" cy="526093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152525" y="1411201"/>
            <a:ext cx="6831014" cy="33612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040400" y="5486400"/>
            <a:ext cx="7034400" cy="739036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2781B-AFBC-44F2-B962-168B61B50D71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BZ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6624638"/>
            <a:ext cx="9144000" cy="233362"/>
          </a:xfrm>
          <a:prstGeom prst="rect">
            <a:avLst/>
          </a:prstGeom>
          <a:solidFill>
            <a:srgbClr val="9393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DE"/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6934200" y="6596063"/>
            <a:ext cx="1981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fld id="{AB81C545-FE68-41D5-BEA4-2878944C354C}" type="datetime1">
              <a:rPr lang="de-DE" sz="1200" b="0">
                <a:solidFill>
                  <a:schemeClr val="bg1"/>
                </a:solidFill>
              </a:rPr>
              <a:pPr eaLnBrk="0" hangingPunct="0">
                <a:defRPr/>
              </a:pPr>
              <a:t>27.03.2012</a:t>
            </a:fld>
            <a:r>
              <a:rPr lang="de-DE" sz="1200" b="0">
                <a:solidFill>
                  <a:schemeClr val="bg1"/>
                </a:solidFill>
              </a:rPr>
              <a:t>     Seite </a:t>
            </a:r>
            <a:fld id="{E57CB1FB-53AC-4BA6-85A5-15B05404C2AB}" type="slidenum">
              <a:rPr lang="de-DE" sz="1200" b="0">
                <a:solidFill>
                  <a:schemeClr val="bg1"/>
                </a:solidFill>
              </a:rPr>
              <a:pPr eaLnBrk="0" hangingPunct="0">
                <a:defRPr/>
              </a:pPr>
              <a:t>‹Nº›</a:t>
            </a:fld>
            <a:endParaRPr lang="de-DE" sz="1200" b="0">
              <a:solidFill>
                <a:schemeClr val="bg1"/>
              </a:solidFill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2133600" y="0"/>
            <a:ext cx="7010400" cy="762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93939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BZ" sz="2400" b="0">
              <a:solidFill>
                <a:schemeClr val="tx1"/>
              </a:solidFill>
              <a:latin typeface="Times" charset="0"/>
            </a:endParaRP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 flipH="1">
            <a:off x="0" y="762000"/>
            <a:ext cx="9144000" cy="0"/>
          </a:xfrm>
          <a:prstGeom prst="line">
            <a:avLst/>
          </a:prstGeom>
          <a:noFill/>
          <a:ln w="3175">
            <a:solidFill>
              <a:srgbClr val="E6E6E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de-DE"/>
          </a:p>
        </p:txBody>
      </p:sp>
      <p:pic>
        <p:nvPicPr>
          <p:cNvPr id="1030" name="Picture 7"/>
          <p:cNvPicPr>
            <a:picLocks noChangeAspect="1" noChangeArrowheads="1"/>
          </p:cNvPicPr>
          <p:nvPr/>
        </p:nvPicPr>
        <p:blipFill>
          <a:blip r:embed="rId11" cstate="print">
            <a:lum contrast="-20000"/>
          </a:blip>
          <a:srcRect/>
          <a:stretch>
            <a:fillRect/>
          </a:stretch>
        </p:blipFill>
        <p:spPr bwMode="auto">
          <a:xfrm>
            <a:off x="7999413" y="0"/>
            <a:ext cx="1144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0" y="6624638"/>
            <a:ext cx="9144000" cy="233362"/>
          </a:xfrm>
          <a:prstGeom prst="rect">
            <a:avLst/>
          </a:prstGeom>
          <a:solidFill>
            <a:srgbClr val="9393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DE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2133600" y="0"/>
            <a:ext cx="7010400" cy="762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93939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BZ" sz="2400" b="0">
              <a:solidFill>
                <a:schemeClr val="tx1"/>
              </a:solidFill>
              <a:latin typeface="Times" charset="0"/>
            </a:endParaRPr>
          </a:p>
        </p:txBody>
      </p:sp>
      <p:sp>
        <p:nvSpPr>
          <p:cNvPr id="103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39813" y="1411288"/>
            <a:ext cx="7034212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 durch Klicken hinzufügen</a:t>
            </a:r>
          </a:p>
        </p:txBody>
      </p:sp>
      <p:sp>
        <p:nvSpPr>
          <p:cNvPr id="103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9813" y="2106613"/>
            <a:ext cx="70342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 durch Klicken hinzufügen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579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56400" y="6602413"/>
            <a:ext cx="1295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0A77BC3-00ED-4CF1-91D5-D77BDF976530}" type="datetime1">
              <a:rPr lang="de-DE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7893050" y="6602413"/>
            <a:ext cx="9271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de-DE" sz="1200" b="0" dirty="0">
                <a:solidFill>
                  <a:schemeClr val="bg1"/>
                </a:solidFill>
              </a:rPr>
              <a:t>Seite </a:t>
            </a:r>
            <a:fld id="{428CCFE7-ECDC-434B-8100-469147BE55A7}" type="slidenum">
              <a:rPr lang="de-DE" sz="1200" b="0">
                <a:solidFill>
                  <a:schemeClr val="bg1"/>
                </a:solidFill>
              </a:rPr>
              <a:pPr eaLnBrk="0" hangingPunct="0">
                <a:defRPr/>
              </a:pPr>
              <a:t>‹Nº›</a:t>
            </a:fld>
            <a:endParaRPr lang="de-DE" sz="1200" b="0" dirty="0">
              <a:solidFill>
                <a:schemeClr val="bg1"/>
              </a:solidFill>
            </a:endParaRPr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H="1">
            <a:off x="0" y="762000"/>
            <a:ext cx="9144000" cy="0"/>
          </a:xfrm>
          <a:prstGeom prst="line">
            <a:avLst/>
          </a:prstGeom>
          <a:noFill/>
          <a:ln w="3175">
            <a:solidFill>
              <a:srgbClr val="D9D9D9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de-DE"/>
          </a:p>
        </p:txBody>
      </p:sp>
      <p:pic>
        <p:nvPicPr>
          <p:cNvPr id="1038" name="Picture 23" descr="Weltkugel_klein_neu.gif                                        0005A183jeany                          BB53F533: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96238" y="0"/>
            <a:ext cx="1147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80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125" y="6600825"/>
            <a:ext cx="28956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BZ"/>
          </a:p>
        </p:txBody>
      </p:sp>
      <p:pic>
        <p:nvPicPr>
          <p:cNvPr id="1040" name="Grafik 16" descr="gizlogo-standard-rgb.gif"/>
          <p:cNvPicPr>
            <a:picLocks noChangeAspect="1"/>
          </p:cNvPicPr>
          <p:nvPr/>
        </p:nvPicPr>
        <p:blipFill>
          <a:blip r:embed="rId13" cstate="print"/>
          <a:srcRect t="13757" b="19566"/>
          <a:stretch>
            <a:fillRect/>
          </a:stretch>
        </p:blipFill>
        <p:spPr bwMode="auto">
          <a:xfrm>
            <a:off x="276225" y="76200"/>
            <a:ext cx="9001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20000"/>
        </a:spcBef>
        <a:spcAft>
          <a:spcPct val="0"/>
        </a:spcAft>
        <a:buClr>
          <a:srgbClr val="C80F0F"/>
        </a:buClr>
        <a:buFont typeface="Wingdings" pitchFamily="2" charset="2"/>
        <a:buChar char="§"/>
        <a:tabLst>
          <a:tab pos="2190750" algn="l"/>
        </a:tabLs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6200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tabLst>
          <a:tab pos="2190750" algn="l"/>
        </a:tabLst>
        <a:defRPr sz="2400">
          <a:solidFill>
            <a:schemeClr val="tx1"/>
          </a:solidFill>
          <a:latin typeface="+mn-lt"/>
        </a:defRPr>
      </a:lvl2pPr>
      <a:lvl3pPr marL="1238250" indent="-285750" algn="l" rtl="0" eaLnBrk="0" fontAlgn="base" hangingPunct="0">
        <a:spcBef>
          <a:spcPct val="20000"/>
        </a:spcBef>
        <a:spcAft>
          <a:spcPct val="0"/>
        </a:spcAft>
        <a:buClr>
          <a:srgbClr val="999999"/>
        </a:buClr>
        <a:buFont typeface="Wingdings" pitchFamily="2" charset="2"/>
        <a:buChar char="§"/>
        <a:tabLst>
          <a:tab pos="2190750" algn="l"/>
        </a:tabLst>
        <a:defRPr sz="2400">
          <a:solidFill>
            <a:schemeClr val="tx1"/>
          </a:solidFill>
          <a:latin typeface="+mn-lt"/>
        </a:defRPr>
      </a:lvl3pPr>
      <a:lvl4pPr marL="1714500" indent="-285750" algn="l" rtl="0" eaLnBrk="0" fontAlgn="base" hangingPunct="0">
        <a:spcBef>
          <a:spcPct val="20000"/>
        </a:spcBef>
        <a:spcAft>
          <a:spcPct val="0"/>
        </a:spcAft>
        <a:buClr>
          <a:srgbClr val="C80F0F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4pPr>
      <a:lvl5pPr marL="2190750" indent="-2603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5pPr>
      <a:lvl6pPr marL="2647950" indent="-2603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6pPr>
      <a:lvl7pPr marL="3105150" indent="-2603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7pPr>
      <a:lvl8pPr marL="3562350" indent="-2603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8pPr>
      <a:lvl9pPr marL="4019550" indent="-2603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-"/>
        <a:tabLst>
          <a:tab pos="2190750" algn="l"/>
        </a:tabLst>
        <a:defRPr sz="2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nplades.gob.ec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 CuadroTexto"/>
          <p:cNvSpPr txBox="1">
            <a:spLocks noGrp="1" noChangeArrowheads="1"/>
          </p:cNvSpPr>
          <p:nvPr>
            <p:ph type="ctrTitle" sz="quarter"/>
          </p:nvPr>
        </p:nvSpPr>
        <p:spPr bwMode="auto">
          <a:xfrm>
            <a:off x="1035889" y="-1425502"/>
            <a:ext cx="7034400" cy="867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b="1" dirty="0" smtClean="0">
                <a:solidFill>
                  <a:schemeClr val="tx1"/>
                </a:solidFill>
              </a:rPr>
              <a:t>Experiencias de Ordenamiento Territorial en Ecuador. </a:t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sz="2800" b="1" dirty="0" smtClean="0">
                <a:solidFill>
                  <a:schemeClr val="tx1"/>
                </a:solidFill>
              </a:rPr>
              <a:t>Visión desde el Programa GESOREN</a:t>
            </a:r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sz="2400" b="1" dirty="0" smtClean="0">
                <a:solidFill>
                  <a:schemeClr val="tx1"/>
                </a:solidFill>
              </a:rPr>
              <a:t/>
            </a:r>
            <a:br>
              <a:rPr lang="es-ES" sz="2400" b="1" dirty="0" smtClean="0">
                <a:solidFill>
                  <a:schemeClr val="tx1"/>
                </a:solidFill>
              </a:rPr>
            </a:br>
            <a:r>
              <a:rPr lang="es-ES" sz="2000" b="1" dirty="0" smtClean="0"/>
              <a:t>Dr. Alonso Moreno Díaz</a:t>
            </a:r>
            <a:r>
              <a:rPr lang="es-ES" sz="2400" b="1" dirty="0" smtClean="0"/>
              <a:t/>
            </a:r>
            <a:br>
              <a:rPr lang="es-ES" sz="2400" b="1" dirty="0" smtClean="0"/>
            </a:br>
            <a:r>
              <a:rPr lang="es-ES" sz="1800" b="1" dirty="0" smtClean="0"/>
              <a:t>Villavicencio, 28 de marzo de 2012</a:t>
            </a:r>
            <a:r>
              <a:rPr lang="es-ES" sz="3200" b="1" dirty="0" smtClean="0">
                <a:solidFill>
                  <a:schemeClr val="tx1"/>
                </a:solidFill>
              </a:rPr>
              <a:t/>
            </a:r>
            <a:br>
              <a:rPr lang="es-ES" sz="3200" b="1" dirty="0" smtClean="0">
                <a:solidFill>
                  <a:schemeClr val="tx1"/>
                </a:solidFill>
              </a:rPr>
            </a:b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>
              <a:solidFill>
                <a:schemeClr val="tx1"/>
              </a:solidFill>
            </a:endParaRPr>
          </a:p>
        </p:txBody>
      </p:sp>
      <p:pic>
        <p:nvPicPr>
          <p:cNvPr id="3" name="2 Imagen" descr="klTitel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5" y="3113354"/>
            <a:ext cx="2188607" cy="1518108"/>
          </a:xfrm>
          <a:prstGeom prst="rect">
            <a:avLst/>
          </a:prstGeom>
        </p:spPr>
      </p:pic>
      <p:pic>
        <p:nvPicPr>
          <p:cNvPr id="5" name="4 Imagen" descr="Aja Shuar 5- Hölc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9404" y="3133725"/>
            <a:ext cx="2190695" cy="1582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71525"/>
            <a:ext cx="8229600" cy="854075"/>
          </a:xfrm>
        </p:spPr>
        <p:txBody>
          <a:bodyPr/>
          <a:lstStyle/>
          <a:p>
            <a:pPr>
              <a:defRPr/>
            </a:pPr>
            <a:r>
              <a:rPr lang="es-ES_tradnl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Componentes o áreas de servicio del Programa Fase IV</a:t>
            </a:r>
            <a:endParaRPr lang="es-ES_tradnl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0" y="3357563"/>
            <a:ext cx="2590800" cy="2209800"/>
          </a:xfrm>
          <a:prstGeom prst="hexagon">
            <a:avLst>
              <a:gd name="adj" fmla="val 29310"/>
              <a:gd name="vf" fmla="val 115470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>
              <a:latin typeface="+mn-lt"/>
              <a:cs typeface="Times New Roman" pitchFamily="18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28625" y="3286125"/>
            <a:ext cx="182880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FEF7DC"/>
                </a:solidFill>
                <a:cs typeface="Times New Roman" pitchFamily="18" charset="0"/>
              </a:rPr>
              <a:t>1</a:t>
            </a:r>
          </a:p>
          <a:p>
            <a:pPr algn="ctr">
              <a:spcBef>
                <a:spcPct val="50000"/>
              </a:spcBef>
            </a:pPr>
            <a:r>
              <a:rPr lang="es-ES" sz="1600" i="1">
                <a:solidFill>
                  <a:schemeClr val="bg1"/>
                </a:solidFill>
                <a:cs typeface="Times New Roman" pitchFamily="18" charset="0"/>
              </a:rPr>
              <a:t>Asesoría </a:t>
            </a:r>
            <a:r>
              <a:rPr lang="de-DE" sz="1600" i="1">
                <a:solidFill>
                  <a:schemeClr val="bg1"/>
                </a:solidFill>
              </a:rPr>
              <a:t>Institucional y Estratégica para la Conservación de los Recursos Naturales.</a:t>
            </a:r>
            <a:r>
              <a:rPr lang="es-ES" sz="1600" i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00250" y="2143125"/>
            <a:ext cx="2590800" cy="2209800"/>
            <a:chOff x="2064" y="1776"/>
            <a:chExt cx="1632" cy="1392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2064" y="1776"/>
              <a:ext cx="1632" cy="1392"/>
            </a:xfrm>
            <a:prstGeom prst="hexagon">
              <a:avLst>
                <a:gd name="adj" fmla="val 29310"/>
                <a:gd name="vf" fmla="val 115470"/>
              </a:avLst>
            </a:prstGeom>
            <a:solidFill>
              <a:srgbClr val="00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600">
                <a:latin typeface="+mn-lt"/>
                <a:cs typeface="Times New Roman" pitchFamily="18" charset="0"/>
              </a:endParaRPr>
            </a:p>
          </p:txBody>
        </p:sp>
        <p:sp>
          <p:nvSpPr>
            <p:cNvPr id="6156" name="Text Box 9"/>
            <p:cNvSpPr txBox="1">
              <a:spLocks noChangeArrowheads="1"/>
            </p:cNvSpPr>
            <p:nvPr/>
          </p:nvSpPr>
          <p:spPr bwMode="auto">
            <a:xfrm>
              <a:off x="2289" y="1956"/>
              <a:ext cx="120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spcBef>
                  <a:spcPct val="50000"/>
                </a:spcBef>
              </a:pPr>
              <a:r>
                <a:rPr lang="de-DE" sz="2000">
                  <a:solidFill>
                    <a:srgbClr val="FEF7DC"/>
                  </a:solidFill>
                  <a:ea typeface="Arial Unicode MS" pitchFamily="34" charset="-128"/>
                  <a:cs typeface="Arial Unicode MS" pitchFamily="34" charset="-128"/>
                </a:rPr>
                <a:t>2</a:t>
              </a:r>
            </a:p>
            <a:p>
              <a:pPr algn="ctr">
                <a:lnSpc>
                  <a:spcPct val="85000"/>
                </a:lnSpc>
                <a:spcBef>
                  <a:spcPct val="50000"/>
                </a:spcBef>
              </a:pPr>
              <a:r>
                <a:rPr lang="es-ES" sz="1600" i="1">
                  <a:solidFill>
                    <a:schemeClr val="bg1"/>
                  </a:solidFill>
                  <a:cs typeface="Times New Roman" pitchFamily="18" charset="0"/>
                </a:rPr>
                <a:t>Puesta en valor  de los Recursos Naturales y los servicios eco-sistémicos</a:t>
              </a:r>
              <a:endParaRPr lang="es-ES" sz="1600" i="1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000500" y="3357563"/>
            <a:ext cx="2590800" cy="2209800"/>
            <a:chOff x="3840" y="2304"/>
            <a:chExt cx="1632" cy="1392"/>
          </a:xfrm>
        </p:grpSpPr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3840" y="2304"/>
              <a:ext cx="1632" cy="1392"/>
            </a:xfrm>
            <a:prstGeom prst="hexagon">
              <a:avLst>
                <a:gd name="adj" fmla="val 29310"/>
                <a:gd name="vf" fmla="val 115470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600">
                <a:latin typeface="+mn-lt"/>
                <a:cs typeface="Times New Roman" pitchFamily="18" charset="0"/>
              </a:endParaRPr>
            </a:p>
          </p:txBody>
        </p:sp>
        <p:sp>
          <p:nvSpPr>
            <p:cNvPr id="6154" name="Text Box 12"/>
            <p:cNvSpPr txBox="1">
              <a:spLocks noChangeArrowheads="1"/>
            </p:cNvSpPr>
            <p:nvPr/>
          </p:nvSpPr>
          <p:spPr bwMode="auto">
            <a:xfrm>
              <a:off x="3936" y="2352"/>
              <a:ext cx="1440" cy="1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2000">
                  <a:solidFill>
                    <a:srgbClr val="FEF7DC"/>
                  </a:solidFill>
                  <a:cs typeface="Times New Roman" pitchFamily="18" charset="0"/>
                </a:rPr>
                <a:t>3</a:t>
              </a:r>
            </a:p>
            <a:p>
              <a:pPr algn="ctr">
                <a:spcBef>
                  <a:spcPct val="50000"/>
                </a:spcBef>
              </a:pPr>
              <a:r>
                <a:rPr lang="de-DE" sz="1600" i="1">
                  <a:solidFill>
                    <a:schemeClr val="bg1"/>
                  </a:solidFill>
                </a:rPr>
                <a:t>Gobernanza local </a:t>
              </a:r>
              <a:br>
                <a:rPr lang="de-DE" sz="1600" i="1">
                  <a:solidFill>
                    <a:schemeClr val="bg1"/>
                  </a:solidFill>
                </a:rPr>
              </a:br>
              <a:r>
                <a:rPr lang="de-DE" sz="1600" i="1">
                  <a:solidFill>
                    <a:schemeClr val="bg1"/>
                  </a:solidFill>
                </a:rPr>
                <a:t>en el campo de los recursos naturales</a:t>
              </a:r>
              <a:r>
                <a:rPr lang="es-ES" sz="1600">
                  <a:solidFill>
                    <a:schemeClr val="bg1"/>
                  </a:solidFill>
                </a:rPr>
                <a:t> </a:t>
              </a:r>
              <a:endParaRPr lang="de-DE" sz="1600">
                <a:solidFill>
                  <a:schemeClr val="bg1"/>
                </a:solidFill>
              </a:endParaRPr>
            </a:p>
            <a:p>
              <a:pPr algn="ctr">
                <a:spcBef>
                  <a:spcPct val="50000"/>
                </a:spcBef>
              </a:pPr>
              <a:endParaRPr lang="de-DE" sz="1600" i="1">
                <a:solidFill>
                  <a:schemeClr val="bg1"/>
                </a:solidFill>
                <a:cs typeface="Times New Roman" pitchFamily="18" charset="0"/>
              </a:endParaRPr>
            </a:p>
          </p:txBody>
        </p:sp>
      </p:grpSp>
      <p:sp>
        <p:nvSpPr>
          <p:cNvPr id="6151" name="12 CuadroTexto"/>
          <p:cNvSpPr txBox="1">
            <a:spLocks noChangeArrowheads="1"/>
          </p:cNvSpPr>
          <p:nvPr/>
        </p:nvSpPr>
        <p:spPr bwMode="auto">
          <a:xfrm>
            <a:off x="6264275" y="6613525"/>
            <a:ext cx="28797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_tradnl">
                <a:solidFill>
                  <a:schemeClr val="bg1"/>
                </a:solidFill>
              </a:rPr>
              <a:t>La visión de GESOREN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6072198" y="2214554"/>
            <a:ext cx="2590800" cy="2209800"/>
            <a:chOff x="3840" y="2304"/>
            <a:chExt cx="1632" cy="1392"/>
          </a:xfrm>
          <a:solidFill>
            <a:srgbClr val="FFC000"/>
          </a:solidFill>
        </p:grpSpPr>
        <p:sp>
          <p:nvSpPr>
            <p:cNvPr id="14" name="AutoShape 11"/>
            <p:cNvSpPr>
              <a:spLocks noChangeArrowheads="1"/>
            </p:cNvSpPr>
            <p:nvPr/>
          </p:nvSpPr>
          <p:spPr bwMode="auto">
            <a:xfrm>
              <a:off x="3840" y="2304"/>
              <a:ext cx="1632" cy="1392"/>
            </a:xfrm>
            <a:prstGeom prst="hexagon">
              <a:avLst>
                <a:gd name="adj" fmla="val 29310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600">
                <a:latin typeface="+mn-lt"/>
                <a:cs typeface="Times New Roman" pitchFamily="18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936" y="2352"/>
              <a:ext cx="1440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de-DE" sz="2000" dirty="0">
                  <a:solidFill>
                    <a:srgbClr val="FEF7DC"/>
                  </a:solidFill>
                  <a:latin typeface="+mn-lt"/>
                  <a:cs typeface="Times New Roman" pitchFamily="18" charset="0"/>
                </a:rPr>
                <a:t>4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s-ES" sz="1600" i="1" dirty="0">
                  <a:solidFill>
                    <a:schemeClr val="bg1"/>
                  </a:solidFill>
                  <a:latin typeface="+mn-lt"/>
                  <a:cs typeface="+mn-cs"/>
                </a:rPr>
                <a:t> CC y REDD</a:t>
              </a:r>
              <a:endParaRPr lang="de-DE" sz="1600" dirty="0">
                <a:solidFill>
                  <a:schemeClr val="bg1"/>
                </a:solidFill>
                <a:latin typeface="+mn-lt"/>
                <a:cs typeface="+mn-cs"/>
              </a:endParaRP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de-DE" sz="1600" i="1" dirty="0">
                <a:solidFill>
                  <a:schemeClr val="bg1"/>
                </a:solidFill>
                <a:latin typeface="+mn-lt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0999" y="782638"/>
            <a:ext cx="7972425" cy="617537"/>
          </a:xfrm>
        </p:spPr>
        <p:txBody>
          <a:bodyPr/>
          <a:lstStyle/>
          <a:p>
            <a:r>
              <a:rPr lang="es-EC" sz="2400" b="1" dirty="0" smtClean="0"/>
              <a:t>Algunas tareas del GESOREN con impacto en el OT</a:t>
            </a:r>
            <a:endParaRPr lang="es-EC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4825" y="1363662"/>
            <a:ext cx="8410575" cy="5094287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es-EC" sz="2200" dirty="0" smtClean="0"/>
              <a:t>Asesoría en la planificación territorial para definir políticas o agendas de la producción agrícola y del manejo ambiental</a:t>
            </a:r>
          </a:p>
          <a:p>
            <a:pPr marL="933450" lvl="1" indent="-457200" algn="just"/>
            <a:r>
              <a:rPr lang="es-EC" sz="2000" dirty="0" smtClean="0"/>
              <a:t>Zonificación Económico-Ecológica (Esmeraldas, Zamora-Chinchipe). Consultorías, Convenio con Universidad</a:t>
            </a:r>
          </a:p>
          <a:p>
            <a:pPr marL="933450" lvl="1" indent="-457200" algn="just"/>
            <a:r>
              <a:rPr lang="es-EC" sz="2000" dirty="0" smtClean="0"/>
              <a:t>Definición de Corredores Ecológicos (Amazonía Sur y Norte)</a:t>
            </a:r>
          </a:p>
          <a:p>
            <a:pPr marL="933450" lvl="1" indent="-457200" algn="just"/>
            <a:r>
              <a:rPr lang="es-EC" sz="2000" dirty="0" smtClean="0"/>
              <a:t>Ordenamiento territorial Municipio de </a:t>
            </a:r>
            <a:r>
              <a:rPr lang="es-EC" sz="2000" dirty="0" err="1" smtClean="0"/>
              <a:t>Tisaleo</a:t>
            </a:r>
            <a:r>
              <a:rPr lang="es-EC" sz="2000" dirty="0" smtClean="0"/>
              <a:t> (Tungurahua)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C" sz="2200" dirty="0" smtClean="0"/>
              <a:t>Apoyo para la creación y aprobación de áreas de Conservación Municipal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C" sz="2200" dirty="0" smtClean="0"/>
              <a:t>Mesas de concertación: Ordenamiento Territorial (Napo), Ambiental en Esmeraldas, Cacao (Napo).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C" sz="2200" dirty="0" smtClean="0"/>
              <a:t>Asesoría a Gobiernos Provinciales para comprender sus competencias en la parte ambiental y productiva</a:t>
            </a:r>
            <a:r>
              <a:rPr lang="es-EC" sz="22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C" sz="2200" smtClean="0"/>
              <a:t>Bases </a:t>
            </a:r>
            <a:r>
              <a:rPr lang="es-EC" sz="2200" dirty="0" smtClean="0"/>
              <a:t>para definir estrategias de adaptación y mitigación al cambio climático </a:t>
            </a:r>
          </a:p>
          <a:p>
            <a:pPr marL="457200" indent="-457200" algn="just"/>
            <a:endParaRPr lang="es-EC" dirty="0" smtClean="0"/>
          </a:p>
          <a:p>
            <a:pPr marL="933450" lvl="1" indent="-457200" algn="just"/>
            <a:endParaRPr lang="es-EC" sz="2000" dirty="0" smtClean="0"/>
          </a:p>
          <a:p>
            <a:pPr marL="457200" indent="-457200" algn="just">
              <a:buFont typeface="+mj-lt"/>
              <a:buAutoNum type="arabicPeriod"/>
            </a:pPr>
            <a:endParaRPr lang="es-EC" sz="2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0999" y="782638"/>
            <a:ext cx="7972425" cy="617537"/>
          </a:xfrm>
        </p:spPr>
        <p:txBody>
          <a:bodyPr/>
          <a:lstStyle/>
          <a:p>
            <a:r>
              <a:rPr lang="es-EC" sz="2400" b="1" dirty="0" smtClean="0"/>
              <a:t>Algunas tareas del GESOREN con impacto en el OT</a:t>
            </a:r>
            <a:endParaRPr lang="es-EC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4825" y="1363662"/>
            <a:ext cx="8410575" cy="5094287"/>
          </a:xfrm>
        </p:spPr>
        <p:txBody>
          <a:bodyPr/>
          <a:lstStyle/>
          <a:p>
            <a:pPr marL="457200" indent="-457200" algn="just">
              <a:buFont typeface="+mj-lt"/>
              <a:buAutoNum type="arabicPeriod" startAt="5"/>
            </a:pPr>
            <a:r>
              <a:rPr lang="es-EC" sz="2200" dirty="0" smtClean="0"/>
              <a:t>Bases para definir estrategias de adaptación y mitigación al cambio climático</a:t>
            </a:r>
          </a:p>
          <a:p>
            <a:pPr marL="457200" indent="-457200" algn="just">
              <a:buFont typeface="+mj-lt"/>
              <a:buAutoNum type="arabicPeriod" startAt="5"/>
            </a:pPr>
            <a:r>
              <a:rPr lang="es-EC" sz="2200" dirty="0" smtClean="0"/>
              <a:t>Estrategias para definir territorios de producción limpia y zonas de conservación en fincas de café y cacao</a:t>
            </a:r>
          </a:p>
          <a:p>
            <a:pPr marL="457200" indent="-457200" algn="just">
              <a:buNone/>
            </a:pPr>
            <a:r>
              <a:rPr lang="es-EC" sz="2200" dirty="0" smtClean="0"/>
              <a:t> </a:t>
            </a:r>
          </a:p>
          <a:p>
            <a:pPr marL="457200" indent="-457200" algn="just"/>
            <a:endParaRPr lang="es-EC" dirty="0" smtClean="0"/>
          </a:p>
          <a:p>
            <a:pPr marL="933450" lvl="1" indent="-457200" algn="just"/>
            <a:endParaRPr lang="es-EC" sz="2000" dirty="0" smtClean="0"/>
          </a:p>
          <a:p>
            <a:pPr marL="457200" indent="-457200" algn="just">
              <a:buFont typeface="+mj-lt"/>
              <a:buAutoNum type="arabicPeriod"/>
            </a:pPr>
            <a:endParaRPr lang="es-EC" sz="2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pic>
        <p:nvPicPr>
          <p:cNvPr id="5" name="4 Imagen" descr="Conectivid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499" y="793378"/>
            <a:ext cx="4192731" cy="54258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pic>
        <p:nvPicPr>
          <p:cNvPr id="6" name="5 Imagen" descr="Z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3675" y="726141"/>
            <a:ext cx="4488006" cy="58080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ANÁLISIS DE FRAGMENTACIÓN DE HÁBITAT</a:t>
            </a:r>
            <a:endParaRPr lang="es-ES" b="1" dirty="0"/>
          </a:p>
        </p:txBody>
      </p:sp>
      <p:pic>
        <p:nvPicPr>
          <p:cNvPr id="5" name="4 Marcador de contenido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6824" y="1071546"/>
            <a:ext cx="7234265" cy="558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IMG_FINAL_1986\IMG_1986.jpg"/>
          <p:cNvPicPr>
            <a:picLocks noChangeAspect="1" noChangeArrowheads="1"/>
          </p:cNvPicPr>
          <p:nvPr/>
        </p:nvPicPr>
        <p:blipFill>
          <a:blip r:embed="rId2" cstate="print"/>
          <a:srcRect l="1562" t="12439" r="30469" b="11334"/>
          <a:stretch>
            <a:fillRect/>
          </a:stretch>
        </p:blipFill>
        <p:spPr bwMode="auto">
          <a:xfrm>
            <a:off x="0" y="0"/>
            <a:ext cx="4323522" cy="3429000"/>
          </a:xfrm>
          <a:prstGeom prst="rect">
            <a:avLst/>
          </a:prstGeom>
          <a:noFill/>
        </p:spPr>
      </p:pic>
      <p:pic>
        <p:nvPicPr>
          <p:cNvPr id="1028" name="Picture 4" descr="D:\IMG_FINAL_1999\IMG_1999.jpg"/>
          <p:cNvPicPr>
            <a:picLocks noChangeAspect="1" noChangeArrowheads="1"/>
          </p:cNvPicPr>
          <p:nvPr/>
        </p:nvPicPr>
        <p:blipFill>
          <a:blip r:embed="rId3" cstate="print"/>
          <a:srcRect l="3906" t="12439" r="32031" b="11334"/>
          <a:stretch>
            <a:fillRect/>
          </a:stretch>
        </p:blipFill>
        <p:spPr bwMode="auto">
          <a:xfrm>
            <a:off x="5068957" y="0"/>
            <a:ext cx="4075044" cy="3429000"/>
          </a:xfrm>
          <a:prstGeom prst="rect">
            <a:avLst/>
          </a:prstGeom>
          <a:noFill/>
        </p:spPr>
      </p:pic>
      <p:pic>
        <p:nvPicPr>
          <p:cNvPr id="1029" name="Picture 5" descr="D:\IMG_FINAL_2010\IMG_2010.jpg"/>
          <p:cNvPicPr>
            <a:picLocks noChangeAspect="1" noChangeArrowheads="1"/>
          </p:cNvPicPr>
          <p:nvPr/>
        </p:nvPicPr>
        <p:blipFill>
          <a:blip r:embed="rId4" cstate="print"/>
          <a:srcRect l="2343" t="12439" r="33594" b="11334"/>
          <a:stretch>
            <a:fillRect/>
          </a:stretch>
        </p:blipFill>
        <p:spPr bwMode="auto">
          <a:xfrm>
            <a:off x="2214546" y="3214686"/>
            <a:ext cx="4143403" cy="3486522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0" y="500042"/>
            <a:ext cx="13572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1986</a:t>
            </a:r>
            <a:endParaRPr lang="es-ES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572396" y="928670"/>
            <a:ext cx="13572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1999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714876" y="4500570"/>
            <a:ext cx="13572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2010</a:t>
            </a:r>
            <a:endParaRPr lang="es-ES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9550" y="687388"/>
            <a:ext cx="8791575" cy="617537"/>
          </a:xfrm>
        </p:spPr>
        <p:txBody>
          <a:bodyPr/>
          <a:lstStyle/>
          <a:p>
            <a:r>
              <a:rPr lang="es-EC" sz="2400" b="1" dirty="0" smtClean="0"/>
              <a:t>3. Algunos desafíos para lograr los objetivos de PDOT </a:t>
            </a:r>
            <a:endParaRPr lang="es-EC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4825" y="1363663"/>
            <a:ext cx="8410575" cy="4646612"/>
          </a:xfrm>
        </p:spPr>
        <p:txBody>
          <a:bodyPr/>
          <a:lstStyle/>
          <a:p>
            <a:pPr algn="just"/>
            <a:r>
              <a:rPr lang="es-EC" sz="2200" dirty="0" smtClean="0"/>
              <a:t>El gobierno central juega un papel clave en el proceso, pero no define el proceso. Puede orientar y apoyar, pero no imponer.</a:t>
            </a:r>
            <a:br>
              <a:rPr lang="es-EC" sz="2200" dirty="0" smtClean="0"/>
            </a:br>
            <a:r>
              <a:rPr lang="es-EC" sz="2200" i="1" dirty="0" smtClean="0"/>
              <a:t>La participación de la sociedad civil es débil</a:t>
            </a:r>
          </a:p>
          <a:p>
            <a:pPr algn="just"/>
            <a:r>
              <a:rPr lang="es-EC" sz="2200" dirty="0" smtClean="0"/>
              <a:t>Programas de modernización de la gestión del aparato público.  </a:t>
            </a:r>
            <a:br>
              <a:rPr lang="es-EC" sz="2200" dirty="0" smtClean="0"/>
            </a:br>
            <a:r>
              <a:rPr lang="es-EC" sz="2200" i="1" dirty="0" smtClean="0"/>
              <a:t>Falta personal capacitado y equipamiento.  </a:t>
            </a:r>
            <a:endParaRPr lang="es-EC" sz="2200" i="1" dirty="0" smtClean="0">
              <a:sym typeface="Wingdings" pitchFamily="2" charset="2"/>
            </a:endParaRPr>
          </a:p>
          <a:p>
            <a:pPr algn="just"/>
            <a:r>
              <a:rPr lang="es-EC" sz="2200" dirty="0" smtClean="0">
                <a:sym typeface="Wingdings" pitchFamily="2" charset="2"/>
              </a:rPr>
              <a:t>Articulación efectiva y eficiente de política pública.</a:t>
            </a:r>
            <a:br>
              <a:rPr lang="es-EC" sz="2200" dirty="0" smtClean="0">
                <a:sym typeface="Wingdings" pitchFamily="2" charset="2"/>
              </a:rPr>
            </a:br>
            <a:r>
              <a:rPr lang="es-EC" sz="2200" i="1" dirty="0" smtClean="0">
                <a:sym typeface="Wingdings" pitchFamily="2" charset="2"/>
              </a:rPr>
              <a:t>Difícil lograr una visión conjunta, los ritmos de planificación son distintos, no hay criterios y métodos comunes, deficiente intercambio de experiencias, dificultad de acotar lo sectorial y lo territorial, intereses políticos dominan los trabajos. </a:t>
            </a:r>
            <a:endParaRPr lang="es-EC" sz="2000" i="1" dirty="0" smtClean="0"/>
          </a:p>
          <a:p>
            <a:pPr algn="just"/>
            <a:endParaRPr lang="es-EC" sz="2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4825" y="1363663"/>
            <a:ext cx="8410575" cy="4646612"/>
          </a:xfrm>
        </p:spPr>
        <p:txBody>
          <a:bodyPr/>
          <a:lstStyle/>
          <a:p>
            <a:pPr algn="just"/>
            <a:r>
              <a:rPr lang="es-EC" sz="2200" dirty="0" smtClean="0"/>
              <a:t>Capacitación de equipos técnicos  y difusión de las normas y guías.</a:t>
            </a:r>
          </a:p>
          <a:p>
            <a:pPr algn="just">
              <a:buNone/>
            </a:pPr>
            <a:r>
              <a:rPr lang="es-EC" sz="2200" dirty="0" smtClean="0"/>
              <a:t>	</a:t>
            </a:r>
            <a:r>
              <a:rPr lang="es-EC" sz="2200" i="1" dirty="0" smtClean="0"/>
              <a:t>Escasas oportunidades de capacitación y de información sobre asuntos clave.</a:t>
            </a:r>
          </a:p>
          <a:p>
            <a:pPr algn="just">
              <a:buNone/>
            </a:pPr>
            <a:r>
              <a:rPr lang="es-EC" sz="2200" i="1" dirty="0" smtClean="0"/>
              <a:t>	Alta rotación de los equipos técnicos por factores políticos.</a:t>
            </a:r>
            <a:endParaRPr lang="es-EC" sz="2200" dirty="0" smtClean="0"/>
          </a:p>
          <a:p>
            <a:pPr algn="just"/>
            <a:r>
              <a:rPr lang="es-EC" sz="2200" dirty="0" smtClean="0"/>
              <a:t>Participación efectiva de la sociedad civil.</a:t>
            </a:r>
          </a:p>
          <a:p>
            <a:pPr algn="just">
              <a:buNone/>
            </a:pPr>
            <a:r>
              <a:rPr lang="es-EC" sz="2200" dirty="0" smtClean="0"/>
              <a:t>	</a:t>
            </a:r>
            <a:r>
              <a:rPr lang="es-EC" sz="2200" i="1" dirty="0" smtClean="0"/>
              <a:t>Falta preparación de la sociedad civil para la participación. Predominan las asimetrías.</a:t>
            </a:r>
          </a:p>
          <a:p>
            <a:pPr algn="just"/>
            <a:r>
              <a:rPr lang="es-EC" sz="2200" dirty="0" smtClean="0"/>
              <a:t>Formulación de proyectos de calidad, “bancables” y de ejecución a corto y mediano plazo.</a:t>
            </a:r>
            <a:br>
              <a:rPr lang="es-EC" sz="2200" dirty="0" smtClean="0"/>
            </a:br>
            <a:r>
              <a:rPr lang="es-EC" sz="2200" i="1" dirty="0" smtClean="0"/>
              <a:t>Los PDOT no llegan a proyectos específicos priorizados</a:t>
            </a:r>
            <a:endParaRPr lang="es-EC" sz="2200" i="1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8388" y="2468563"/>
            <a:ext cx="7034212" cy="1493837"/>
          </a:xfrm>
        </p:spPr>
        <p:txBody>
          <a:bodyPr/>
          <a:lstStyle/>
          <a:p>
            <a:r>
              <a:rPr lang="es-EC" dirty="0" smtClean="0"/>
              <a:t>4. A manera de aprendizajes y conclusiones </a:t>
            </a:r>
            <a:endParaRPr lang="es-EC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82663" y="801688"/>
            <a:ext cx="7034212" cy="617537"/>
          </a:xfrm>
        </p:spPr>
        <p:txBody>
          <a:bodyPr/>
          <a:lstStyle/>
          <a:p>
            <a:pPr algn="ctr"/>
            <a:r>
              <a:rPr lang="de-DE" sz="3200" dirty="0" err="1" smtClean="0"/>
              <a:t>Contenido</a:t>
            </a:r>
            <a:r>
              <a:rPr lang="de-DE" sz="3200" dirty="0" smtClean="0"/>
              <a:t> </a:t>
            </a:r>
            <a:endParaRPr lang="de-DE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5775" y="1382713"/>
            <a:ext cx="7540625" cy="4114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 err="1" smtClean="0"/>
              <a:t>Avances</a:t>
            </a:r>
            <a:r>
              <a:rPr lang="de-DE" dirty="0" smtClean="0"/>
              <a:t> en la </a:t>
            </a:r>
            <a:br>
              <a:rPr lang="de-DE" dirty="0" smtClean="0"/>
            </a:br>
            <a:r>
              <a:rPr lang="de-DE" dirty="0" err="1" smtClean="0"/>
              <a:t>normatividad</a:t>
            </a:r>
            <a:endParaRPr lang="de-DE" dirty="0" smtClean="0"/>
          </a:p>
          <a:p>
            <a:pPr marL="457200" indent="-457200">
              <a:buFont typeface="+mj-lt"/>
              <a:buAutoNum type="arabicPeriod"/>
            </a:pPr>
            <a:r>
              <a:rPr lang="de-DE" dirty="0" err="1" smtClean="0"/>
              <a:t>Actividades</a:t>
            </a:r>
            <a:r>
              <a:rPr lang="de-DE" dirty="0" smtClean="0"/>
              <a:t> de </a:t>
            </a:r>
            <a:br>
              <a:rPr lang="de-DE" dirty="0" smtClean="0"/>
            </a:br>
            <a:r>
              <a:rPr lang="de-DE" dirty="0" smtClean="0"/>
              <a:t>GESOREN </a:t>
            </a:r>
            <a:r>
              <a:rPr lang="de-DE" dirty="0" err="1" smtClean="0"/>
              <a:t>que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apoyan</a:t>
            </a:r>
            <a:r>
              <a:rPr lang="de-DE" dirty="0" smtClean="0"/>
              <a:t> o </a:t>
            </a:r>
            <a:r>
              <a:rPr lang="de-DE" dirty="0" err="1" smtClean="0"/>
              <a:t>inciden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en </a:t>
            </a:r>
            <a:r>
              <a:rPr lang="de-DE" dirty="0" err="1" smtClean="0"/>
              <a:t>el</a:t>
            </a:r>
            <a:r>
              <a:rPr lang="de-DE" dirty="0" smtClean="0"/>
              <a:t> 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err="1" smtClean="0"/>
              <a:t>Desafíos</a:t>
            </a:r>
            <a:r>
              <a:rPr lang="de-DE" dirty="0" smtClean="0"/>
              <a:t> de la </a:t>
            </a:r>
            <a:br>
              <a:rPr lang="de-DE" dirty="0" smtClean="0"/>
            </a:br>
            <a:r>
              <a:rPr lang="de-DE" dirty="0" err="1" smtClean="0"/>
              <a:t>planificación</a:t>
            </a:r>
            <a:r>
              <a:rPr lang="de-DE" dirty="0" smtClean="0"/>
              <a:t> territorial </a:t>
            </a:r>
            <a:br>
              <a:rPr lang="de-DE" dirty="0" smtClean="0"/>
            </a:br>
            <a:r>
              <a:rPr lang="de-DE" dirty="0" smtClean="0"/>
              <a:t>y OT en Ecuador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err="1" smtClean="0"/>
              <a:t>Aprendizajes</a:t>
            </a:r>
            <a:endParaRPr lang="de-DE" dirty="0" smtClean="0"/>
          </a:p>
          <a:p>
            <a:pPr lvl="1">
              <a:buNone/>
            </a:pPr>
            <a:endParaRPr lang="de-DE" dirty="0" smtClean="0"/>
          </a:p>
          <a:p>
            <a:endParaRPr lang="de-D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pic>
        <p:nvPicPr>
          <p:cNvPr id="5" name="4 Imagen" descr="DSC046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5" y="1562100"/>
            <a:ext cx="4238625" cy="46100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8388" y="2468563"/>
            <a:ext cx="7034212" cy="1493837"/>
          </a:xfrm>
        </p:spPr>
        <p:txBody>
          <a:bodyPr/>
          <a:lstStyle/>
          <a:p>
            <a:r>
              <a:rPr lang="es-EC" sz="3200" dirty="0" smtClean="0"/>
              <a:t>4.1 Respecto al concepto </a:t>
            </a:r>
            <a:endParaRPr lang="es-EC" sz="3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4 Triángulo isósceles"/>
          <p:cNvSpPr/>
          <p:nvPr/>
        </p:nvSpPr>
        <p:spPr bwMode="auto">
          <a:xfrm>
            <a:off x="1285875" y="2038349"/>
            <a:ext cx="5438775" cy="3667125"/>
          </a:xfrm>
          <a:prstGeom prst="triangle">
            <a:avLst/>
          </a:prstGeom>
          <a:solidFill>
            <a:schemeClr val="accent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sz="22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charset="0"/>
              </a:rPr>
              <a:t>  </a:t>
            </a:r>
            <a:r>
              <a:rPr kumimoji="0" lang="es-EC" sz="2200" b="1" i="1" u="none" strike="noStrike" cap="none" normalizeH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charset="0"/>
              </a:rPr>
              <a:t>Modelo de Desarrollo </a:t>
            </a:r>
            <a:r>
              <a:rPr kumimoji="0" lang="es-EC" sz="2200" b="1" i="0" u="none" strike="noStrike" cap="none" normalizeH="0" dirty="0" smtClean="0">
                <a:ln>
                  <a:noFill/>
                </a:ln>
                <a:solidFill>
                  <a:srgbClr val="999999"/>
                </a:solidFill>
                <a:effectLst/>
                <a:latin typeface="Arial" charset="0"/>
              </a:rPr>
              <a:t/>
            </a:r>
            <a:br>
              <a:rPr kumimoji="0" lang="es-EC" sz="2200" b="1" i="0" u="none" strike="noStrike" cap="none" normalizeH="0" dirty="0" smtClean="0">
                <a:ln>
                  <a:noFill/>
                </a:ln>
                <a:solidFill>
                  <a:srgbClr val="999999"/>
                </a:solidFill>
                <a:effectLst/>
                <a:latin typeface="Arial" charset="0"/>
              </a:rPr>
            </a:br>
            <a:r>
              <a:rPr kumimoji="0" lang="es-EC" sz="2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PDOT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695575" y="1714500"/>
            <a:ext cx="298350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900" dirty="0" smtClean="0">
                <a:solidFill>
                  <a:schemeClr val="bg1">
                    <a:lumMod val="50000"/>
                  </a:schemeClr>
                </a:solidFill>
              </a:rPr>
              <a:t>Mitos, Cultura, Religión</a:t>
            </a:r>
            <a:br>
              <a:rPr lang="es-EC" sz="19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s-EC" sz="1900" dirty="0" smtClean="0">
                <a:solidFill>
                  <a:schemeClr val="bg1">
                    <a:lumMod val="50000"/>
                  </a:schemeClr>
                </a:solidFill>
              </a:rPr>
              <a:t>     Ética          Ideología</a:t>
            </a:r>
            <a:endParaRPr lang="es-EC" sz="1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677025" y="4752975"/>
            <a:ext cx="243839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  <a:t>-Regulación,</a:t>
            </a:r>
          </a:p>
          <a:p>
            <a: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  <a:t>-Relaciones </a:t>
            </a:r>
            <a:b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  <a:t>entre personas, personas- naturaleza </a:t>
            </a:r>
            <a:b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s-EC" sz="1700" dirty="0" smtClean="0">
                <a:solidFill>
                  <a:schemeClr val="bg1">
                    <a:lumMod val="50000"/>
                  </a:schemeClr>
                </a:solidFill>
              </a:rPr>
              <a:t>entre la  naturaleza.</a:t>
            </a:r>
            <a:endParaRPr lang="es-EC" sz="1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-28575" y="53340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800" dirty="0" smtClean="0">
                <a:solidFill>
                  <a:schemeClr val="bg1">
                    <a:lumMod val="50000"/>
                  </a:schemeClr>
                </a:solidFill>
              </a:rPr>
              <a:t>Asignación </a:t>
            </a:r>
            <a:br>
              <a:rPr lang="es-EC" sz="1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s-EC" sz="1800" dirty="0" smtClean="0">
                <a:solidFill>
                  <a:schemeClr val="bg1">
                    <a:lumMod val="50000"/>
                  </a:schemeClr>
                </a:solidFill>
              </a:rPr>
              <a:t>de Recursos</a:t>
            </a:r>
            <a:endParaRPr lang="es-EC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122400" y="809625"/>
            <a:ext cx="6514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4.1.1 El proceso de OT es complejo, </a:t>
            </a:r>
            <a:r>
              <a:rPr lang="es-EC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</a:t>
            </a:r>
            <a:r>
              <a:rPr lang="es-EC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actoral e </a:t>
            </a:r>
            <a:br>
              <a:rPr lang="es-EC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EC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inter-disciplinario</a:t>
            </a:r>
            <a:endParaRPr lang="es-EC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11213" y="801687"/>
            <a:ext cx="7808912" cy="5513388"/>
          </a:xfrm>
        </p:spPr>
        <p:txBody>
          <a:bodyPr/>
          <a:lstStyle/>
          <a:p>
            <a:r>
              <a:rPr lang="es-EC" sz="2000" dirty="0" smtClean="0"/>
              <a:t>Preguntas que generan controversia alrededor del concepto  </a:t>
            </a:r>
          </a:p>
          <a:p>
            <a:pPr lvl="1"/>
            <a:r>
              <a:rPr lang="es-EC" sz="1800" dirty="0" smtClean="0"/>
              <a:t>La diferencia entre el “ser” del OT (fruto de historia, libertad, necesidad, etc.) y “deber ser” (una regulación fruto de científicos, políticos, burócratas, ecologistas, economistas)</a:t>
            </a:r>
          </a:p>
          <a:p>
            <a:pPr lvl="1"/>
            <a:r>
              <a:rPr lang="es-EC" sz="1800" dirty="0" smtClean="0"/>
              <a:t>¿Quién decide qué hacer en mi tierra? ¿ Con qué legitimidad?</a:t>
            </a:r>
          </a:p>
          <a:p>
            <a:pPr lvl="1"/>
            <a:r>
              <a:rPr lang="es-EC" sz="1800" dirty="0" smtClean="0"/>
              <a:t>¿Se  puede homogenizar realmente un espacio geográfico? (¿vocación del suelo?, ¿análisis holístico, o dictadura de las leyes naturales? ¿total armonía y consenso entre los actores o imposición de un grupo? ¿OT y modelo de desarrollo?</a:t>
            </a:r>
          </a:p>
          <a:p>
            <a:pPr lvl="1"/>
            <a:r>
              <a:rPr lang="es-EC" sz="1800" dirty="0" smtClean="0"/>
              <a:t>Una alternativas y complementos: ¿por qué no favorecer y apoyar más la planificación de fincas para lograr poco a poco un ordenamiento deseado y aceptado?. (Corredores de café en Guatemala, zonas de producción limpia, café y cacao de zonas biodiversas). ¿Reservad de Biosfera, una alternativa de planeación?</a:t>
            </a:r>
          </a:p>
          <a:p>
            <a:pPr lvl="1"/>
            <a:r>
              <a:rPr lang="es-EC" sz="1800" dirty="0" smtClean="0"/>
              <a:t>Pareciese que los procesos de PDOT han generado más frustración que impactos. ¿Es cierta la tesis o solo símbolo de un proceso iterativo y lento?. Hay confusión entre descentralizar y PDOT.</a:t>
            </a:r>
            <a:br>
              <a:rPr lang="es-EC" sz="1800" dirty="0" smtClean="0"/>
            </a:br>
            <a:endParaRPr lang="es-EC" sz="1800" dirty="0" smtClean="0"/>
          </a:p>
          <a:p>
            <a:pPr>
              <a:buNone/>
            </a:pPr>
            <a:endParaRPr lang="es-EC" sz="2000" dirty="0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8388" y="2144713"/>
            <a:ext cx="7034212" cy="1712912"/>
          </a:xfrm>
        </p:spPr>
        <p:txBody>
          <a:bodyPr/>
          <a:lstStyle/>
          <a:p>
            <a:r>
              <a:rPr lang="es-EC" sz="3200" dirty="0" smtClean="0"/>
              <a:t>4.2 Respecto a la participación de la sociedad civil y de los productores </a:t>
            </a:r>
            <a:endParaRPr lang="es-EC" sz="3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11213" y="801688"/>
            <a:ext cx="7808912" cy="4114800"/>
          </a:xfrm>
        </p:spPr>
        <p:txBody>
          <a:bodyPr/>
          <a:lstStyle/>
          <a:p>
            <a:r>
              <a:rPr lang="es-EC" sz="2000" dirty="0" smtClean="0"/>
              <a:t>A pesar de los esfuerzos de participación, aún en temas de PDOT se olvida que el 50% de la población son mujeres (más de un millón de hogares son liderados por mujeres) y que los jóvenes (entre 15 y 25 años) representan más de un quinto de la población. Su participación es hoy muy escasa.</a:t>
            </a:r>
          </a:p>
          <a:p>
            <a:pPr>
              <a:buNone/>
            </a:pPr>
            <a:endParaRPr lang="es-EC" sz="2000" dirty="0" smtClean="0"/>
          </a:p>
          <a:p>
            <a:r>
              <a:rPr lang="es-EC" sz="2000" dirty="0" smtClean="0"/>
              <a:t>La planeación y ejecución de los PDOT son más procesos políticos que técnicos. Esto demanda gran capacidad de participación y negociación. Hoy, sin embargo, la participación es asimétrica, los grupos pobres y los pueblos indígenas, además de mujeres y jóvenes no tienen información y no tienen experiencias de defensa de sus intereses. Falta preparación para la participación efectiva.  (Ejemplo de Tilcara en Argentina)</a:t>
            </a:r>
            <a:endParaRPr lang="es-EC" sz="20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2475" y="2468563"/>
            <a:ext cx="7572375" cy="1712912"/>
          </a:xfrm>
        </p:spPr>
        <p:txBody>
          <a:bodyPr/>
          <a:lstStyle/>
          <a:p>
            <a:r>
              <a:rPr lang="es-EC" sz="3200" dirty="0" smtClean="0"/>
              <a:t>4.2 Respecto a gestión y planificación </a:t>
            </a:r>
            <a:endParaRPr lang="es-EC" sz="3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11213" y="801687"/>
            <a:ext cx="7808912" cy="5008563"/>
          </a:xfrm>
        </p:spPr>
        <p:txBody>
          <a:bodyPr/>
          <a:lstStyle/>
          <a:p>
            <a:r>
              <a:rPr lang="es-EC" sz="2000" dirty="0" smtClean="0"/>
              <a:t>Los PDOT son procesos costosos. Es necesario que las instituciones públicas logren acuerdos y alianzas con Universidades, Institutos de investigación, Asociaciones, y Organizaciones para conformar los grupos interdisciplinarios que demandan los planes. (Ejemplo de alianza con ESPE en Ecuador). </a:t>
            </a:r>
          </a:p>
          <a:p>
            <a:pPr>
              <a:buNone/>
            </a:pPr>
            <a:endParaRPr lang="es-EC" sz="2000" dirty="0" smtClean="0"/>
          </a:p>
          <a:p>
            <a:r>
              <a:rPr lang="es-EC" sz="2000" dirty="0" smtClean="0"/>
              <a:t>Los impactos de los PDOT serán vanos, si en la planificación no se llega a la formulación, priorización, programación y clarificación del financiamiento de  proyectos. La ejecución debe contar con veedurías ciudadanas y monitoreo continuo.</a:t>
            </a:r>
          </a:p>
          <a:p>
            <a:endParaRPr lang="es-EC" sz="2000" dirty="0" smtClean="0"/>
          </a:p>
          <a:p>
            <a:r>
              <a:rPr lang="es-EC" sz="2000" dirty="0" smtClean="0"/>
              <a:t>Todo proceso de PDOT necesita una estrategia comunicacional efectiva para lograr legitimación y facilitar la participación (ejemplo de San Miguel en Perú)</a:t>
            </a:r>
            <a:endParaRPr lang="es-EC" sz="20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25513" y="1049338"/>
            <a:ext cx="7599362" cy="5275262"/>
          </a:xfrm>
        </p:spPr>
        <p:txBody>
          <a:bodyPr/>
          <a:lstStyle/>
          <a:p>
            <a:r>
              <a:rPr lang="es-EC" sz="2000" dirty="0" smtClean="0"/>
              <a:t>La escala de trabajo incide en las decisiones a tomar. Grandes escalas promedian el territorio e impiden diferenciar las particularidades.</a:t>
            </a:r>
          </a:p>
          <a:p>
            <a:endParaRPr lang="es-EC" sz="2000" dirty="0" smtClean="0"/>
          </a:p>
          <a:p>
            <a:r>
              <a:rPr lang="es-EC" sz="2000" dirty="0" smtClean="0"/>
              <a:t>La articulación entre niveles y entre sectores sigue siendo un galimatías sin solución: asimetrías en poder e información, intereses políticos y económicos dispares, corrupción, burocracia y lógicas distintas llevan a paralización de los procesos.</a:t>
            </a:r>
          </a:p>
          <a:p>
            <a:endParaRPr lang="es-EC" sz="2000" dirty="0" smtClean="0"/>
          </a:p>
          <a:p>
            <a:r>
              <a:rPr lang="es-EC" sz="2000" dirty="0" smtClean="0"/>
              <a:t>El PDOT no finaliza terminando los documentos de diagnóstico. Ahí apenas comienza, pero no se entiende.</a:t>
            </a:r>
          </a:p>
          <a:p>
            <a:endParaRPr lang="es-EC" sz="2000" dirty="0" smtClean="0"/>
          </a:p>
          <a:p>
            <a:r>
              <a:rPr lang="es-EC" sz="2000" dirty="0" smtClean="0"/>
              <a:t>La parte prospectiva de los PDOT es muy débil, debido al predominio de lo sectorial, la influencia de la politiquería y la falta de capacitación. </a:t>
            </a:r>
          </a:p>
          <a:p>
            <a:endParaRPr lang="es-EC" sz="2000" dirty="0" smtClean="0"/>
          </a:p>
          <a:p>
            <a:endParaRPr lang="es-EC" sz="20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7988" y="773113"/>
            <a:ext cx="8532812" cy="617537"/>
          </a:xfrm>
        </p:spPr>
        <p:txBody>
          <a:bodyPr/>
          <a:lstStyle/>
          <a:p>
            <a:r>
              <a:rPr lang="de-DE" sz="2800" dirty="0" smtClean="0"/>
              <a:t>7 .</a:t>
            </a:r>
            <a:r>
              <a:rPr lang="de-DE" sz="2800" dirty="0" err="1" smtClean="0"/>
              <a:t>Comentarios</a:t>
            </a:r>
            <a:r>
              <a:rPr lang="de-DE" sz="2800" dirty="0" smtClean="0"/>
              <a:t>, </a:t>
            </a:r>
            <a:r>
              <a:rPr lang="de-DE" sz="2800" dirty="0" err="1" smtClean="0"/>
              <a:t>preguntas</a:t>
            </a:r>
            <a:r>
              <a:rPr lang="de-DE" sz="2800" dirty="0" smtClean="0"/>
              <a:t> y </a:t>
            </a:r>
            <a:r>
              <a:rPr lang="de-DE" sz="2800" dirty="0" err="1" smtClean="0"/>
              <a:t>respuestas</a:t>
            </a:r>
            <a:r>
              <a:rPr lang="de-DE" sz="2800" dirty="0" smtClean="0"/>
              <a:t> </a:t>
            </a:r>
            <a:r>
              <a:rPr lang="es-EC" sz="2800" dirty="0" smtClean="0"/>
              <a:t>  </a:t>
            </a:r>
            <a:endParaRPr lang="es-EC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49300" y="1373186"/>
            <a:ext cx="8108949" cy="5065713"/>
          </a:xfrm>
        </p:spPr>
        <p:txBody>
          <a:bodyPr/>
          <a:lstStyle/>
          <a:p>
            <a:pPr marL="57150" lvl="1" indent="-57150">
              <a:buClr>
                <a:srgbClr val="C80F0F"/>
              </a:buClr>
              <a:buNone/>
            </a:pPr>
            <a:endParaRPr lang="es-EC" dirty="0" smtClean="0"/>
          </a:p>
          <a:p>
            <a:pPr marL="533400" lvl="2" indent="-57150">
              <a:buClr>
                <a:srgbClr val="C80F0F"/>
              </a:buClr>
              <a:buFont typeface="Wingdings" pitchFamily="2" charset="2"/>
              <a:buChar char="v"/>
            </a:pPr>
            <a:endParaRPr lang="es-EC" dirty="0" smtClean="0"/>
          </a:p>
          <a:p>
            <a:pPr marL="57150" indent="-57150">
              <a:buNone/>
            </a:pPr>
            <a:endParaRPr lang="es-EC" i="1" dirty="0" smtClean="0"/>
          </a:p>
          <a:p>
            <a:pPr marL="533400" lvl="1" indent="-57150">
              <a:buNone/>
            </a:pPr>
            <a:endParaRPr lang="es-EC" sz="2000" i="1" dirty="0" smtClean="0"/>
          </a:p>
          <a:p>
            <a:pPr marL="533400" lvl="1" indent="-57150">
              <a:buNone/>
            </a:pPr>
            <a:endParaRPr lang="es-EC" sz="2000" dirty="0" smtClean="0"/>
          </a:p>
          <a:p>
            <a:pPr marL="457200" indent="-457200">
              <a:buNone/>
            </a:pPr>
            <a:r>
              <a:rPr lang="es-EC" sz="2000" dirty="0" smtClean="0"/>
              <a:t/>
            </a:r>
            <a:br>
              <a:rPr lang="es-EC" sz="2000" dirty="0" smtClean="0"/>
            </a:br>
            <a:endParaRPr lang="es-EC" sz="2000" dirty="0" smtClean="0"/>
          </a:p>
          <a:p>
            <a:pPr marL="457200" indent="-457200"/>
            <a:endParaRPr lang="de-DE" sz="2000" dirty="0" smtClean="0"/>
          </a:p>
          <a:p>
            <a:pPr marL="933450" lvl="1" indent="-457200">
              <a:buNone/>
            </a:pPr>
            <a:r>
              <a:rPr lang="de-DE" sz="2000" dirty="0" smtClean="0"/>
              <a:t/>
            </a:r>
            <a:br>
              <a:rPr lang="de-DE" sz="2000" dirty="0" smtClean="0"/>
            </a:br>
            <a:endParaRPr lang="de-DE" sz="20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pic>
        <p:nvPicPr>
          <p:cNvPr id="6" name="5 Imagen" descr="imagesCA1W33L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720" y="1574800"/>
            <a:ext cx="1808480" cy="2034540"/>
          </a:xfrm>
          <a:prstGeom prst="rect">
            <a:avLst/>
          </a:prstGeom>
        </p:spPr>
      </p:pic>
      <p:pic>
        <p:nvPicPr>
          <p:cNvPr id="7" name="6 Imagen" descr="imagesCA2K0VQ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9100" y="2531434"/>
            <a:ext cx="3073400" cy="2624766"/>
          </a:xfrm>
          <a:prstGeom prst="rect">
            <a:avLst/>
          </a:prstGeom>
        </p:spPr>
      </p:pic>
      <p:pic>
        <p:nvPicPr>
          <p:cNvPr id="8" name="7 Imagen" descr="imagesCA33YK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2877" y="3860800"/>
            <a:ext cx="2377113" cy="1780540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1504988" y="5634335"/>
            <a:ext cx="6032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¡Muchas gracias !</a:t>
            </a:r>
            <a:endParaRPr lang="es-ES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0" y="735013"/>
            <a:ext cx="8258175" cy="617537"/>
          </a:xfrm>
        </p:spPr>
        <p:txBody>
          <a:bodyPr/>
          <a:lstStyle/>
          <a:p>
            <a:pPr algn="ctr"/>
            <a:r>
              <a:rPr lang="de-DE" sz="2800" dirty="0" smtClean="0"/>
              <a:t>1. </a:t>
            </a:r>
            <a:r>
              <a:rPr lang="de-DE" sz="2800" dirty="0" err="1" smtClean="0"/>
              <a:t>Avances</a:t>
            </a:r>
            <a:r>
              <a:rPr lang="de-DE" sz="2800" dirty="0" smtClean="0"/>
              <a:t> en la </a:t>
            </a:r>
            <a:r>
              <a:rPr lang="de-DE" sz="2800" dirty="0" err="1" smtClean="0"/>
              <a:t>normatividad</a:t>
            </a:r>
            <a:r>
              <a:rPr lang="de-DE" sz="2800" dirty="0" smtClean="0"/>
              <a:t>  e </a:t>
            </a:r>
            <a:r>
              <a:rPr lang="de-DE" sz="2800" dirty="0" err="1" smtClean="0"/>
              <a:t>institucionalidad</a:t>
            </a:r>
            <a:r>
              <a:rPr lang="de-DE" sz="2800" dirty="0" smtClean="0"/>
              <a:t> </a:t>
            </a:r>
            <a:endParaRPr lang="de-DE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25488" y="1268412"/>
            <a:ext cx="8037512" cy="4484687"/>
          </a:xfrm>
        </p:spPr>
        <p:txBody>
          <a:bodyPr/>
          <a:lstStyle/>
          <a:p>
            <a:pPr lvl="1" algn="just"/>
            <a:endParaRPr lang="de-DE" dirty="0" smtClean="0"/>
          </a:p>
          <a:p>
            <a:pPr algn="just"/>
            <a:r>
              <a:rPr lang="es-EC" sz="2200" dirty="0" smtClean="0"/>
              <a:t>La Constitución de 2008 establece la </a:t>
            </a:r>
            <a:r>
              <a:rPr lang="es-EC" sz="2200" u="sng" dirty="0" smtClean="0"/>
              <a:t>organización territorial </a:t>
            </a:r>
            <a:r>
              <a:rPr lang="es-EC" sz="2200" dirty="0" smtClean="0"/>
              <a:t>y reconoce al Estado ecuatoriano como </a:t>
            </a:r>
            <a:r>
              <a:rPr lang="es-EC" sz="2200" u="sng" dirty="0" smtClean="0"/>
              <a:t>descentralizado</a:t>
            </a:r>
            <a:r>
              <a:rPr lang="es-EC" sz="2200" dirty="0" smtClean="0"/>
              <a:t>, guiado por los principios de equidad interterritorial, integración, solidaridad y unidad territorial. El Estado es plurinacional e intercultural.</a:t>
            </a:r>
          </a:p>
          <a:p>
            <a:pPr algn="just"/>
            <a:r>
              <a:rPr lang="es-EC" sz="2200" dirty="0" smtClean="0"/>
              <a:t>Art.241: „La planificación </a:t>
            </a:r>
            <a:r>
              <a:rPr lang="es-EC" sz="2200" u="sng" dirty="0" smtClean="0"/>
              <a:t>garantizará el ordenamiento territorial</a:t>
            </a:r>
            <a:r>
              <a:rPr lang="es-EC" sz="2200" dirty="0" smtClean="0"/>
              <a:t> y será obligatoria en todos los gobiernos autónomos descentralizados“.</a:t>
            </a:r>
          </a:p>
          <a:p>
            <a:pPr algn="just"/>
            <a:r>
              <a:rPr lang="es-EC" sz="2200" dirty="0" smtClean="0"/>
              <a:t>Se creó la Dirección de Planificación y Ordenamiento Territorial en la Secretaria Nacional de Planificación y Desarrollo SENPLADES</a:t>
            </a:r>
          </a:p>
          <a:p>
            <a:pPr algn="just"/>
            <a:endParaRPr lang="de-DE" sz="2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4 Marcador de contenido"/>
          <p:cNvSpPr txBox="1">
            <a:spLocks noGrp="1"/>
          </p:cNvSpPr>
          <p:nvPr>
            <p:ph idx="1"/>
          </p:nvPr>
        </p:nvSpPr>
        <p:spPr>
          <a:xfrm>
            <a:off x="1058863" y="1982788"/>
            <a:ext cx="761618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C" sz="2000" dirty="0" smtClean="0"/>
              <a:t>El territorio nacional se organiza en: </a:t>
            </a:r>
          </a:p>
          <a:p>
            <a:pPr lvl="1" algn="just"/>
            <a:r>
              <a:rPr lang="es-EC" sz="2000" dirty="0" smtClean="0"/>
              <a:t>Regiones </a:t>
            </a:r>
          </a:p>
          <a:p>
            <a:pPr lvl="1" algn="just"/>
            <a:r>
              <a:rPr lang="es-EC" sz="2000" u="sng" dirty="0" smtClean="0"/>
              <a:t>Provincias</a:t>
            </a:r>
          </a:p>
          <a:p>
            <a:pPr lvl="1" algn="just"/>
            <a:r>
              <a:rPr lang="es-EC" sz="2000" u="sng" dirty="0" smtClean="0"/>
              <a:t>Cantones</a:t>
            </a:r>
          </a:p>
          <a:p>
            <a:pPr lvl="1" algn="just"/>
            <a:r>
              <a:rPr lang="es-EC" sz="2000" u="sng" dirty="0" smtClean="0"/>
              <a:t>Parroquias rurales</a:t>
            </a:r>
          </a:p>
          <a:p>
            <a:pPr lvl="1" algn="just"/>
            <a:r>
              <a:rPr lang="es-EC" sz="2000" dirty="0" smtClean="0"/>
              <a:t>Pueden existir territorios especiales: Distritos </a:t>
            </a:r>
            <a:br>
              <a:rPr lang="es-EC" sz="2000" dirty="0" smtClean="0"/>
            </a:br>
            <a:r>
              <a:rPr lang="es-EC" sz="2000" dirty="0" smtClean="0"/>
              <a:t>metropolitanos, Circunscripciones territoriales de pueblos</a:t>
            </a:r>
          </a:p>
          <a:p>
            <a:pPr lvl="1" algn="just">
              <a:buNone/>
            </a:pPr>
            <a:r>
              <a:rPr lang="es-EC" sz="2000" dirty="0" smtClean="0"/>
              <a:t>    y nacionalidades indígenas, afro ecuatorianas y montubias</a:t>
            </a:r>
          </a:p>
          <a:p>
            <a:pPr lvl="1" algn="just">
              <a:buNone/>
            </a:pPr>
            <a:r>
              <a:rPr lang="es-EC" sz="2000" dirty="0" smtClean="0"/>
              <a:t>    y el Consejo de la Provincia de Galápagos.</a:t>
            </a:r>
          </a:p>
          <a:p>
            <a:pPr algn="just"/>
            <a:r>
              <a:rPr lang="es-EC" sz="2000" dirty="0" smtClean="0"/>
              <a:t>Los territorios tienen un órgano ejecutivo y uno judicial </a:t>
            </a:r>
          </a:p>
          <a:p>
            <a:pPr lvl="1" algn="just">
              <a:buNone/>
            </a:pPr>
            <a:r>
              <a:rPr lang="de-DE" sz="2000" dirty="0" smtClean="0"/>
              <a:t>		</a:t>
            </a:r>
          </a:p>
          <a:p>
            <a:pPr algn="just">
              <a:buNone/>
            </a:pPr>
            <a:r>
              <a:rPr lang="de-DE" sz="2000" dirty="0" smtClean="0"/>
              <a:t>	</a:t>
            </a:r>
            <a:endParaRPr lang="de-DE" sz="2000" dirty="0"/>
          </a:p>
        </p:txBody>
      </p:sp>
      <p:pic>
        <p:nvPicPr>
          <p:cNvPr id="6" name="5 Imagen" descr="mapa Ecuad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91225" y="1988450"/>
            <a:ext cx="2297766" cy="1897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4 Marcador de contenido"/>
          <p:cNvSpPr txBox="1">
            <a:spLocks noGrp="1"/>
          </p:cNvSpPr>
          <p:nvPr>
            <p:ph idx="1"/>
          </p:nvPr>
        </p:nvSpPr>
        <p:spPr>
          <a:xfrm>
            <a:off x="992188" y="1268413"/>
            <a:ext cx="7763664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de-DE" sz="2000" dirty="0" err="1" smtClean="0"/>
              <a:t>El</a:t>
            </a:r>
            <a:r>
              <a:rPr lang="de-DE" sz="2000" dirty="0" smtClean="0"/>
              <a:t> 19 de </a:t>
            </a:r>
            <a:r>
              <a:rPr lang="de-DE" sz="2000" dirty="0" err="1" smtClean="0"/>
              <a:t>octubre</a:t>
            </a:r>
            <a:r>
              <a:rPr lang="de-DE" sz="2000" dirty="0" smtClean="0"/>
              <a:t> de 2010 se </a:t>
            </a:r>
            <a:r>
              <a:rPr lang="de-DE" sz="2000" dirty="0" err="1" smtClean="0"/>
              <a:t>aprobó</a:t>
            </a:r>
            <a:r>
              <a:rPr lang="de-DE" sz="2000" dirty="0" smtClean="0"/>
              <a:t> la Ley „</a:t>
            </a:r>
            <a:r>
              <a:rPr lang="de-DE" sz="2000" dirty="0" err="1" smtClean="0"/>
              <a:t>Codigo</a:t>
            </a:r>
            <a:r>
              <a:rPr lang="de-DE" sz="2000" dirty="0" smtClean="0"/>
              <a:t> </a:t>
            </a:r>
            <a:r>
              <a:rPr lang="de-DE" sz="2000" dirty="0" err="1" smtClean="0"/>
              <a:t>Orgánico</a:t>
            </a:r>
            <a:r>
              <a:rPr lang="de-DE" sz="2000" dirty="0" smtClean="0"/>
              <a:t> </a:t>
            </a:r>
            <a:br>
              <a:rPr lang="de-DE" sz="2000" dirty="0" smtClean="0"/>
            </a:br>
            <a:r>
              <a:rPr lang="de-DE" sz="2000" dirty="0" smtClean="0"/>
              <a:t>de </a:t>
            </a:r>
            <a:r>
              <a:rPr lang="de-DE" sz="2000" dirty="0" err="1" smtClean="0"/>
              <a:t>Organización</a:t>
            </a:r>
            <a:r>
              <a:rPr lang="de-DE" sz="2000" dirty="0" smtClean="0"/>
              <a:t> Territorial, </a:t>
            </a:r>
            <a:r>
              <a:rPr lang="de-DE" sz="2000" dirty="0" err="1" smtClean="0"/>
              <a:t>Autonomía</a:t>
            </a:r>
            <a:r>
              <a:rPr lang="de-DE" sz="2000" dirty="0" smtClean="0"/>
              <a:t> y </a:t>
            </a:r>
            <a:r>
              <a:rPr lang="de-DE" sz="2000" dirty="0" err="1" smtClean="0"/>
              <a:t>Descentralización</a:t>
            </a:r>
            <a:r>
              <a:rPr lang="de-DE" sz="2000" dirty="0" smtClean="0"/>
              <a:t> </a:t>
            </a:r>
            <a:br>
              <a:rPr lang="de-DE" sz="2000" dirty="0" smtClean="0"/>
            </a:br>
            <a:r>
              <a:rPr lang="de-DE" sz="2000" dirty="0" smtClean="0"/>
              <a:t>COOTAD, </a:t>
            </a:r>
            <a:r>
              <a:rPr lang="de-DE" sz="2000" dirty="0" err="1" smtClean="0"/>
              <a:t>que</a:t>
            </a:r>
            <a:r>
              <a:rPr lang="de-DE" sz="2000" dirty="0" smtClean="0"/>
              <a:t> </a:t>
            </a:r>
            <a:r>
              <a:rPr lang="de-DE" sz="2000" dirty="0" err="1" smtClean="0"/>
              <a:t>desarrolla</a:t>
            </a:r>
            <a:r>
              <a:rPr lang="de-DE" sz="2000" dirty="0" smtClean="0"/>
              <a:t> </a:t>
            </a:r>
            <a:r>
              <a:rPr lang="de-DE" sz="2000" dirty="0" err="1" smtClean="0"/>
              <a:t>lo</a:t>
            </a:r>
            <a:r>
              <a:rPr lang="de-DE" sz="2000" dirty="0" smtClean="0"/>
              <a:t> </a:t>
            </a:r>
            <a:r>
              <a:rPr lang="de-DE" sz="2000" dirty="0" err="1" smtClean="0"/>
              <a:t>establecido</a:t>
            </a:r>
            <a:r>
              <a:rPr lang="de-DE" sz="2000" dirty="0" smtClean="0"/>
              <a:t> en </a:t>
            </a:r>
            <a:r>
              <a:rPr lang="de-DE" sz="2000" dirty="0" err="1" smtClean="0"/>
              <a:t>el</a:t>
            </a:r>
            <a:r>
              <a:rPr lang="de-DE" sz="2000" dirty="0" smtClean="0"/>
              <a:t> </a:t>
            </a:r>
            <a:r>
              <a:rPr lang="de-DE" sz="2000" dirty="0" err="1" smtClean="0"/>
              <a:t>Título</a:t>
            </a:r>
            <a:r>
              <a:rPr lang="de-DE" sz="2000" dirty="0" smtClean="0"/>
              <a:t> V de la</a:t>
            </a:r>
            <a:br>
              <a:rPr lang="de-DE" sz="2000" dirty="0" smtClean="0"/>
            </a:br>
            <a:r>
              <a:rPr lang="de-DE" sz="2000" dirty="0" err="1" smtClean="0"/>
              <a:t>Constitución</a:t>
            </a:r>
            <a:r>
              <a:rPr lang="de-DE" sz="2000" dirty="0" smtClean="0"/>
              <a:t> del 2008 </a:t>
            </a:r>
            <a:r>
              <a:rPr lang="de-DE" sz="2000" dirty="0" err="1" smtClean="0"/>
              <a:t>sobre</a:t>
            </a:r>
            <a:r>
              <a:rPr lang="de-DE" sz="2000" dirty="0" smtClean="0"/>
              <a:t> </a:t>
            </a:r>
            <a:r>
              <a:rPr lang="de-DE" sz="2000" dirty="0" err="1" smtClean="0"/>
              <a:t>organización</a:t>
            </a:r>
            <a:r>
              <a:rPr lang="de-DE" sz="2000" dirty="0" smtClean="0"/>
              <a:t> del </a:t>
            </a:r>
            <a:r>
              <a:rPr lang="de-DE" sz="2000" dirty="0" err="1" smtClean="0"/>
              <a:t>Estado</a:t>
            </a:r>
            <a:r>
              <a:rPr lang="de-DE" sz="2000" dirty="0" smtClean="0"/>
              <a:t>.</a:t>
            </a:r>
          </a:p>
          <a:p>
            <a:pPr algn="just">
              <a:buNone/>
            </a:pPr>
            <a:endParaRPr lang="de-DE" sz="2000" dirty="0" smtClean="0"/>
          </a:p>
          <a:p>
            <a:pPr lvl="1" algn="just"/>
            <a:r>
              <a:rPr lang="de-DE" sz="1800" dirty="0" err="1" smtClean="0"/>
              <a:t>Define</a:t>
            </a:r>
            <a:r>
              <a:rPr lang="de-DE" sz="1800" dirty="0" smtClean="0"/>
              <a:t> </a:t>
            </a:r>
            <a:r>
              <a:rPr lang="de-DE" sz="1800" dirty="0" err="1" smtClean="0"/>
              <a:t>conformación</a:t>
            </a:r>
            <a:r>
              <a:rPr lang="de-DE" sz="1800" dirty="0" smtClean="0"/>
              <a:t> y </a:t>
            </a:r>
            <a:r>
              <a:rPr lang="de-DE" sz="1800" dirty="0" err="1" smtClean="0"/>
              <a:t>funciones</a:t>
            </a:r>
            <a:r>
              <a:rPr lang="de-DE" sz="1800" dirty="0" smtClean="0"/>
              <a:t> de los </a:t>
            </a:r>
            <a:r>
              <a:rPr lang="de-DE" sz="1800" dirty="0" err="1" smtClean="0"/>
              <a:t>distintos</a:t>
            </a:r>
            <a:r>
              <a:rPr lang="de-DE" sz="1800" dirty="0" smtClean="0"/>
              <a:t> </a:t>
            </a:r>
            <a:r>
              <a:rPr lang="de-DE" sz="1800" dirty="0" err="1" smtClean="0"/>
              <a:t>niveles</a:t>
            </a:r>
            <a:endParaRPr lang="de-DE" sz="1800" dirty="0" smtClean="0"/>
          </a:p>
          <a:p>
            <a:pPr lvl="1" algn="just"/>
            <a:r>
              <a:rPr lang="de-DE" sz="1800" dirty="0" err="1" smtClean="0"/>
              <a:t>Establece</a:t>
            </a:r>
            <a:r>
              <a:rPr lang="de-DE" sz="1800" dirty="0" smtClean="0"/>
              <a:t> </a:t>
            </a:r>
            <a:r>
              <a:rPr lang="de-DE" sz="1800" dirty="0" err="1" smtClean="0"/>
              <a:t>El</a:t>
            </a:r>
            <a:r>
              <a:rPr lang="de-DE" sz="1800" dirty="0" smtClean="0"/>
              <a:t> </a:t>
            </a:r>
            <a:r>
              <a:rPr lang="de-DE" sz="1800" dirty="0" err="1" smtClean="0"/>
              <a:t>Consejo</a:t>
            </a:r>
            <a:r>
              <a:rPr lang="de-DE" sz="1800" dirty="0" smtClean="0"/>
              <a:t> </a:t>
            </a:r>
            <a:r>
              <a:rPr lang="de-DE" sz="1800" dirty="0" err="1" smtClean="0"/>
              <a:t>Nacional</a:t>
            </a:r>
            <a:r>
              <a:rPr lang="de-DE" sz="1800" dirty="0" smtClean="0"/>
              <a:t> de </a:t>
            </a:r>
            <a:r>
              <a:rPr lang="de-DE" sz="1800" dirty="0" err="1" smtClean="0"/>
              <a:t>Competencias</a:t>
            </a:r>
            <a:r>
              <a:rPr lang="de-DE" sz="1800" dirty="0" smtClean="0"/>
              <a:t> y </a:t>
            </a:r>
            <a:r>
              <a:rPr lang="de-DE" sz="1800" dirty="0" err="1" smtClean="0"/>
              <a:t>sus</a:t>
            </a:r>
            <a:r>
              <a:rPr lang="de-DE" sz="1800" dirty="0" smtClean="0"/>
              <a:t> </a:t>
            </a:r>
            <a:r>
              <a:rPr lang="de-DE" sz="1800" dirty="0" err="1" smtClean="0"/>
              <a:t>funciones</a:t>
            </a:r>
            <a:endParaRPr lang="de-DE" sz="1800" dirty="0" smtClean="0"/>
          </a:p>
          <a:p>
            <a:pPr lvl="1" algn="just"/>
            <a:r>
              <a:rPr lang="de-DE" sz="1800" dirty="0" err="1" smtClean="0"/>
              <a:t>Recursos</a:t>
            </a:r>
            <a:r>
              <a:rPr lang="de-DE" sz="1800" dirty="0" smtClean="0"/>
              <a:t> </a:t>
            </a:r>
            <a:r>
              <a:rPr lang="de-DE" sz="1800" dirty="0" err="1" smtClean="0"/>
              <a:t>financieros</a:t>
            </a:r>
            <a:r>
              <a:rPr lang="de-DE" sz="1800" dirty="0" smtClean="0"/>
              <a:t> de los </a:t>
            </a:r>
            <a:r>
              <a:rPr lang="de-DE" sz="1800" dirty="0" err="1" smtClean="0"/>
              <a:t>Gobiernos</a:t>
            </a:r>
            <a:r>
              <a:rPr lang="de-DE" sz="1800" dirty="0" smtClean="0"/>
              <a:t> </a:t>
            </a:r>
            <a:r>
              <a:rPr lang="de-DE" sz="1800" dirty="0" err="1" smtClean="0"/>
              <a:t>Autónomos</a:t>
            </a:r>
            <a:r>
              <a:rPr lang="de-DE" sz="1800" dirty="0" smtClean="0"/>
              <a:t> </a:t>
            </a:r>
            <a:br>
              <a:rPr lang="de-DE" sz="1800" dirty="0" smtClean="0"/>
            </a:br>
            <a:r>
              <a:rPr lang="de-DE" sz="1800" dirty="0" err="1" smtClean="0"/>
              <a:t>Descentralizados</a:t>
            </a:r>
            <a:r>
              <a:rPr lang="de-DE" sz="1800" dirty="0" smtClean="0"/>
              <a:t> GADs</a:t>
            </a:r>
          </a:p>
          <a:p>
            <a:pPr lvl="1" algn="just"/>
            <a:r>
              <a:rPr lang="de-DE" sz="1800" dirty="0" err="1" smtClean="0"/>
              <a:t>Modalidades</a:t>
            </a:r>
            <a:r>
              <a:rPr lang="de-DE" sz="1800" dirty="0" smtClean="0"/>
              <a:t> de </a:t>
            </a:r>
            <a:r>
              <a:rPr lang="de-DE" sz="1800" dirty="0" err="1" smtClean="0"/>
              <a:t>gestión</a:t>
            </a:r>
            <a:r>
              <a:rPr lang="de-DE" sz="1800" dirty="0" smtClean="0"/>
              <a:t>, </a:t>
            </a:r>
            <a:r>
              <a:rPr lang="de-DE" sz="1800" dirty="0" err="1" smtClean="0"/>
              <a:t>planificación</a:t>
            </a:r>
            <a:r>
              <a:rPr lang="de-DE" sz="1800" dirty="0" smtClean="0"/>
              <a:t>, </a:t>
            </a:r>
            <a:r>
              <a:rPr lang="de-DE" sz="1800" dirty="0" err="1" smtClean="0"/>
              <a:t>coordinación</a:t>
            </a:r>
            <a:r>
              <a:rPr lang="de-DE" sz="1800" dirty="0" smtClean="0"/>
              <a:t> y </a:t>
            </a:r>
            <a:r>
              <a:rPr lang="de-DE" sz="1800" dirty="0" err="1" smtClean="0"/>
              <a:t>participación</a:t>
            </a:r>
            <a:endParaRPr lang="de-DE" sz="1800" dirty="0" smtClean="0"/>
          </a:p>
          <a:p>
            <a:pPr lvl="1" algn="just"/>
            <a:r>
              <a:rPr lang="de-DE" sz="1800" dirty="0" err="1" smtClean="0"/>
              <a:t>Estructura</a:t>
            </a:r>
            <a:r>
              <a:rPr lang="de-DE" sz="1800" dirty="0" smtClean="0"/>
              <a:t> </a:t>
            </a:r>
            <a:r>
              <a:rPr lang="de-DE" sz="1800" dirty="0" err="1" smtClean="0"/>
              <a:t>administrativa</a:t>
            </a:r>
            <a:r>
              <a:rPr lang="de-DE" sz="1800" dirty="0" smtClean="0"/>
              <a:t> de los GADs</a:t>
            </a:r>
            <a:br>
              <a:rPr lang="de-DE" sz="1800" dirty="0" smtClean="0"/>
            </a:br>
            <a:r>
              <a:rPr lang="de-DE" sz="1800" dirty="0" smtClean="0"/>
              <a:t>.</a:t>
            </a:r>
          </a:p>
          <a:p>
            <a:pPr algn="just">
              <a:buNone/>
            </a:pPr>
            <a:r>
              <a:rPr lang="de-DE" sz="2000" dirty="0" smtClean="0"/>
              <a:t>	</a:t>
            </a:r>
            <a:endParaRPr lang="de-DE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4 Marcador de contenido"/>
          <p:cNvSpPr txBox="1">
            <a:spLocks noGrp="1"/>
          </p:cNvSpPr>
          <p:nvPr>
            <p:ph idx="1"/>
          </p:nvPr>
        </p:nvSpPr>
        <p:spPr>
          <a:xfrm>
            <a:off x="925513" y="1711976"/>
            <a:ext cx="7856537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000" dirty="0" err="1" smtClean="0"/>
              <a:t>El</a:t>
            </a:r>
            <a:r>
              <a:rPr lang="de-DE" sz="2000" dirty="0" smtClean="0"/>
              <a:t> COOTAD </a:t>
            </a:r>
            <a:r>
              <a:rPr lang="de-DE" sz="2000" dirty="0" err="1" smtClean="0"/>
              <a:t>establece</a:t>
            </a:r>
            <a:r>
              <a:rPr lang="de-DE" sz="2000" dirty="0" smtClean="0"/>
              <a:t> </a:t>
            </a:r>
            <a:r>
              <a:rPr lang="de-DE" sz="2000" dirty="0" err="1" smtClean="0"/>
              <a:t>que</a:t>
            </a:r>
            <a:r>
              <a:rPr lang="de-DE" sz="2000" dirty="0" smtClean="0"/>
              <a:t> </a:t>
            </a:r>
            <a:r>
              <a:rPr lang="de-DE" sz="2000" dirty="0" err="1" smtClean="0"/>
              <a:t>todos</a:t>
            </a:r>
            <a:r>
              <a:rPr lang="de-DE" sz="2000" dirty="0" smtClean="0"/>
              <a:t> los GADs </a:t>
            </a:r>
            <a:r>
              <a:rPr lang="de-DE" sz="2000" dirty="0" err="1" smtClean="0"/>
              <a:t>deben</a:t>
            </a:r>
            <a:r>
              <a:rPr lang="de-DE" sz="2000" dirty="0" smtClean="0"/>
              <a:t> </a:t>
            </a:r>
            <a:r>
              <a:rPr lang="de-DE" sz="2000" dirty="0" err="1" smtClean="0"/>
              <a:t>aprobar</a:t>
            </a:r>
            <a:r>
              <a:rPr lang="de-DE" sz="2000" dirty="0" smtClean="0"/>
              <a:t> planes de </a:t>
            </a:r>
            <a:r>
              <a:rPr lang="de-DE" sz="2000" dirty="0" err="1" smtClean="0"/>
              <a:t>desarrollo</a:t>
            </a:r>
            <a:r>
              <a:rPr lang="de-DE" sz="2000" dirty="0" smtClean="0"/>
              <a:t> y </a:t>
            </a:r>
            <a:r>
              <a:rPr lang="de-DE" sz="2000" dirty="0" err="1" smtClean="0"/>
              <a:t>ordenamiento</a:t>
            </a:r>
            <a:r>
              <a:rPr lang="de-DE" sz="2000" dirty="0" smtClean="0"/>
              <a:t> territorial </a:t>
            </a:r>
            <a:br>
              <a:rPr lang="de-DE" sz="2000" dirty="0" smtClean="0"/>
            </a:br>
            <a:endParaRPr lang="de-DE" sz="2000" dirty="0" smtClean="0"/>
          </a:p>
          <a:p>
            <a:pPr algn="just"/>
            <a:r>
              <a:rPr lang="de-DE" sz="2000" dirty="0" err="1" smtClean="0"/>
              <a:t>Objetivos</a:t>
            </a:r>
            <a:r>
              <a:rPr lang="de-DE" sz="2000" dirty="0" smtClean="0"/>
              <a:t> del </a:t>
            </a:r>
            <a:r>
              <a:rPr lang="de-DE" sz="2000" dirty="0" err="1" smtClean="0"/>
              <a:t>Ordenamiento</a:t>
            </a:r>
            <a:r>
              <a:rPr lang="de-DE" sz="2000" dirty="0" smtClean="0"/>
              <a:t> territorial:</a:t>
            </a:r>
          </a:p>
          <a:p>
            <a:pPr lvl="1" algn="just"/>
            <a:r>
              <a:rPr lang="es-EC" sz="1800" dirty="0" smtClean="0"/>
              <a:t>La definición de las estrategias territoriales de uso, ocupación </a:t>
            </a:r>
            <a:br>
              <a:rPr lang="es-EC" sz="1800" dirty="0" smtClean="0"/>
            </a:br>
            <a:r>
              <a:rPr lang="es-EC" sz="1800" dirty="0" smtClean="0"/>
              <a:t>y manejo del suelo en función de los objetivos económicos, </a:t>
            </a:r>
            <a:br>
              <a:rPr lang="es-EC" sz="1800" dirty="0" smtClean="0"/>
            </a:br>
            <a:r>
              <a:rPr lang="es-EC" sz="1800" dirty="0" smtClean="0"/>
              <a:t>sociales, ambientales y urbanísticos;</a:t>
            </a:r>
          </a:p>
          <a:p>
            <a:pPr lvl="1" algn="just"/>
            <a:r>
              <a:rPr lang="es-EC" sz="1800" dirty="0" smtClean="0"/>
              <a:t>El diseño y adopción de los instrumentos y procedimientos de </a:t>
            </a:r>
            <a:br>
              <a:rPr lang="es-EC" sz="1800" dirty="0" smtClean="0"/>
            </a:br>
            <a:r>
              <a:rPr lang="es-EC" sz="1800" dirty="0" smtClean="0"/>
              <a:t>gestión que permitan ejecutar actuaciones integrales y articular las </a:t>
            </a:r>
            <a:br>
              <a:rPr lang="es-EC" sz="1800" dirty="0" smtClean="0"/>
            </a:br>
            <a:r>
              <a:rPr lang="es-EC" sz="1800" dirty="0" smtClean="0"/>
              <a:t>actuaciones sectoriales que afectan la estructura del territorio;</a:t>
            </a:r>
          </a:p>
          <a:p>
            <a:pPr lvl="1" algn="just"/>
            <a:r>
              <a:rPr lang="es-EC" sz="1800" dirty="0" smtClean="0"/>
              <a:t>La definición de los programas y proyectos que concreten </a:t>
            </a:r>
          </a:p>
          <a:p>
            <a:pPr lvl="1" algn="just">
              <a:buNone/>
            </a:pPr>
            <a:r>
              <a:rPr lang="es-EC" sz="1800" dirty="0" smtClean="0"/>
              <a:t>     estos propósitos.</a:t>
            </a:r>
          </a:p>
          <a:p>
            <a:pPr algn="just"/>
            <a:r>
              <a:rPr lang="es-EC" sz="2000" dirty="0" smtClean="0"/>
              <a:t>El COOTAD se complementó con el Código Orgánico de Planificación y Finanzas Públicas</a:t>
            </a:r>
          </a:p>
          <a:p>
            <a:pPr lvl="1" algn="just">
              <a:buNone/>
            </a:pPr>
            <a:r>
              <a:rPr lang="es-EC" sz="1800" dirty="0" smtClean="0"/>
              <a:t>	</a:t>
            </a:r>
            <a:r>
              <a:rPr lang="de-DE" sz="1800" dirty="0" smtClean="0"/>
              <a:t/>
            </a:r>
            <a:br>
              <a:rPr lang="de-DE" sz="1800" dirty="0" smtClean="0"/>
            </a:br>
            <a:endParaRPr lang="de-DE" sz="4200" dirty="0" smtClean="0"/>
          </a:p>
          <a:p>
            <a:pPr algn="just">
              <a:buNone/>
            </a:pPr>
            <a:r>
              <a:rPr lang="de-DE" sz="2000" dirty="0" smtClean="0"/>
              <a:t>	</a:t>
            </a:r>
            <a:endParaRPr lang="de-DE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  <p:sp>
        <p:nvSpPr>
          <p:cNvPr id="5" name="4 Marcador de contenido"/>
          <p:cNvSpPr txBox="1">
            <a:spLocks noGrp="1"/>
          </p:cNvSpPr>
          <p:nvPr>
            <p:ph idx="1"/>
          </p:nvPr>
        </p:nvSpPr>
        <p:spPr>
          <a:xfrm>
            <a:off x="925513" y="1711976"/>
            <a:ext cx="78565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000" dirty="0" err="1" smtClean="0"/>
              <a:t>El</a:t>
            </a:r>
            <a:r>
              <a:rPr lang="de-DE" sz="2000" dirty="0" smtClean="0"/>
              <a:t> COOTAD </a:t>
            </a:r>
            <a:r>
              <a:rPr lang="de-DE" sz="2000" dirty="0" err="1" smtClean="0"/>
              <a:t>establece</a:t>
            </a:r>
            <a:r>
              <a:rPr lang="de-DE" sz="2000" dirty="0" smtClean="0"/>
              <a:t> </a:t>
            </a:r>
            <a:r>
              <a:rPr lang="de-DE" sz="2000" dirty="0" err="1" smtClean="0"/>
              <a:t>como</a:t>
            </a:r>
            <a:r>
              <a:rPr lang="de-DE" sz="2000" dirty="0" smtClean="0"/>
              <a:t> </a:t>
            </a:r>
            <a:r>
              <a:rPr lang="de-DE" sz="2000" dirty="0" err="1" smtClean="0"/>
              <a:t>competencia</a:t>
            </a:r>
            <a:r>
              <a:rPr lang="de-DE" sz="2000" dirty="0" smtClean="0"/>
              <a:t> </a:t>
            </a:r>
            <a:r>
              <a:rPr lang="de-DE" sz="2000" dirty="0" err="1" smtClean="0"/>
              <a:t>exclusiva</a:t>
            </a:r>
            <a:r>
              <a:rPr lang="de-DE" sz="2000" dirty="0" smtClean="0"/>
              <a:t> de </a:t>
            </a:r>
            <a:r>
              <a:rPr lang="de-DE" sz="2000" dirty="0" err="1" smtClean="0"/>
              <a:t>cada</a:t>
            </a:r>
            <a:r>
              <a:rPr lang="de-DE" sz="2000" dirty="0" smtClean="0"/>
              <a:t> </a:t>
            </a:r>
            <a:r>
              <a:rPr lang="de-DE" sz="2000" dirty="0" err="1" smtClean="0"/>
              <a:t>nivel</a:t>
            </a:r>
            <a:r>
              <a:rPr lang="de-DE" sz="2000" dirty="0" smtClean="0"/>
              <a:t> territorial (Art. 42 </a:t>
            </a:r>
            <a:r>
              <a:rPr lang="de-DE" sz="2000" dirty="0" err="1" smtClean="0"/>
              <a:t>inciso</a:t>
            </a:r>
            <a:r>
              <a:rPr lang="de-DE" sz="2000" dirty="0" smtClean="0"/>
              <a:t> a.)</a:t>
            </a:r>
          </a:p>
          <a:p>
            <a:pPr>
              <a:buNone/>
            </a:pPr>
            <a:r>
              <a:rPr lang="de-DE" sz="2000" dirty="0" smtClean="0"/>
              <a:t> </a:t>
            </a:r>
            <a:br>
              <a:rPr lang="de-DE" sz="2000" dirty="0" smtClean="0"/>
            </a:br>
            <a:r>
              <a:rPr lang="de-DE" sz="2000" dirty="0" smtClean="0"/>
              <a:t>„</a:t>
            </a:r>
            <a:r>
              <a:rPr lang="es-EC" sz="2000" dirty="0" smtClean="0"/>
              <a:t>Planificar, junto con otras instituciones del sector público y actores de la sociedad, el desarrollo provincial y formular los correspondientes planes de ordenamiento territorial, en el ámbito de sus competencias, de manera articulada con la planificación nacional, regional, cantonal y parroquial, en el marco de la interculturalidad y plurinacionalidad y el respeto a la diversidad.</a:t>
            </a:r>
            <a:endParaRPr lang="de-DE" sz="2000" dirty="0" smtClean="0"/>
          </a:p>
          <a:p>
            <a:pPr algn="just">
              <a:buNone/>
            </a:pPr>
            <a:r>
              <a:rPr lang="de-DE" sz="2000" dirty="0" smtClean="0"/>
              <a:t>	</a:t>
            </a:r>
            <a:endParaRPr lang="de-DE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30288" y="782638"/>
            <a:ext cx="7034212" cy="617537"/>
          </a:xfrm>
        </p:spPr>
        <p:txBody>
          <a:bodyPr/>
          <a:lstStyle/>
          <a:p>
            <a:r>
              <a:rPr lang="es-EC" sz="2800" b="1" dirty="0" smtClean="0"/>
              <a:t>Avances </a:t>
            </a:r>
            <a:endParaRPr lang="es-EC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8175" y="1363662"/>
            <a:ext cx="8105775" cy="4989513"/>
          </a:xfrm>
        </p:spPr>
        <p:txBody>
          <a:bodyPr/>
          <a:lstStyle/>
          <a:p>
            <a:pPr algn="just"/>
            <a:r>
              <a:rPr lang="es-EC" sz="2200" dirty="0" smtClean="0"/>
              <a:t>El OT y la planificación se han colocado en la agenda política de los </a:t>
            </a:r>
            <a:r>
              <a:rPr lang="es-EC" sz="2200" dirty="0" err="1" smtClean="0"/>
              <a:t>GADs</a:t>
            </a:r>
            <a:r>
              <a:rPr lang="es-EC" sz="2200" dirty="0" smtClean="0"/>
              <a:t> </a:t>
            </a:r>
            <a:r>
              <a:rPr lang="es-EC" sz="2200" dirty="0" smtClean="0">
                <a:sym typeface="Wingdings" pitchFamily="2" charset="2"/>
              </a:rPr>
              <a:t> Mayor conciencia de la importancia de la planificación y de su </a:t>
            </a:r>
            <a:r>
              <a:rPr lang="es-EC" sz="2200" dirty="0" err="1" smtClean="0">
                <a:sym typeface="Wingdings" pitchFamily="2" charset="2"/>
              </a:rPr>
              <a:t>espacialización</a:t>
            </a:r>
            <a:r>
              <a:rPr lang="es-EC" sz="2200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s-EC" sz="2200" dirty="0" smtClean="0">
                <a:sym typeface="Wingdings" pitchFamily="2" charset="2"/>
              </a:rPr>
              <a:t>SENPLADES ha elaborado materiales didácticos para orientar los procesos de planificación, ordenamiento territorial y participación ciudadana. Ver documentos en: </a:t>
            </a:r>
            <a:r>
              <a:rPr lang="es-EC" sz="2200" dirty="0" smtClean="0">
                <a:sym typeface="Wingdings" pitchFamily="2" charset="2"/>
                <a:hlinkClick r:id="rId2"/>
              </a:rPr>
              <a:t>http://www.senplades.gob.ec</a:t>
            </a:r>
            <a:endParaRPr lang="es-EC" sz="2200" dirty="0" smtClean="0">
              <a:sym typeface="Wingdings" pitchFamily="2" charset="2"/>
            </a:endParaRPr>
          </a:p>
          <a:p>
            <a:pPr algn="just"/>
            <a:r>
              <a:rPr lang="es-EC" sz="2200" dirty="0" smtClean="0">
                <a:sym typeface="Wingdings" pitchFamily="2" charset="2"/>
              </a:rPr>
              <a:t>Las entidades Consorcio de Gobiernos Provinciales del Ecuador CONGOPE, La Asociación de Municipios del Ecuador AME y el Consejo Nacional de Gobiernos Parroquiales Rurales del Ecuador CONAJUPARE contribuyen en facilitar y orientar el proceso.</a:t>
            </a:r>
          </a:p>
          <a:p>
            <a:pPr algn="just"/>
            <a:r>
              <a:rPr lang="es-EC" sz="2200" dirty="0" smtClean="0">
                <a:sym typeface="Wingdings" pitchFamily="2" charset="2"/>
              </a:rPr>
              <a:t>Los </a:t>
            </a:r>
            <a:r>
              <a:rPr lang="es-EC" sz="2200" dirty="0" err="1" smtClean="0">
                <a:sym typeface="Wingdings" pitchFamily="2" charset="2"/>
              </a:rPr>
              <a:t>GADs</a:t>
            </a:r>
            <a:r>
              <a:rPr lang="es-EC" sz="2200" dirty="0" smtClean="0">
                <a:sym typeface="Wingdings" pitchFamily="2" charset="2"/>
              </a:rPr>
              <a:t> comienzan a preocuparse por los recursos para planificación y OT</a:t>
            </a:r>
          </a:p>
          <a:p>
            <a:endParaRPr lang="es-EC" sz="2200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2F035-94CA-4CFB-9B7A-6F35471ABDF1}" type="datetime1">
              <a:rPr lang="de-DE" smtClean="0"/>
              <a:pPr>
                <a:defRPr/>
              </a:pPr>
              <a:t>27.03.2012</a:t>
            </a:fld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71525"/>
            <a:ext cx="8229600" cy="854075"/>
          </a:xfrm>
        </p:spPr>
        <p:txBody>
          <a:bodyPr/>
          <a:lstStyle/>
          <a:p>
            <a:pPr>
              <a:defRPr/>
            </a:pP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Objetivo del Programa GESOREN Fase IV</a:t>
            </a:r>
            <a:endParaRPr lang="es-E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5 Elipse"/>
          <p:cNvSpPr>
            <a:spLocks noChangeArrowheads="1"/>
          </p:cNvSpPr>
          <p:nvPr/>
        </p:nvSpPr>
        <p:spPr bwMode="auto">
          <a:xfrm>
            <a:off x="1222375" y="1760538"/>
            <a:ext cx="5418138" cy="3417887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s-EC"/>
          </a:p>
        </p:txBody>
      </p:sp>
      <p:sp>
        <p:nvSpPr>
          <p:cNvPr id="9" name="8 Elipse"/>
          <p:cNvSpPr/>
          <p:nvPr/>
        </p:nvSpPr>
        <p:spPr>
          <a:xfrm>
            <a:off x="571500" y="1603375"/>
            <a:ext cx="8215313" cy="43815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400" i="1" dirty="0">
              <a:solidFill>
                <a:srgbClr val="0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700" b="1" i="1" dirty="0">
                <a:solidFill>
                  <a:schemeClr val="tx1"/>
                </a:solidFill>
              </a:rPr>
              <a:t>La población rural pobre </a:t>
            </a:r>
            <a:r>
              <a:rPr lang="es-ES" sz="2700" i="1" dirty="0">
                <a:solidFill>
                  <a:schemeClr val="tx1"/>
                </a:solidFill>
              </a:rPr>
              <a:t>que  recibe apoyo en las regiones de intervención del programa, aplica </a:t>
            </a:r>
            <a:r>
              <a:rPr lang="es-ES" sz="2700" b="1" i="1" dirty="0">
                <a:solidFill>
                  <a:schemeClr val="tx1"/>
                </a:solidFill>
              </a:rPr>
              <a:t>estrategias y métodos para el </a:t>
            </a:r>
            <a:r>
              <a:rPr lang="es-ES" sz="2700" b="1" i="1" u="sng" dirty="0">
                <a:solidFill>
                  <a:schemeClr val="tx1"/>
                </a:solidFill>
              </a:rPr>
              <a:t>manejo sostenible de los recursos naturales</a:t>
            </a:r>
            <a:r>
              <a:rPr lang="es-ES" sz="2700" i="1" u="sng" dirty="0">
                <a:solidFill>
                  <a:schemeClr val="tx1"/>
                </a:solidFill>
              </a:rPr>
              <a:t> </a:t>
            </a:r>
            <a:r>
              <a:rPr lang="es-ES" sz="2700" i="1" dirty="0">
                <a:solidFill>
                  <a:schemeClr val="tx1"/>
                </a:solidFill>
              </a:rPr>
              <a:t>e </a:t>
            </a:r>
            <a:r>
              <a:rPr lang="es-ES" sz="2700" b="1" i="1" u="sng" dirty="0">
                <a:solidFill>
                  <a:schemeClr val="tx1"/>
                </a:solidFill>
              </a:rPr>
              <a:t>incrementa sus ingresos</a:t>
            </a:r>
            <a:r>
              <a:rPr lang="es-ES" sz="2700" i="1" u="sng" dirty="0">
                <a:solidFill>
                  <a:srgbClr val="000000"/>
                </a:solidFill>
              </a:rPr>
              <a:t>.</a:t>
            </a:r>
            <a:endParaRPr lang="es-ES" sz="2700" u="sng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-powerpoint-leerfolie-de">
  <a:themeElements>
    <a:clrScheme name="GTZ-DE">
      <a:dk1>
        <a:srgbClr val="000000"/>
      </a:dk1>
      <a:lt1>
        <a:srgbClr val="FFFFFF"/>
      </a:lt1>
      <a:dk2>
        <a:srgbClr val="727272"/>
      </a:dk2>
      <a:lt2>
        <a:srgbClr val="D9D9D9"/>
      </a:lt2>
      <a:accent1>
        <a:srgbClr val="4B859F"/>
      </a:accent1>
      <a:accent2>
        <a:srgbClr val="C80F0E"/>
      </a:accent2>
      <a:accent3>
        <a:srgbClr val="DEDEAF"/>
      </a:accent3>
      <a:accent4>
        <a:srgbClr val="939393"/>
      </a:accent4>
      <a:accent5>
        <a:srgbClr val="9AB0BA"/>
      </a:accent5>
      <a:accent6>
        <a:srgbClr val="BABA93"/>
      </a:accent6>
      <a:hlink>
        <a:srgbClr val="0000FF"/>
      </a:hlink>
      <a:folHlink>
        <a:srgbClr val="800080"/>
      </a:folHlink>
    </a:clrScheme>
    <a:fontScheme name="GT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giz-powerpoint-leerfolie-de</Template>
  <TotalTime>2692</TotalTime>
  <Words>1189</Words>
  <Application>Microsoft Office PowerPoint</Application>
  <PresentationFormat>Presentación en pantalla (4:3)</PresentationFormat>
  <Paragraphs>153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giz-powerpoint-leerfolie-de</vt:lpstr>
      <vt:lpstr>    Experiencias de Ordenamiento Territorial en Ecuador.  Visión desde el Programa GESOREN       Dr. Alonso Moreno Díaz Villavicencio, 28 de marzo de 2012  </vt:lpstr>
      <vt:lpstr>Contenido </vt:lpstr>
      <vt:lpstr>1. Avances en la normatividad  e institucionalidad </vt:lpstr>
      <vt:lpstr>Diapositiva 4</vt:lpstr>
      <vt:lpstr>Diapositiva 5</vt:lpstr>
      <vt:lpstr>Diapositiva 6</vt:lpstr>
      <vt:lpstr>Diapositiva 7</vt:lpstr>
      <vt:lpstr>Avances </vt:lpstr>
      <vt:lpstr>2. Objetivo del Programa GESOREN Fase IV</vt:lpstr>
      <vt:lpstr>Componentes o áreas de servicio del Programa Fase IV</vt:lpstr>
      <vt:lpstr>Algunas tareas del GESOREN con impacto en el OT</vt:lpstr>
      <vt:lpstr>Algunas tareas del GESOREN con impacto en el OT</vt:lpstr>
      <vt:lpstr>Diapositiva 13</vt:lpstr>
      <vt:lpstr>Diapositiva 14</vt:lpstr>
      <vt:lpstr>ANÁLISIS DE FRAGMENTACIÓN DE HÁBITAT</vt:lpstr>
      <vt:lpstr>Diapositiva 16</vt:lpstr>
      <vt:lpstr>3. Algunos desafíos para lograr los objetivos de PDOT </vt:lpstr>
      <vt:lpstr>Diapositiva 18</vt:lpstr>
      <vt:lpstr>4. A manera de aprendizajes y conclusiones </vt:lpstr>
      <vt:lpstr>4.1 Respecto al concepto </vt:lpstr>
      <vt:lpstr>Diapositiva 21</vt:lpstr>
      <vt:lpstr>Diapositiva 22</vt:lpstr>
      <vt:lpstr>4.2 Respecto a la participación de la sociedad civil y de los productores </vt:lpstr>
      <vt:lpstr>Diapositiva 24</vt:lpstr>
      <vt:lpstr>4.2 Respecto a gestión y planificación </vt:lpstr>
      <vt:lpstr>Diapositiva 26</vt:lpstr>
      <vt:lpstr>Diapositiva 27</vt:lpstr>
      <vt:lpstr>7 .Comentarios, preguntas y respuestas   </vt:lpstr>
    </vt:vector>
  </TitlesOfParts>
  <Company>COOPERACION TECNICA ALEMANA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vriffler</dc:creator>
  <cp:keywords>GIZ-Leerfolie</cp:keywords>
  <cp:lastModifiedBy>Alonso Moreno</cp:lastModifiedBy>
  <cp:revision>263</cp:revision>
  <cp:lastPrinted>2005-12-21T12:33:01Z</cp:lastPrinted>
  <dcterms:created xsi:type="dcterms:W3CDTF">2011-01-03T22:46:57Z</dcterms:created>
  <dcterms:modified xsi:type="dcterms:W3CDTF">2012-03-28T03:24:53Z</dcterms:modified>
</cp:coreProperties>
</file>