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4" r:id="rId2"/>
    <p:sldId id="305" r:id="rId3"/>
    <p:sldId id="306" r:id="rId4"/>
    <p:sldId id="330" r:id="rId5"/>
    <p:sldId id="339" r:id="rId6"/>
    <p:sldId id="342" r:id="rId7"/>
    <p:sldId id="341" r:id="rId8"/>
    <p:sldId id="331" r:id="rId9"/>
    <p:sldId id="332" r:id="rId10"/>
    <p:sldId id="333" r:id="rId11"/>
    <p:sldId id="334" r:id="rId12"/>
    <p:sldId id="335" r:id="rId13"/>
    <p:sldId id="337" r:id="rId14"/>
    <p:sldId id="336" r:id="rId15"/>
    <p:sldId id="338" r:id="rId16"/>
    <p:sldId id="340" r:id="rId17"/>
    <p:sldId id="344" r:id="rId18"/>
    <p:sldId id="345" r:id="rId19"/>
    <p:sldId id="343" r:id="rId20"/>
    <p:sldId id="346" r:id="rId21"/>
    <p:sldId id="257" r:id="rId2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99FF99"/>
    <a:srgbClr val="66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8" autoAdjust="0"/>
    <p:restoredTop sz="94660"/>
  </p:normalViewPr>
  <p:slideViewPr>
    <p:cSldViewPr>
      <p:cViewPr>
        <p:scale>
          <a:sx n="70" d="100"/>
          <a:sy n="70" d="100"/>
        </p:scale>
        <p:origin x="-132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14B25C-34E5-49E5-8D7B-AA2DA0112E8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C16396-2CCD-44BF-994B-A26A3C000725}">
      <dgm:prSet/>
      <dgm:spPr/>
      <dgm:t>
        <a:bodyPr/>
        <a:lstStyle/>
        <a:p>
          <a:pPr rtl="0"/>
          <a:r>
            <a:rPr lang="es-CO" dirty="0" smtClean="0"/>
            <a:t>Planes de Ordenamiento Territorial</a:t>
          </a:r>
          <a:endParaRPr lang="es-ES" dirty="0"/>
        </a:p>
      </dgm:t>
    </dgm:pt>
    <dgm:pt modelId="{A9BA755D-822F-4245-B3FD-B414994A528C}" type="parTrans" cxnId="{8F16438F-D076-40AC-AED4-820A690EAD8F}">
      <dgm:prSet/>
      <dgm:spPr/>
      <dgm:t>
        <a:bodyPr/>
        <a:lstStyle/>
        <a:p>
          <a:endParaRPr lang="es-ES"/>
        </a:p>
      </dgm:t>
    </dgm:pt>
    <dgm:pt modelId="{2F5DA38B-F0BD-49CD-AC18-8F21C6B4116C}" type="sibTrans" cxnId="{8F16438F-D076-40AC-AED4-820A690EAD8F}">
      <dgm:prSet/>
      <dgm:spPr/>
      <dgm:t>
        <a:bodyPr/>
        <a:lstStyle/>
        <a:p>
          <a:endParaRPr lang="es-ES"/>
        </a:p>
      </dgm:t>
    </dgm:pt>
    <dgm:pt modelId="{E9583EE4-0276-449C-B481-4B5BA77455CD}">
      <dgm:prSet/>
      <dgm:spPr/>
      <dgm:t>
        <a:bodyPr/>
        <a:lstStyle/>
        <a:p>
          <a:pPr rtl="0"/>
          <a:r>
            <a:rPr lang="es-CO" dirty="0" smtClean="0"/>
            <a:t>Planes de Ordenación de Cuencas Hidrográficas</a:t>
          </a:r>
          <a:endParaRPr lang="es-ES" dirty="0"/>
        </a:p>
      </dgm:t>
    </dgm:pt>
    <dgm:pt modelId="{58D093D9-0392-471B-B001-4349D8660A7A}" type="parTrans" cxnId="{8AD3799A-C831-4A0D-B2A5-C43FCBB398BF}">
      <dgm:prSet/>
      <dgm:spPr/>
      <dgm:t>
        <a:bodyPr/>
        <a:lstStyle/>
        <a:p>
          <a:endParaRPr lang="es-ES"/>
        </a:p>
      </dgm:t>
    </dgm:pt>
    <dgm:pt modelId="{016FD771-BBFE-4F63-BA32-E6AC7F686620}" type="sibTrans" cxnId="{8AD3799A-C831-4A0D-B2A5-C43FCBB398BF}">
      <dgm:prSet/>
      <dgm:spPr/>
      <dgm:t>
        <a:bodyPr/>
        <a:lstStyle/>
        <a:p>
          <a:endParaRPr lang="es-ES"/>
        </a:p>
      </dgm:t>
    </dgm:pt>
    <dgm:pt modelId="{9F65DDCB-EE14-4650-8B09-1FDD945E13B6}">
      <dgm:prSet/>
      <dgm:spPr/>
      <dgm:t>
        <a:bodyPr/>
        <a:lstStyle/>
        <a:p>
          <a:pPr rtl="0"/>
          <a:r>
            <a:rPr lang="es-CO" dirty="0" smtClean="0"/>
            <a:t>Planes de Desarrollo Nacional, Departamental, Municipal</a:t>
          </a:r>
          <a:endParaRPr lang="es-ES" dirty="0"/>
        </a:p>
      </dgm:t>
    </dgm:pt>
    <dgm:pt modelId="{7AB969FA-62F3-4CD9-BC69-92AF940DB565}" type="parTrans" cxnId="{AB3B281A-6368-4B0C-8DB6-A116756BCE56}">
      <dgm:prSet/>
      <dgm:spPr/>
      <dgm:t>
        <a:bodyPr/>
        <a:lstStyle/>
        <a:p>
          <a:endParaRPr lang="es-ES"/>
        </a:p>
      </dgm:t>
    </dgm:pt>
    <dgm:pt modelId="{DA559C1F-BE59-409B-B142-4A2E454A064F}" type="sibTrans" cxnId="{AB3B281A-6368-4B0C-8DB6-A116756BCE56}">
      <dgm:prSet/>
      <dgm:spPr/>
      <dgm:t>
        <a:bodyPr/>
        <a:lstStyle/>
        <a:p>
          <a:endParaRPr lang="es-ES"/>
        </a:p>
      </dgm:t>
    </dgm:pt>
    <dgm:pt modelId="{9550E310-9898-4FB9-BE34-3C7C29F08A8C}">
      <dgm:prSet/>
      <dgm:spPr/>
      <dgm:t>
        <a:bodyPr/>
        <a:lstStyle/>
        <a:p>
          <a:pPr rtl="0"/>
          <a:r>
            <a:rPr lang="es-ES" dirty="0" smtClean="0"/>
            <a:t>Plan de Gestión Ambiental Regional</a:t>
          </a:r>
          <a:endParaRPr lang="es-ES" dirty="0"/>
        </a:p>
      </dgm:t>
    </dgm:pt>
    <dgm:pt modelId="{2CF02706-800D-4E5F-80E3-C4FB76DEF2A3}" type="parTrans" cxnId="{43E367F7-CE2E-429F-B2C6-69AFBD1B84C7}">
      <dgm:prSet/>
      <dgm:spPr/>
      <dgm:t>
        <a:bodyPr/>
        <a:lstStyle/>
        <a:p>
          <a:endParaRPr lang="es-ES"/>
        </a:p>
      </dgm:t>
    </dgm:pt>
    <dgm:pt modelId="{262677BF-5FAA-43F2-AFAD-6FBA032EB01C}" type="sibTrans" cxnId="{43E367F7-CE2E-429F-B2C6-69AFBD1B84C7}">
      <dgm:prSet/>
      <dgm:spPr/>
      <dgm:t>
        <a:bodyPr/>
        <a:lstStyle/>
        <a:p>
          <a:endParaRPr lang="es-ES"/>
        </a:p>
      </dgm:t>
    </dgm:pt>
    <dgm:pt modelId="{1C3A428B-2190-47FE-BE0A-97CC08081E73}">
      <dgm:prSet/>
      <dgm:spPr/>
      <dgm:t>
        <a:bodyPr/>
        <a:lstStyle/>
        <a:p>
          <a:pPr rtl="0"/>
          <a:r>
            <a:rPr lang="es-CO" dirty="0" smtClean="0"/>
            <a:t>Planes de Vida – Régimen Especial de Manejo</a:t>
          </a:r>
          <a:endParaRPr lang="es-ES" dirty="0"/>
        </a:p>
      </dgm:t>
    </dgm:pt>
    <dgm:pt modelId="{CB9F155F-BA3D-4CDA-8D21-9422C6AA8B7E}" type="parTrans" cxnId="{EB8E715C-2F68-4223-AE3D-765D6BACB77C}">
      <dgm:prSet/>
      <dgm:spPr/>
      <dgm:t>
        <a:bodyPr/>
        <a:lstStyle/>
        <a:p>
          <a:endParaRPr lang="es-ES"/>
        </a:p>
      </dgm:t>
    </dgm:pt>
    <dgm:pt modelId="{1727D17E-D2AB-4E08-B2ED-ECE3E986E430}" type="sibTrans" cxnId="{EB8E715C-2F68-4223-AE3D-765D6BACB77C}">
      <dgm:prSet/>
      <dgm:spPr/>
      <dgm:t>
        <a:bodyPr/>
        <a:lstStyle/>
        <a:p>
          <a:endParaRPr lang="es-ES"/>
        </a:p>
      </dgm:t>
    </dgm:pt>
    <dgm:pt modelId="{DF1B4C5D-24BD-4C96-A93D-C3811D470CD6}">
      <dgm:prSet/>
      <dgm:spPr/>
      <dgm:t>
        <a:bodyPr/>
        <a:lstStyle/>
        <a:p>
          <a:pPr rtl="0"/>
          <a:r>
            <a:rPr lang="es-CO" dirty="0" smtClean="0"/>
            <a:t>Planes  Ambientales de Ordenamiento (Veredal, Forestal)</a:t>
          </a:r>
          <a:endParaRPr lang="es-ES" dirty="0"/>
        </a:p>
      </dgm:t>
    </dgm:pt>
    <dgm:pt modelId="{7350FFB7-5954-4B0D-A134-CB60EE11FAAE}" type="parTrans" cxnId="{F92328A5-FD3F-495A-8EA7-43ABB512243C}">
      <dgm:prSet/>
      <dgm:spPr/>
      <dgm:t>
        <a:bodyPr/>
        <a:lstStyle/>
        <a:p>
          <a:endParaRPr lang="es-ES"/>
        </a:p>
      </dgm:t>
    </dgm:pt>
    <dgm:pt modelId="{8032075B-99C6-4D6C-AAEB-EF2EEC1C5F7C}" type="sibTrans" cxnId="{F92328A5-FD3F-495A-8EA7-43ABB512243C}">
      <dgm:prSet/>
      <dgm:spPr/>
      <dgm:t>
        <a:bodyPr/>
        <a:lstStyle/>
        <a:p>
          <a:endParaRPr lang="es-ES"/>
        </a:p>
      </dgm:t>
    </dgm:pt>
    <dgm:pt modelId="{BF9C1DE4-8708-4D09-AF7F-D76FAAE7CE68}">
      <dgm:prSet/>
      <dgm:spPr/>
      <dgm:t>
        <a:bodyPr/>
        <a:lstStyle/>
        <a:p>
          <a:pPr rtl="0"/>
          <a:r>
            <a:rPr lang="es-CO" dirty="0" smtClean="0"/>
            <a:t>Planes de Manejo Ambiental</a:t>
          </a:r>
          <a:endParaRPr lang="es-ES" dirty="0"/>
        </a:p>
      </dgm:t>
    </dgm:pt>
    <dgm:pt modelId="{F756CB70-4B4A-4D77-9B83-E346EE5E24ED}" type="parTrans" cxnId="{594D893F-A5B8-4CD7-B1BE-4C7A4236C5AE}">
      <dgm:prSet/>
      <dgm:spPr/>
      <dgm:t>
        <a:bodyPr/>
        <a:lstStyle/>
        <a:p>
          <a:endParaRPr lang="es-ES"/>
        </a:p>
      </dgm:t>
    </dgm:pt>
    <dgm:pt modelId="{931C158D-E85C-4BD4-9DE3-423905714E73}" type="sibTrans" cxnId="{594D893F-A5B8-4CD7-B1BE-4C7A4236C5AE}">
      <dgm:prSet/>
      <dgm:spPr/>
      <dgm:t>
        <a:bodyPr/>
        <a:lstStyle/>
        <a:p>
          <a:endParaRPr lang="es-ES"/>
        </a:p>
      </dgm:t>
    </dgm:pt>
    <dgm:pt modelId="{81E2A680-E239-48F0-A48C-9FBCFEF0404F}" type="pres">
      <dgm:prSet presAssocID="{B014B25C-34E5-49E5-8D7B-AA2DA0112E8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CO"/>
        </a:p>
      </dgm:t>
    </dgm:pt>
    <dgm:pt modelId="{1FEAC636-EF4F-47DB-B2BA-AB32B9326EE0}" type="pres">
      <dgm:prSet presAssocID="{B014B25C-34E5-49E5-8D7B-AA2DA0112E8D}" presName="Name1" presStyleCnt="0"/>
      <dgm:spPr/>
    </dgm:pt>
    <dgm:pt modelId="{F02D9DFB-8B3E-46F1-9C6E-8D53D2755976}" type="pres">
      <dgm:prSet presAssocID="{B014B25C-34E5-49E5-8D7B-AA2DA0112E8D}" presName="cycle" presStyleCnt="0"/>
      <dgm:spPr/>
    </dgm:pt>
    <dgm:pt modelId="{B86797B3-018B-480A-A7D8-613866CFB90F}" type="pres">
      <dgm:prSet presAssocID="{B014B25C-34E5-49E5-8D7B-AA2DA0112E8D}" presName="srcNode" presStyleLbl="node1" presStyleIdx="0" presStyleCnt="7"/>
      <dgm:spPr/>
    </dgm:pt>
    <dgm:pt modelId="{126B96D6-04BD-45AA-B38D-4179026338AF}" type="pres">
      <dgm:prSet presAssocID="{B014B25C-34E5-49E5-8D7B-AA2DA0112E8D}" presName="conn" presStyleLbl="parChTrans1D2" presStyleIdx="0" presStyleCnt="1"/>
      <dgm:spPr/>
      <dgm:t>
        <a:bodyPr/>
        <a:lstStyle/>
        <a:p>
          <a:endParaRPr lang="es-CO"/>
        </a:p>
      </dgm:t>
    </dgm:pt>
    <dgm:pt modelId="{5FC154FC-3A58-4BA9-B606-67533E82BC88}" type="pres">
      <dgm:prSet presAssocID="{B014B25C-34E5-49E5-8D7B-AA2DA0112E8D}" presName="extraNode" presStyleLbl="node1" presStyleIdx="0" presStyleCnt="7"/>
      <dgm:spPr/>
    </dgm:pt>
    <dgm:pt modelId="{8CF8E158-88B3-4121-B571-BA330A8B72C7}" type="pres">
      <dgm:prSet presAssocID="{B014B25C-34E5-49E5-8D7B-AA2DA0112E8D}" presName="dstNode" presStyleLbl="node1" presStyleIdx="0" presStyleCnt="7"/>
      <dgm:spPr/>
    </dgm:pt>
    <dgm:pt modelId="{940C2FC2-37D6-4F9D-925A-7560EE1367CF}" type="pres">
      <dgm:prSet presAssocID="{DAC16396-2CCD-44BF-994B-A26A3C000725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F1EF846-4F27-48F6-A8FE-292E60802DC6}" type="pres">
      <dgm:prSet presAssocID="{DAC16396-2CCD-44BF-994B-A26A3C000725}" presName="accent_1" presStyleCnt="0"/>
      <dgm:spPr/>
    </dgm:pt>
    <dgm:pt modelId="{CB94B8D6-652D-4CA7-BE9D-1177AA7F730C}" type="pres">
      <dgm:prSet presAssocID="{DAC16396-2CCD-44BF-994B-A26A3C000725}" presName="accentRepeatNode" presStyleLbl="solidFgAcc1" presStyleIdx="0" presStyleCnt="7"/>
      <dgm:spPr/>
    </dgm:pt>
    <dgm:pt modelId="{19634951-CE89-489A-897B-6CEF4F773EE7}" type="pres">
      <dgm:prSet presAssocID="{E9583EE4-0276-449C-B481-4B5BA77455CD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5803D5F-A612-42E3-9001-EB0FC81E3686}" type="pres">
      <dgm:prSet presAssocID="{E9583EE4-0276-449C-B481-4B5BA77455CD}" presName="accent_2" presStyleCnt="0"/>
      <dgm:spPr/>
    </dgm:pt>
    <dgm:pt modelId="{DC4A4167-B54B-415E-B746-C02E9C5CF0D9}" type="pres">
      <dgm:prSet presAssocID="{E9583EE4-0276-449C-B481-4B5BA77455CD}" presName="accentRepeatNode" presStyleLbl="solidFgAcc1" presStyleIdx="1" presStyleCnt="7"/>
      <dgm:spPr/>
    </dgm:pt>
    <dgm:pt modelId="{AAC23A54-7B74-403B-BAD6-43B4BA2774DD}" type="pres">
      <dgm:prSet presAssocID="{9F65DDCB-EE14-4650-8B09-1FDD945E13B6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962C506-B3D5-4CB4-A4A8-80D5447B2E76}" type="pres">
      <dgm:prSet presAssocID="{9F65DDCB-EE14-4650-8B09-1FDD945E13B6}" presName="accent_3" presStyleCnt="0"/>
      <dgm:spPr/>
    </dgm:pt>
    <dgm:pt modelId="{90EC2508-25EC-4618-AB8F-B9026E8ECB32}" type="pres">
      <dgm:prSet presAssocID="{9F65DDCB-EE14-4650-8B09-1FDD945E13B6}" presName="accentRepeatNode" presStyleLbl="solidFgAcc1" presStyleIdx="2" presStyleCnt="7"/>
      <dgm:spPr/>
    </dgm:pt>
    <dgm:pt modelId="{F90EDF81-FB95-4F2B-82DB-7FCD49524127}" type="pres">
      <dgm:prSet presAssocID="{9550E310-9898-4FB9-BE34-3C7C29F08A8C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26F826-2BA9-4AED-BA1D-616BFC54A3AE}" type="pres">
      <dgm:prSet presAssocID="{9550E310-9898-4FB9-BE34-3C7C29F08A8C}" presName="accent_4" presStyleCnt="0"/>
      <dgm:spPr/>
    </dgm:pt>
    <dgm:pt modelId="{DE45BC4A-9E71-46A1-AB69-BE0F3E667473}" type="pres">
      <dgm:prSet presAssocID="{9550E310-9898-4FB9-BE34-3C7C29F08A8C}" presName="accentRepeatNode" presStyleLbl="solidFgAcc1" presStyleIdx="3" presStyleCnt="7"/>
      <dgm:spPr/>
    </dgm:pt>
    <dgm:pt modelId="{56CB1AC5-E17E-44EF-A6E3-34F442E8B8C6}" type="pres">
      <dgm:prSet presAssocID="{1C3A428B-2190-47FE-BE0A-97CC08081E73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98B49C3-41EB-4B62-85E5-87177E43B9BC}" type="pres">
      <dgm:prSet presAssocID="{1C3A428B-2190-47FE-BE0A-97CC08081E73}" presName="accent_5" presStyleCnt="0"/>
      <dgm:spPr/>
    </dgm:pt>
    <dgm:pt modelId="{89B1EC6C-D498-480A-A96E-5ACCC71C85DF}" type="pres">
      <dgm:prSet presAssocID="{1C3A428B-2190-47FE-BE0A-97CC08081E73}" presName="accentRepeatNode" presStyleLbl="solidFgAcc1" presStyleIdx="4" presStyleCnt="7"/>
      <dgm:spPr/>
    </dgm:pt>
    <dgm:pt modelId="{9C8A0C0E-3CB6-40F5-AA09-45FDC4AAD99F}" type="pres">
      <dgm:prSet presAssocID="{DF1B4C5D-24BD-4C96-A93D-C3811D470CD6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FE24116-FF2E-4766-BE21-36D2CF54F896}" type="pres">
      <dgm:prSet presAssocID="{DF1B4C5D-24BD-4C96-A93D-C3811D470CD6}" presName="accent_6" presStyleCnt="0"/>
      <dgm:spPr/>
    </dgm:pt>
    <dgm:pt modelId="{62F6BDA4-AC26-4E80-B4E4-4E8C473E434F}" type="pres">
      <dgm:prSet presAssocID="{DF1B4C5D-24BD-4C96-A93D-C3811D470CD6}" presName="accentRepeatNode" presStyleLbl="solidFgAcc1" presStyleIdx="5" presStyleCnt="7"/>
      <dgm:spPr/>
    </dgm:pt>
    <dgm:pt modelId="{9FBBC228-41AD-495A-B9FA-E29EBC2C3F0A}" type="pres">
      <dgm:prSet presAssocID="{BF9C1DE4-8708-4D09-AF7F-D76FAAE7CE68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CBD7213-DE2D-4991-8A61-C5BBDE8E3400}" type="pres">
      <dgm:prSet presAssocID="{BF9C1DE4-8708-4D09-AF7F-D76FAAE7CE68}" presName="accent_7" presStyleCnt="0"/>
      <dgm:spPr/>
    </dgm:pt>
    <dgm:pt modelId="{D0F3F860-25C3-4771-BDED-3A6100870C83}" type="pres">
      <dgm:prSet presAssocID="{BF9C1DE4-8708-4D09-AF7F-D76FAAE7CE68}" presName="accentRepeatNode" presStyleLbl="solidFgAcc1" presStyleIdx="6" presStyleCnt="7"/>
      <dgm:spPr/>
    </dgm:pt>
  </dgm:ptLst>
  <dgm:cxnLst>
    <dgm:cxn modelId="{8F16438F-D076-40AC-AED4-820A690EAD8F}" srcId="{B014B25C-34E5-49E5-8D7B-AA2DA0112E8D}" destId="{DAC16396-2CCD-44BF-994B-A26A3C000725}" srcOrd="0" destOrd="0" parTransId="{A9BA755D-822F-4245-B3FD-B414994A528C}" sibTransId="{2F5DA38B-F0BD-49CD-AC18-8F21C6B4116C}"/>
    <dgm:cxn modelId="{8CE207CC-6E1C-4F51-BCF3-90985950BB24}" type="presOf" srcId="{E9583EE4-0276-449C-B481-4B5BA77455CD}" destId="{19634951-CE89-489A-897B-6CEF4F773EE7}" srcOrd="0" destOrd="0" presId="urn:microsoft.com/office/officeart/2008/layout/VerticalCurvedList"/>
    <dgm:cxn modelId="{AFB33CE3-6DF0-4A27-AC65-92AD8A0CC4DE}" type="presOf" srcId="{DAC16396-2CCD-44BF-994B-A26A3C000725}" destId="{940C2FC2-37D6-4F9D-925A-7560EE1367CF}" srcOrd="0" destOrd="0" presId="urn:microsoft.com/office/officeart/2008/layout/VerticalCurvedList"/>
    <dgm:cxn modelId="{AB3B281A-6368-4B0C-8DB6-A116756BCE56}" srcId="{B014B25C-34E5-49E5-8D7B-AA2DA0112E8D}" destId="{9F65DDCB-EE14-4650-8B09-1FDD945E13B6}" srcOrd="2" destOrd="0" parTransId="{7AB969FA-62F3-4CD9-BC69-92AF940DB565}" sibTransId="{DA559C1F-BE59-409B-B142-4A2E454A064F}"/>
    <dgm:cxn modelId="{43E367F7-CE2E-429F-B2C6-69AFBD1B84C7}" srcId="{B014B25C-34E5-49E5-8D7B-AA2DA0112E8D}" destId="{9550E310-9898-4FB9-BE34-3C7C29F08A8C}" srcOrd="3" destOrd="0" parTransId="{2CF02706-800D-4E5F-80E3-C4FB76DEF2A3}" sibTransId="{262677BF-5FAA-43F2-AFAD-6FBA032EB01C}"/>
    <dgm:cxn modelId="{9C6F1311-6ED9-4C5A-A851-0E566693120D}" type="presOf" srcId="{DF1B4C5D-24BD-4C96-A93D-C3811D470CD6}" destId="{9C8A0C0E-3CB6-40F5-AA09-45FDC4AAD99F}" srcOrd="0" destOrd="0" presId="urn:microsoft.com/office/officeart/2008/layout/VerticalCurvedList"/>
    <dgm:cxn modelId="{4C6669CD-EE3E-4C3B-ABCC-CD9DA712DBB3}" type="presOf" srcId="{2F5DA38B-F0BD-49CD-AC18-8F21C6B4116C}" destId="{126B96D6-04BD-45AA-B38D-4179026338AF}" srcOrd="0" destOrd="0" presId="urn:microsoft.com/office/officeart/2008/layout/VerticalCurvedList"/>
    <dgm:cxn modelId="{F92328A5-FD3F-495A-8EA7-43ABB512243C}" srcId="{B014B25C-34E5-49E5-8D7B-AA2DA0112E8D}" destId="{DF1B4C5D-24BD-4C96-A93D-C3811D470CD6}" srcOrd="5" destOrd="0" parTransId="{7350FFB7-5954-4B0D-A134-CB60EE11FAAE}" sibTransId="{8032075B-99C6-4D6C-AAEB-EF2EEC1C5F7C}"/>
    <dgm:cxn modelId="{EB8E715C-2F68-4223-AE3D-765D6BACB77C}" srcId="{B014B25C-34E5-49E5-8D7B-AA2DA0112E8D}" destId="{1C3A428B-2190-47FE-BE0A-97CC08081E73}" srcOrd="4" destOrd="0" parTransId="{CB9F155F-BA3D-4CDA-8D21-9422C6AA8B7E}" sibTransId="{1727D17E-D2AB-4E08-B2ED-ECE3E986E430}"/>
    <dgm:cxn modelId="{46AB472A-D27A-4218-87AD-D946AA8D1E55}" type="presOf" srcId="{B014B25C-34E5-49E5-8D7B-AA2DA0112E8D}" destId="{81E2A680-E239-48F0-A48C-9FBCFEF0404F}" srcOrd="0" destOrd="0" presId="urn:microsoft.com/office/officeart/2008/layout/VerticalCurvedList"/>
    <dgm:cxn modelId="{E095D655-61FD-460A-B3BA-E976E0F5432B}" type="presOf" srcId="{9550E310-9898-4FB9-BE34-3C7C29F08A8C}" destId="{F90EDF81-FB95-4F2B-82DB-7FCD49524127}" srcOrd="0" destOrd="0" presId="urn:microsoft.com/office/officeart/2008/layout/VerticalCurvedList"/>
    <dgm:cxn modelId="{32B9F91B-CCDD-49AE-8CE4-9BF4CA504DF4}" type="presOf" srcId="{BF9C1DE4-8708-4D09-AF7F-D76FAAE7CE68}" destId="{9FBBC228-41AD-495A-B9FA-E29EBC2C3F0A}" srcOrd="0" destOrd="0" presId="urn:microsoft.com/office/officeart/2008/layout/VerticalCurvedList"/>
    <dgm:cxn modelId="{DAC7D71C-41E3-4437-AB83-C24E29CD113A}" type="presOf" srcId="{9F65DDCB-EE14-4650-8B09-1FDD945E13B6}" destId="{AAC23A54-7B74-403B-BAD6-43B4BA2774DD}" srcOrd="0" destOrd="0" presId="urn:microsoft.com/office/officeart/2008/layout/VerticalCurvedList"/>
    <dgm:cxn modelId="{8AD3799A-C831-4A0D-B2A5-C43FCBB398BF}" srcId="{B014B25C-34E5-49E5-8D7B-AA2DA0112E8D}" destId="{E9583EE4-0276-449C-B481-4B5BA77455CD}" srcOrd="1" destOrd="0" parTransId="{58D093D9-0392-471B-B001-4349D8660A7A}" sibTransId="{016FD771-BBFE-4F63-BA32-E6AC7F686620}"/>
    <dgm:cxn modelId="{594D893F-A5B8-4CD7-B1BE-4C7A4236C5AE}" srcId="{B014B25C-34E5-49E5-8D7B-AA2DA0112E8D}" destId="{BF9C1DE4-8708-4D09-AF7F-D76FAAE7CE68}" srcOrd="6" destOrd="0" parTransId="{F756CB70-4B4A-4D77-9B83-E346EE5E24ED}" sibTransId="{931C158D-E85C-4BD4-9DE3-423905714E73}"/>
    <dgm:cxn modelId="{4F1765C4-5094-4E8F-B156-25D8F97F73FF}" type="presOf" srcId="{1C3A428B-2190-47FE-BE0A-97CC08081E73}" destId="{56CB1AC5-E17E-44EF-A6E3-34F442E8B8C6}" srcOrd="0" destOrd="0" presId="urn:microsoft.com/office/officeart/2008/layout/VerticalCurvedList"/>
    <dgm:cxn modelId="{6DE7F96D-DCF3-4934-B4F2-0494462E7ECE}" type="presParOf" srcId="{81E2A680-E239-48F0-A48C-9FBCFEF0404F}" destId="{1FEAC636-EF4F-47DB-B2BA-AB32B9326EE0}" srcOrd="0" destOrd="0" presId="urn:microsoft.com/office/officeart/2008/layout/VerticalCurvedList"/>
    <dgm:cxn modelId="{099FA6B3-0CFC-4902-95FB-B3D5253A1A7A}" type="presParOf" srcId="{1FEAC636-EF4F-47DB-B2BA-AB32B9326EE0}" destId="{F02D9DFB-8B3E-46F1-9C6E-8D53D2755976}" srcOrd="0" destOrd="0" presId="urn:microsoft.com/office/officeart/2008/layout/VerticalCurvedList"/>
    <dgm:cxn modelId="{60C5000A-F3DD-49A5-9CB4-0440B12977EA}" type="presParOf" srcId="{F02D9DFB-8B3E-46F1-9C6E-8D53D2755976}" destId="{B86797B3-018B-480A-A7D8-613866CFB90F}" srcOrd="0" destOrd="0" presId="urn:microsoft.com/office/officeart/2008/layout/VerticalCurvedList"/>
    <dgm:cxn modelId="{D7C35688-80D9-4479-AB44-95D81475B5DE}" type="presParOf" srcId="{F02D9DFB-8B3E-46F1-9C6E-8D53D2755976}" destId="{126B96D6-04BD-45AA-B38D-4179026338AF}" srcOrd="1" destOrd="0" presId="urn:microsoft.com/office/officeart/2008/layout/VerticalCurvedList"/>
    <dgm:cxn modelId="{0B8A8267-19A1-4DFA-9CFF-98E4A787FA8A}" type="presParOf" srcId="{F02D9DFB-8B3E-46F1-9C6E-8D53D2755976}" destId="{5FC154FC-3A58-4BA9-B606-67533E82BC88}" srcOrd="2" destOrd="0" presId="urn:microsoft.com/office/officeart/2008/layout/VerticalCurvedList"/>
    <dgm:cxn modelId="{A28BF3B7-5B87-42E8-B18E-B66C9C9E75CD}" type="presParOf" srcId="{F02D9DFB-8B3E-46F1-9C6E-8D53D2755976}" destId="{8CF8E158-88B3-4121-B571-BA330A8B72C7}" srcOrd="3" destOrd="0" presId="urn:microsoft.com/office/officeart/2008/layout/VerticalCurvedList"/>
    <dgm:cxn modelId="{16A3461A-6895-4E37-AC55-DD6820376F05}" type="presParOf" srcId="{1FEAC636-EF4F-47DB-B2BA-AB32B9326EE0}" destId="{940C2FC2-37D6-4F9D-925A-7560EE1367CF}" srcOrd="1" destOrd="0" presId="urn:microsoft.com/office/officeart/2008/layout/VerticalCurvedList"/>
    <dgm:cxn modelId="{9D6C70C4-C691-4FFA-9AC0-D732D115B8EF}" type="presParOf" srcId="{1FEAC636-EF4F-47DB-B2BA-AB32B9326EE0}" destId="{EF1EF846-4F27-48F6-A8FE-292E60802DC6}" srcOrd="2" destOrd="0" presId="urn:microsoft.com/office/officeart/2008/layout/VerticalCurvedList"/>
    <dgm:cxn modelId="{311A283E-99FD-4EFD-8A0F-9512A29DA2BA}" type="presParOf" srcId="{EF1EF846-4F27-48F6-A8FE-292E60802DC6}" destId="{CB94B8D6-652D-4CA7-BE9D-1177AA7F730C}" srcOrd="0" destOrd="0" presId="urn:microsoft.com/office/officeart/2008/layout/VerticalCurvedList"/>
    <dgm:cxn modelId="{B76ED933-DD3A-47F6-9FB0-714174A031F9}" type="presParOf" srcId="{1FEAC636-EF4F-47DB-B2BA-AB32B9326EE0}" destId="{19634951-CE89-489A-897B-6CEF4F773EE7}" srcOrd="3" destOrd="0" presId="urn:microsoft.com/office/officeart/2008/layout/VerticalCurvedList"/>
    <dgm:cxn modelId="{681F1993-D800-44D9-B5DF-AF044BEDB1A9}" type="presParOf" srcId="{1FEAC636-EF4F-47DB-B2BA-AB32B9326EE0}" destId="{E5803D5F-A612-42E3-9001-EB0FC81E3686}" srcOrd="4" destOrd="0" presId="urn:microsoft.com/office/officeart/2008/layout/VerticalCurvedList"/>
    <dgm:cxn modelId="{7CC20EFD-A546-4A8B-836B-7716C9316221}" type="presParOf" srcId="{E5803D5F-A612-42E3-9001-EB0FC81E3686}" destId="{DC4A4167-B54B-415E-B746-C02E9C5CF0D9}" srcOrd="0" destOrd="0" presId="urn:microsoft.com/office/officeart/2008/layout/VerticalCurvedList"/>
    <dgm:cxn modelId="{91414813-3021-403F-9E44-7CFA48153836}" type="presParOf" srcId="{1FEAC636-EF4F-47DB-B2BA-AB32B9326EE0}" destId="{AAC23A54-7B74-403B-BAD6-43B4BA2774DD}" srcOrd="5" destOrd="0" presId="urn:microsoft.com/office/officeart/2008/layout/VerticalCurvedList"/>
    <dgm:cxn modelId="{0D176AF1-BF48-40D1-A3E7-538278C5DAA6}" type="presParOf" srcId="{1FEAC636-EF4F-47DB-B2BA-AB32B9326EE0}" destId="{6962C506-B3D5-4CB4-A4A8-80D5447B2E76}" srcOrd="6" destOrd="0" presId="urn:microsoft.com/office/officeart/2008/layout/VerticalCurvedList"/>
    <dgm:cxn modelId="{1F6214E4-BDA7-447A-A8B4-07164527E0D5}" type="presParOf" srcId="{6962C506-B3D5-4CB4-A4A8-80D5447B2E76}" destId="{90EC2508-25EC-4618-AB8F-B9026E8ECB32}" srcOrd="0" destOrd="0" presId="urn:microsoft.com/office/officeart/2008/layout/VerticalCurvedList"/>
    <dgm:cxn modelId="{94E49B72-0A87-4DEA-A4A8-AA0E738E0D1F}" type="presParOf" srcId="{1FEAC636-EF4F-47DB-B2BA-AB32B9326EE0}" destId="{F90EDF81-FB95-4F2B-82DB-7FCD49524127}" srcOrd="7" destOrd="0" presId="urn:microsoft.com/office/officeart/2008/layout/VerticalCurvedList"/>
    <dgm:cxn modelId="{BDC3F8D5-3282-456F-BF83-47094077E173}" type="presParOf" srcId="{1FEAC636-EF4F-47DB-B2BA-AB32B9326EE0}" destId="{4F26F826-2BA9-4AED-BA1D-616BFC54A3AE}" srcOrd="8" destOrd="0" presId="urn:microsoft.com/office/officeart/2008/layout/VerticalCurvedList"/>
    <dgm:cxn modelId="{5680065F-5BF3-43CC-A07C-FF1B48B9D138}" type="presParOf" srcId="{4F26F826-2BA9-4AED-BA1D-616BFC54A3AE}" destId="{DE45BC4A-9E71-46A1-AB69-BE0F3E667473}" srcOrd="0" destOrd="0" presId="urn:microsoft.com/office/officeart/2008/layout/VerticalCurvedList"/>
    <dgm:cxn modelId="{D29B0987-2511-4700-8AFC-77AED6B44525}" type="presParOf" srcId="{1FEAC636-EF4F-47DB-B2BA-AB32B9326EE0}" destId="{56CB1AC5-E17E-44EF-A6E3-34F442E8B8C6}" srcOrd="9" destOrd="0" presId="urn:microsoft.com/office/officeart/2008/layout/VerticalCurvedList"/>
    <dgm:cxn modelId="{9B3C5E78-970C-49BD-A4DC-AD3C22C94840}" type="presParOf" srcId="{1FEAC636-EF4F-47DB-B2BA-AB32B9326EE0}" destId="{A98B49C3-41EB-4B62-85E5-87177E43B9BC}" srcOrd="10" destOrd="0" presId="urn:microsoft.com/office/officeart/2008/layout/VerticalCurvedList"/>
    <dgm:cxn modelId="{0B1CC116-B85A-4A7F-BB12-CE8E5AAA9D75}" type="presParOf" srcId="{A98B49C3-41EB-4B62-85E5-87177E43B9BC}" destId="{89B1EC6C-D498-480A-A96E-5ACCC71C85DF}" srcOrd="0" destOrd="0" presId="urn:microsoft.com/office/officeart/2008/layout/VerticalCurvedList"/>
    <dgm:cxn modelId="{A5BE966A-A521-400E-859C-01245A3F798D}" type="presParOf" srcId="{1FEAC636-EF4F-47DB-B2BA-AB32B9326EE0}" destId="{9C8A0C0E-3CB6-40F5-AA09-45FDC4AAD99F}" srcOrd="11" destOrd="0" presId="urn:microsoft.com/office/officeart/2008/layout/VerticalCurvedList"/>
    <dgm:cxn modelId="{2A4F3904-F71D-4BCA-B7F7-0EE26442E735}" type="presParOf" srcId="{1FEAC636-EF4F-47DB-B2BA-AB32B9326EE0}" destId="{BFE24116-FF2E-4766-BE21-36D2CF54F896}" srcOrd="12" destOrd="0" presId="urn:microsoft.com/office/officeart/2008/layout/VerticalCurvedList"/>
    <dgm:cxn modelId="{2469E2FE-5B8B-4741-AC4C-4EFE7CC40CA6}" type="presParOf" srcId="{BFE24116-FF2E-4766-BE21-36D2CF54F896}" destId="{62F6BDA4-AC26-4E80-B4E4-4E8C473E434F}" srcOrd="0" destOrd="0" presId="urn:microsoft.com/office/officeart/2008/layout/VerticalCurvedList"/>
    <dgm:cxn modelId="{DB643244-E60D-4972-8A6D-25745DFA54C1}" type="presParOf" srcId="{1FEAC636-EF4F-47DB-B2BA-AB32B9326EE0}" destId="{9FBBC228-41AD-495A-B9FA-E29EBC2C3F0A}" srcOrd="13" destOrd="0" presId="urn:microsoft.com/office/officeart/2008/layout/VerticalCurvedList"/>
    <dgm:cxn modelId="{E321B8EB-F0E0-4A12-B5AE-419927CC55E4}" type="presParOf" srcId="{1FEAC636-EF4F-47DB-B2BA-AB32B9326EE0}" destId="{ACBD7213-DE2D-4991-8A61-C5BBDE8E3400}" srcOrd="14" destOrd="0" presId="urn:microsoft.com/office/officeart/2008/layout/VerticalCurvedList"/>
    <dgm:cxn modelId="{2D48CA4B-482E-4249-B3CB-B138240F64AA}" type="presParOf" srcId="{ACBD7213-DE2D-4991-8A61-C5BBDE8E3400}" destId="{D0F3F860-25C3-4771-BDED-3A6100870C8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6B96D6-04BD-45AA-B38D-4179026338AF}">
      <dsp:nvSpPr>
        <dsp:cNvPr id="0" name=""/>
        <dsp:cNvSpPr/>
      </dsp:nvSpPr>
      <dsp:spPr>
        <a:xfrm>
          <a:off x="-5289416" y="-810449"/>
          <a:ext cx="6301418" cy="6301418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0C2FC2-37D6-4F9D-925A-7560EE1367CF}">
      <dsp:nvSpPr>
        <dsp:cNvPr id="0" name=""/>
        <dsp:cNvSpPr/>
      </dsp:nvSpPr>
      <dsp:spPr>
        <a:xfrm>
          <a:off x="328338" y="212776"/>
          <a:ext cx="5729856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Planes de Ordenamiento Territorial</a:t>
          </a:r>
          <a:endParaRPr lang="es-ES" sz="1600" kern="1200" dirty="0"/>
        </a:p>
      </dsp:txBody>
      <dsp:txXfrm>
        <a:off x="328338" y="212776"/>
        <a:ext cx="5729856" cy="425365"/>
      </dsp:txXfrm>
    </dsp:sp>
    <dsp:sp modelId="{CB94B8D6-652D-4CA7-BE9D-1177AA7F730C}">
      <dsp:nvSpPr>
        <dsp:cNvPr id="0" name=""/>
        <dsp:cNvSpPr/>
      </dsp:nvSpPr>
      <dsp:spPr>
        <a:xfrm>
          <a:off x="62484" y="159605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634951-CE89-489A-897B-6CEF4F773EE7}">
      <dsp:nvSpPr>
        <dsp:cNvPr id="0" name=""/>
        <dsp:cNvSpPr/>
      </dsp:nvSpPr>
      <dsp:spPr>
        <a:xfrm>
          <a:off x="713545" y="851199"/>
          <a:ext cx="5344649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Planes de Ordenación de Cuencas Hidrográficas</a:t>
          </a:r>
          <a:endParaRPr lang="es-ES" sz="1600" kern="1200" dirty="0"/>
        </a:p>
      </dsp:txBody>
      <dsp:txXfrm>
        <a:off x="713545" y="851199"/>
        <a:ext cx="5344649" cy="425365"/>
      </dsp:txXfrm>
    </dsp:sp>
    <dsp:sp modelId="{DC4A4167-B54B-415E-B746-C02E9C5CF0D9}">
      <dsp:nvSpPr>
        <dsp:cNvPr id="0" name=""/>
        <dsp:cNvSpPr/>
      </dsp:nvSpPr>
      <dsp:spPr>
        <a:xfrm>
          <a:off x="447691" y="798028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23A54-7B74-403B-BAD6-43B4BA2774DD}">
      <dsp:nvSpPr>
        <dsp:cNvPr id="0" name=""/>
        <dsp:cNvSpPr/>
      </dsp:nvSpPr>
      <dsp:spPr>
        <a:xfrm>
          <a:off x="924636" y="1489154"/>
          <a:ext cx="5133558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Planes de Desarrollo Nacional, Departamental, Municipal</a:t>
          </a:r>
          <a:endParaRPr lang="es-ES" sz="1600" kern="1200" dirty="0"/>
        </a:p>
      </dsp:txBody>
      <dsp:txXfrm>
        <a:off x="924636" y="1489154"/>
        <a:ext cx="5133558" cy="425365"/>
      </dsp:txXfrm>
    </dsp:sp>
    <dsp:sp modelId="{90EC2508-25EC-4618-AB8F-B9026E8ECB32}">
      <dsp:nvSpPr>
        <dsp:cNvPr id="0" name=""/>
        <dsp:cNvSpPr/>
      </dsp:nvSpPr>
      <dsp:spPr>
        <a:xfrm>
          <a:off x="658783" y="1435983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0EDF81-FB95-4F2B-82DB-7FCD49524127}">
      <dsp:nvSpPr>
        <dsp:cNvPr id="0" name=""/>
        <dsp:cNvSpPr/>
      </dsp:nvSpPr>
      <dsp:spPr>
        <a:xfrm>
          <a:off x="992036" y="2127577"/>
          <a:ext cx="5066158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Plan de Gestión Ambiental Regional</a:t>
          </a:r>
          <a:endParaRPr lang="es-ES" sz="1600" kern="1200" dirty="0"/>
        </a:p>
      </dsp:txBody>
      <dsp:txXfrm>
        <a:off x="992036" y="2127577"/>
        <a:ext cx="5066158" cy="425365"/>
      </dsp:txXfrm>
    </dsp:sp>
    <dsp:sp modelId="{DE45BC4A-9E71-46A1-AB69-BE0F3E667473}">
      <dsp:nvSpPr>
        <dsp:cNvPr id="0" name=""/>
        <dsp:cNvSpPr/>
      </dsp:nvSpPr>
      <dsp:spPr>
        <a:xfrm>
          <a:off x="726182" y="2074406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CB1AC5-E17E-44EF-A6E3-34F442E8B8C6}">
      <dsp:nvSpPr>
        <dsp:cNvPr id="0" name=""/>
        <dsp:cNvSpPr/>
      </dsp:nvSpPr>
      <dsp:spPr>
        <a:xfrm>
          <a:off x="924636" y="2766000"/>
          <a:ext cx="5133558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Planes de Vida – Régimen Especial de Manejo</a:t>
          </a:r>
          <a:endParaRPr lang="es-ES" sz="1600" kern="1200" dirty="0"/>
        </a:p>
      </dsp:txBody>
      <dsp:txXfrm>
        <a:off x="924636" y="2766000"/>
        <a:ext cx="5133558" cy="425365"/>
      </dsp:txXfrm>
    </dsp:sp>
    <dsp:sp modelId="{89B1EC6C-D498-480A-A96E-5ACCC71C85DF}">
      <dsp:nvSpPr>
        <dsp:cNvPr id="0" name=""/>
        <dsp:cNvSpPr/>
      </dsp:nvSpPr>
      <dsp:spPr>
        <a:xfrm>
          <a:off x="658783" y="2712829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8A0C0E-3CB6-40F5-AA09-45FDC4AAD99F}">
      <dsp:nvSpPr>
        <dsp:cNvPr id="0" name=""/>
        <dsp:cNvSpPr/>
      </dsp:nvSpPr>
      <dsp:spPr>
        <a:xfrm>
          <a:off x="713545" y="3403954"/>
          <a:ext cx="5344649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Planes  Ambientales de Ordenamiento (Veredal, Forestal)</a:t>
          </a:r>
          <a:endParaRPr lang="es-ES" sz="1600" kern="1200" dirty="0"/>
        </a:p>
      </dsp:txBody>
      <dsp:txXfrm>
        <a:off x="713545" y="3403954"/>
        <a:ext cx="5344649" cy="425365"/>
      </dsp:txXfrm>
    </dsp:sp>
    <dsp:sp modelId="{62F6BDA4-AC26-4E80-B4E4-4E8C473E434F}">
      <dsp:nvSpPr>
        <dsp:cNvPr id="0" name=""/>
        <dsp:cNvSpPr/>
      </dsp:nvSpPr>
      <dsp:spPr>
        <a:xfrm>
          <a:off x="447691" y="3350784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BC228-41AD-495A-B9FA-E29EBC2C3F0A}">
      <dsp:nvSpPr>
        <dsp:cNvPr id="0" name=""/>
        <dsp:cNvSpPr/>
      </dsp:nvSpPr>
      <dsp:spPr>
        <a:xfrm>
          <a:off x="328338" y="4042377"/>
          <a:ext cx="5729856" cy="4253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763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Planes de Manejo Ambiental</a:t>
          </a:r>
          <a:endParaRPr lang="es-ES" sz="1600" kern="1200" dirty="0"/>
        </a:p>
      </dsp:txBody>
      <dsp:txXfrm>
        <a:off x="328338" y="4042377"/>
        <a:ext cx="5729856" cy="425365"/>
      </dsp:txXfrm>
    </dsp:sp>
    <dsp:sp modelId="{D0F3F860-25C3-4771-BDED-3A6100870C83}">
      <dsp:nvSpPr>
        <dsp:cNvPr id="0" name=""/>
        <dsp:cNvSpPr/>
      </dsp:nvSpPr>
      <dsp:spPr>
        <a:xfrm>
          <a:off x="62484" y="3989207"/>
          <a:ext cx="531707" cy="531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5473F-3B9A-4F48-B2C0-03249D5F6B73}" type="datetimeFigureOut">
              <a:rPr lang="es-CO" smtClean="0"/>
              <a:t>28/03/2012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4016C-29EE-403B-A7AF-2711246EE8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271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016C-29EE-403B-A7AF-2711246EE81F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2476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28/03/2012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30188" y="1629067"/>
            <a:ext cx="86629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s-CO" sz="20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CORPORACIÓN PARA EL DESARROLLO SOSTENIBLE DEL ÁREA DE MANEJO ESPECIAL LA MACARENA</a:t>
            </a:r>
          </a:p>
          <a:p>
            <a:pPr algn="ctr"/>
            <a:r>
              <a:rPr lang="es-CO" sz="20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«CORMACARENA»</a:t>
            </a:r>
            <a:endParaRPr lang="en-US" sz="2000" dirty="0">
              <a:solidFill>
                <a:srgbClr val="0066CC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189" y="6104329"/>
            <a:ext cx="86629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s-CO" sz="1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VILLAVICENCIO, MARZO DE 2012</a:t>
            </a:r>
            <a:endParaRPr lang="en-US" sz="1200" dirty="0">
              <a:solidFill>
                <a:srgbClr val="FF99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557463" y="3789363"/>
            <a:ext cx="4608512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CO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charset="0"/>
              </a:rPr>
              <a:t>Joaquín Hernán </a:t>
            </a:r>
            <a:r>
              <a:rPr lang="es-CO" sz="2000" b="1" dirty="0" err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charset="0"/>
              </a:rPr>
              <a:t>Patarroyo</a:t>
            </a:r>
            <a:r>
              <a:rPr lang="es-CO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charset="0"/>
              </a:rPr>
              <a:t> Varón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092575" y="4163647"/>
            <a:ext cx="1560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CO" dirty="0">
                <a:solidFill>
                  <a:srgbClr val="009900"/>
                </a:solidFill>
                <a:latin typeface="Arial Narrow" pitchFamily="34" charset="0"/>
                <a:cs typeface="Arial" charset="0"/>
              </a:rPr>
              <a:t>Director General</a:t>
            </a:r>
            <a:endParaRPr lang="es-ES" dirty="0">
              <a:solidFill>
                <a:srgbClr val="009900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4776235"/>
            <a:ext cx="4608512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CO" sz="2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charset="0"/>
              </a:rPr>
              <a:t>William Alberto Herrera Cuervo</a:t>
            </a:r>
            <a:endParaRPr lang="es-CO" sz="2000" b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cs typeface="Arial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563888" y="5085184"/>
            <a:ext cx="2769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O" dirty="0" smtClean="0">
                <a:solidFill>
                  <a:srgbClr val="009900"/>
                </a:solidFill>
                <a:latin typeface="Arial Narrow" pitchFamily="34" charset="0"/>
                <a:cs typeface="Arial" charset="0"/>
              </a:rPr>
              <a:t>Profesional Especializado</a:t>
            </a:r>
          </a:p>
          <a:p>
            <a:pPr algn="ctr"/>
            <a:r>
              <a:rPr lang="es-CO" dirty="0" smtClean="0">
                <a:solidFill>
                  <a:srgbClr val="009900"/>
                </a:solidFill>
                <a:latin typeface="Arial Narrow" pitchFamily="34" charset="0"/>
                <a:cs typeface="Arial" charset="0"/>
              </a:rPr>
              <a:t>Oficina Asesora de Planeación</a:t>
            </a:r>
            <a:endParaRPr lang="es-ES" dirty="0">
              <a:solidFill>
                <a:srgbClr val="009900"/>
              </a:solidFill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7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556792"/>
            <a:ext cx="863917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s-E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El OA&amp;T del AMEM permitirá a CORMACARENA cumplir las funciones de máxima autoridad ambiental:</a:t>
            </a:r>
          </a:p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400" i="1" dirty="0">
                <a:solidFill>
                  <a:srgbClr val="00B050"/>
                </a:solidFill>
              </a:rPr>
              <a:t>Reservar, alinderar, administrar o sustraer, en los términos y condiciones que fijen la ley y los reglamentos, los </a:t>
            </a:r>
            <a:r>
              <a:rPr lang="es-CO" sz="2400" i="1" dirty="0" smtClean="0">
                <a:solidFill>
                  <a:srgbClr val="00B050"/>
                </a:solidFill>
              </a:rPr>
              <a:t>distritos de </a:t>
            </a:r>
            <a:r>
              <a:rPr lang="es-CO" sz="2400" i="1" dirty="0">
                <a:solidFill>
                  <a:srgbClr val="00B050"/>
                </a:solidFill>
              </a:rPr>
              <a:t>manejo integrado, los distritos de conservación de suelos, las reservas forestales y parques naturales de </a:t>
            </a:r>
            <a:r>
              <a:rPr lang="es-CO" sz="2400" i="1" dirty="0" smtClean="0">
                <a:solidFill>
                  <a:srgbClr val="00B050"/>
                </a:solidFill>
              </a:rPr>
              <a:t>carácter regional</a:t>
            </a:r>
            <a:r>
              <a:rPr lang="es-CO" sz="2400" i="1" dirty="0">
                <a:solidFill>
                  <a:srgbClr val="00B050"/>
                </a:solidFill>
              </a:rPr>
              <a:t>, y reglamentar su uso y funcionamiento. Administrar las Reservas Forestales Nacionales en el área de </a:t>
            </a:r>
            <a:r>
              <a:rPr lang="es-CO" sz="2400" i="1" dirty="0" smtClean="0">
                <a:solidFill>
                  <a:srgbClr val="00B050"/>
                </a:solidFill>
              </a:rPr>
              <a:t>su jurisdicción</a:t>
            </a:r>
            <a:r>
              <a:rPr lang="es-CO" sz="2400" i="1" dirty="0">
                <a:solidFill>
                  <a:srgbClr val="00B050"/>
                </a:solidFill>
              </a:rPr>
              <a:t>.</a:t>
            </a:r>
            <a:endParaRPr lang="es-ES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340768"/>
            <a:ext cx="8639175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s-E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El OA&amp;T del AMEM permitirá a CORMACARENA cumplir las funciones de máxima autoridad ambiental:</a:t>
            </a:r>
          </a:p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400" i="1" dirty="0">
                <a:solidFill>
                  <a:srgbClr val="00B050"/>
                </a:solidFill>
              </a:rPr>
              <a:t>Adelantar en coordinación con las autoridades de las comunidades indígenas y con las autoridades de las </a:t>
            </a:r>
            <a:r>
              <a:rPr lang="es-CO" sz="2400" i="1" dirty="0" smtClean="0">
                <a:solidFill>
                  <a:srgbClr val="00B050"/>
                </a:solidFill>
              </a:rPr>
              <a:t>tierras habitadas </a:t>
            </a:r>
            <a:r>
              <a:rPr lang="es-CO" sz="2400" i="1" dirty="0">
                <a:solidFill>
                  <a:srgbClr val="00B050"/>
                </a:solidFill>
              </a:rPr>
              <a:t>tradicionalmente por comunidades negras a que se refiere la Ley 70 de 1993, programas y proyectos </a:t>
            </a:r>
            <a:r>
              <a:rPr lang="es-CO" sz="2400" i="1" dirty="0" smtClean="0">
                <a:solidFill>
                  <a:srgbClr val="00B050"/>
                </a:solidFill>
              </a:rPr>
              <a:t>de desarrollo </a:t>
            </a:r>
            <a:r>
              <a:rPr lang="es-CO" sz="2400" i="1" dirty="0">
                <a:solidFill>
                  <a:srgbClr val="00B050"/>
                </a:solidFill>
              </a:rPr>
              <a:t>sostenible y de manejo, aprovechamiento, uso y conservación de los recursos naturales renovables y </a:t>
            </a:r>
            <a:r>
              <a:rPr lang="es-CO" sz="2400" i="1" dirty="0" smtClean="0">
                <a:solidFill>
                  <a:srgbClr val="00B050"/>
                </a:solidFill>
              </a:rPr>
              <a:t>del medio </a:t>
            </a:r>
            <a:r>
              <a:rPr lang="es-CO" sz="2400" i="1" dirty="0">
                <a:solidFill>
                  <a:srgbClr val="00B050"/>
                </a:solidFill>
              </a:rPr>
              <a:t>ambiente</a:t>
            </a:r>
            <a:r>
              <a:rPr lang="es-CO" sz="2400" i="1" dirty="0" smtClean="0">
                <a:solidFill>
                  <a:srgbClr val="00B050"/>
                </a:solidFill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CO" sz="2400" i="1" dirty="0" smtClean="0">
              <a:solidFill>
                <a:srgbClr val="00B05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400" i="1" dirty="0">
                <a:solidFill>
                  <a:srgbClr val="00B050"/>
                </a:solidFill>
              </a:rPr>
              <a:t>Apoyar a los concejos municipales, a las asambleas departamentales y a los consejos de las entidades territoriales indígenas en las funciones de planificación que les otorga la Constitución </a:t>
            </a:r>
            <a:r>
              <a:rPr lang="es-CO" sz="2400" i="1" dirty="0" smtClean="0">
                <a:solidFill>
                  <a:srgbClr val="00B050"/>
                </a:solidFill>
              </a:rPr>
              <a:t>Nacional.</a:t>
            </a:r>
            <a:endParaRPr lang="es-ES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556792"/>
            <a:ext cx="8639175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s-E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El OA&amp;T del AMEM permitirá a CORMACARENA cumplir las funciones de máxima autoridad ambiental:</a:t>
            </a:r>
          </a:p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400" i="1" dirty="0" smtClean="0">
                <a:solidFill>
                  <a:srgbClr val="00B050"/>
                </a:solidFill>
              </a:rPr>
              <a:t>Sin </a:t>
            </a:r>
            <a:r>
              <a:rPr lang="es-CO" sz="2400" i="1" dirty="0">
                <a:solidFill>
                  <a:srgbClr val="00B050"/>
                </a:solidFill>
              </a:rPr>
              <a:t>perjuicio de las atribuciones de los municipios y distritos en relación con la zonificación y el uso del suelo, </a:t>
            </a:r>
            <a:r>
              <a:rPr lang="es-CO" sz="2400" i="1" dirty="0" smtClean="0">
                <a:solidFill>
                  <a:srgbClr val="00B050"/>
                </a:solidFill>
              </a:rPr>
              <a:t>de conformidad </a:t>
            </a:r>
            <a:r>
              <a:rPr lang="es-CO" sz="2400" i="1" dirty="0">
                <a:solidFill>
                  <a:srgbClr val="00B050"/>
                </a:solidFill>
              </a:rPr>
              <a:t>por lo establecido en el artículo 313 numeral 7o. de la Constitución Nacional, las Corporaciones </a:t>
            </a:r>
            <a:r>
              <a:rPr lang="es-CO" sz="2400" i="1" dirty="0" smtClean="0">
                <a:solidFill>
                  <a:srgbClr val="00B050"/>
                </a:solidFill>
              </a:rPr>
              <a:t>Autónomas Regionales </a:t>
            </a:r>
            <a:r>
              <a:rPr lang="es-CO" sz="2400" i="1" dirty="0">
                <a:solidFill>
                  <a:srgbClr val="00B050"/>
                </a:solidFill>
              </a:rPr>
              <a:t>establecerán las normas generales y las densidades máximas a las que se sujetarán los propietarios </a:t>
            </a:r>
            <a:r>
              <a:rPr lang="es-CO" sz="2400" i="1" dirty="0" smtClean="0">
                <a:solidFill>
                  <a:srgbClr val="00B050"/>
                </a:solidFill>
              </a:rPr>
              <a:t>de vivienda </a:t>
            </a:r>
            <a:r>
              <a:rPr lang="es-CO" sz="2400" i="1" dirty="0">
                <a:solidFill>
                  <a:srgbClr val="00B050"/>
                </a:solidFill>
              </a:rPr>
              <a:t>en áreas suburbanas y en cerros y montañas, de manera que se protejan el medio ambiente y los </a:t>
            </a:r>
            <a:r>
              <a:rPr lang="es-CO" sz="2400" i="1" dirty="0" smtClean="0">
                <a:solidFill>
                  <a:srgbClr val="00B050"/>
                </a:solidFill>
              </a:rPr>
              <a:t>recursos naturales</a:t>
            </a:r>
            <a:r>
              <a:rPr lang="es-CO" sz="2400" i="1" dirty="0">
                <a:solidFill>
                  <a:srgbClr val="00B050"/>
                </a:solidFill>
              </a:rPr>
              <a:t>. No menos del 70% del área a desarrollar en dichos proyectos se destinará a la conservación de la </a:t>
            </a:r>
            <a:r>
              <a:rPr lang="es-CO" sz="2400" i="1" dirty="0" smtClean="0">
                <a:solidFill>
                  <a:srgbClr val="00B050"/>
                </a:solidFill>
              </a:rPr>
              <a:t>vegetación nativa existente.</a:t>
            </a:r>
            <a:endParaRPr lang="es-ES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31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2. PRINCIPALES DIFICULTADES DEL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698774"/>
            <a:ext cx="8639175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CO" sz="2300" i="1" dirty="0" smtClean="0">
                <a:solidFill>
                  <a:srgbClr val="00B050"/>
                </a:solidFill>
              </a:rPr>
              <a:t>Desconocimiento por parte de las administraciones municipales y, en general, de los actores estratégicos de la jurisdicción, de la normatividad y reglamentación bajo la cual se rige el AMEM.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9712" y="2965589"/>
            <a:ext cx="4692327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ES" sz="2300" i="1" dirty="0" smtClean="0">
                <a:solidFill>
                  <a:srgbClr val="00B050"/>
                </a:solidFill>
              </a:rPr>
              <a:t>En el lapso de tiempo comprendido entre Noviembre de 1998 y Febrero de 2002, cuatro municipios del AMEM –La Macarena, Uribe, Vistahermosa y Mesetas- (69% del AMEM</a:t>
            </a:r>
            <a:r>
              <a:rPr lang="es-ES" sz="2300" i="1" dirty="0" smtClean="0">
                <a:solidFill>
                  <a:srgbClr val="00B050"/>
                </a:solidFill>
              </a:rPr>
              <a:t>), </a:t>
            </a:r>
            <a:r>
              <a:rPr lang="es-ES" sz="2300" i="1" dirty="0">
                <a:solidFill>
                  <a:srgbClr val="00B050"/>
                </a:solidFill>
              </a:rPr>
              <a:t>formaron parte de la zona de distensión, ocasionando falta </a:t>
            </a:r>
            <a:r>
              <a:rPr lang="es-ES" sz="2300" i="1" dirty="0" smtClean="0">
                <a:solidFill>
                  <a:srgbClr val="00B050"/>
                </a:solidFill>
              </a:rPr>
              <a:t>de presencia institucional y de gobernabilidad </a:t>
            </a:r>
            <a:r>
              <a:rPr lang="es-ES" sz="2300" i="1" dirty="0">
                <a:solidFill>
                  <a:srgbClr val="00B050"/>
                </a:solidFill>
              </a:rPr>
              <a:t>en la zona.</a:t>
            </a:r>
            <a:endParaRPr lang="es-ES" sz="2300" i="1" dirty="0" smtClean="0">
              <a:solidFill>
                <a:srgbClr val="00B050"/>
              </a:solidFill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5220072" y="3140968"/>
            <a:ext cx="3733009" cy="3240360"/>
            <a:chOff x="611561" y="3140968"/>
            <a:chExt cx="3733009" cy="3240360"/>
          </a:xfrm>
        </p:grpSpPr>
        <p:pic>
          <p:nvPicPr>
            <p:cNvPr id="2" name="1 Imagen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23" t="2790" r="20000" b="4066"/>
            <a:stretch/>
          </p:blipFill>
          <p:spPr>
            <a:xfrm>
              <a:off x="611561" y="3140968"/>
              <a:ext cx="3733009" cy="3240360"/>
            </a:xfrm>
            <a:prstGeom prst="rect">
              <a:avLst/>
            </a:prstGeom>
            <a:ln cmpd="thinThick">
              <a:solidFill>
                <a:schemeClr val="accent1"/>
              </a:solidFill>
            </a:ln>
            <a:effectLst>
              <a:outerShdw sx="1000" sy="1000" algn="ctr" rotWithShape="0">
                <a:schemeClr val="bg1">
                  <a:lumMod val="85000"/>
                </a:schemeClr>
              </a:outerShdw>
            </a:effectLst>
          </p:spPr>
        </p:pic>
        <p:sp>
          <p:nvSpPr>
            <p:cNvPr id="3" name="2 CuadroTexto"/>
            <p:cNvSpPr txBox="1"/>
            <p:nvPr/>
          </p:nvSpPr>
          <p:spPr>
            <a:xfrm>
              <a:off x="899592" y="4869160"/>
              <a:ext cx="43204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600" dirty="0" smtClean="0"/>
                <a:t>URIBE</a:t>
              </a:r>
              <a:endParaRPr lang="es-CO" sz="600" dirty="0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1104886" y="5733256"/>
              <a:ext cx="71169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600" dirty="0" smtClean="0"/>
                <a:t>LA MACARENA</a:t>
              </a:r>
              <a:endParaRPr lang="es-CO" sz="600" dirty="0"/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187624" y="4565906"/>
              <a:ext cx="56768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600" dirty="0" smtClean="0"/>
                <a:t>MESETAS</a:t>
              </a:r>
              <a:endParaRPr lang="es-CO" sz="600" dirty="0"/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1431146" y="5069215"/>
              <a:ext cx="76459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600" dirty="0" smtClean="0"/>
                <a:t>VISTAHERMOSA</a:t>
              </a:r>
              <a:endParaRPr lang="es-CO" sz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99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2. PRINCIPALES DIFICULTADES DEL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842790"/>
            <a:ext cx="8639175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CO" sz="2300" i="1" dirty="0" smtClean="0">
                <a:solidFill>
                  <a:srgbClr val="00B050"/>
                </a:solidFill>
              </a:rPr>
              <a:t>Escasez de recursos para adelantar la formulación de los Planes Integrales de Manejo de todos los DMI, o de sus categorías de ordenamiento.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3138934"/>
            <a:ext cx="8712968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ES" sz="2300" i="1" dirty="0" smtClean="0">
                <a:solidFill>
                  <a:srgbClr val="00B050"/>
                </a:solidFill>
              </a:rPr>
              <a:t>Algunos procesos de colonización se llevaron a cabo antes de la promulgación del Decreto Ley 1989 de 1989, lo cual ha generado conflictos en el uso y ocupación del territorio.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1520" y="4441175"/>
            <a:ext cx="8712968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ES" sz="2300" i="1" dirty="0" smtClean="0">
                <a:solidFill>
                  <a:srgbClr val="00B050"/>
                </a:solidFill>
              </a:rPr>
              <a:t>La ubicación de algunas comunidades dentro de áreas con restricciones de uso y ocupación, limita la inversión pública y el acceso a programas y beneficios</a:t>
            </a:r>
            <a:r>
              <a:rPr lang="es-ES" sz="2300" i="1" dirty="0">
                <a:solidFill>
                  <a:srgbClr val="00B050"/>
                </a:solidFill>
              </a:rPr>
              <a:t>, provenientes del </a:t>
            </a:r>
            <a:r>
              <a:rPr lang="es-ES" sz="2300" i="1" dirty="0" smtClean="0">
                <a:solidFill>
                  <a:srgbClr val="00B050"/>
                </a:solidFill>
              </a:rPr>
              <a:t>estado, para mejoramiento de calidad de vida.</a:t>
            </a:r>
          </a:p>
        </p:txBody>
      </p:sp>
    </p:spTree>
    <p:extLst>
      <p:ext uri="{BB962C8B-B14F-4D97-AF65-F5344CB8AC3E}">
        <p14:creationId xmlns:p14="http://schemas.microsoft.com/office/powerpoint/2010/main" val="35075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2. PRINCIPALES DIFICULTADES DEL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2143016"/>
            <a:ext cx="8639175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CO" sz="2300" i="1" dirty="0" smtClean="0">
                <a:solidFill>
                  <a:srgbClr val="00B050"/>
                </a:solidFill>
              </a:rPr>
              <a:t>La presencia de la zona de distensión en el AMEM, coadyuvó en la transformación o alteración de las condiciones del territorio dentro del área de influencia de la misma.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3511168"/>
            <a:ext cx="8712968" cy="18620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ES" sz="2300" i="1" dirty="0" smtClean="0">
                <a:solidFill>
                  <a:srgbClr val="00B050"/>
                </a:solidFill>
              </a:rPr>
              <a:t>No existía un interés general y una verdadera articulación interinstitucional, que permitiera avanzar en el proceso de implementación del OA&amp;T del AMEM, lo cual permitió la alteración y degradación de ecosistemas y el incumplimiento de lo establecido en la normatividad que rige el AMEM.</a:t>
            </a:r>
            <a:endParaRPr lang="es-ES" sz="2300" i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3. PRINCIPALES ACIERTOS Y AVANCES DEL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700808"/>
            <a:ext cx="8639175" cy="256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CO" sz="2300" i="1" dirty="0" smtClean="0">
                <a:solidFill>
                  <a:srgbClr val="00B050"/>
                </a:solidFill>
              </a:rPr>
              <a:t>Avances en la coordinación </a:t>
            </a:r>
            <a:r>
              <a:rPr lang="es-CO" sz="2300" i="1" dirty="0" smtClean="0">
                <a:solidFill>
                  <a:srgbClr val="00B050"/>
                </a:solidFill>
              </a:rPr>
              <a:t>y articulación interinstitucional entre diferentes entidades y organizaciones públicas y privadas, del orden nacional e internacional, que han permitido la gestión e inversión de recursos para iniciar y avanzar en los procesos de ordenamiento ambiental  territorial, en sectores estratégicos del AMEM, como insumo básico para otros procesos de planificación y desarrollo del territorio.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4237345"/>
            <a:ext cx="863917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300" i="1" dirty="0" smtClean="0">
                <a:solidFill>
                  <a:srgbClr val="00B050"/>
                </a:solidFill>
              </a:rPr>
              <a:t>Plan de Ordenamiento Territorial y Desarrollo Alternativo de ASCAL-G.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3305" y="5005045"/>
            <a:ext cx="863917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300" i="1" dirty="0" smtClean="0">
                <a:solidFill>
                  <a:srgbClr val="00B050"/>
                </a:solidFill>
              </a:rPr>
              <a:t>Plan de Manejo de un sector estratégico del DMI </a:t>
            </a:r>
            <a:r>
              <a:rPr lang="es-CO" sz="2300" i="1" dirty="0" err="1" smtClean="0">
                <a:solidFill>
                  <a:srgbClr val="00B050"/>
                </a:solidFill>
              </a:rPr>
              <a:t>Ariari</a:t>
            </a:r>
            <a:r>
              <a:rPr lang="es-CO" sz="2300" i="1" dirty="0" smtClean="0">
                <a:solidFill>
                  <a:srgbClr val="00B050"/>
                </a:solidFill>
              </a:rPr>
              <a:t> – Guayabero y del PNN Sierra de la Macarena.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9712" y="5733256"/>
            <a:ext cx="863917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300" i="1" dirty="0" smtClean="0">
                <a:solidFill>
                  <a:srgbClr val="00B050"/>
                </a:solidFill>
              </a:rPr>
              <a:t>Plan de Ordenamiento Ambiental </a:t>
            </a:r>
            <a:r>
              <a:rPr lang="es-CO" sz="2300" i="1" dirty="0" err="1" smtClean="0">
                <a:solidFill>
                  <a:srgbClr val="00B050"/>
                </a:solidFill>
              </a:rPr>
              <a:t>Veredal</a:t>
            </a:r>
            <a:r>
              <a:rPr lang="es-CO" sz="2300" i="1" dirty="0" smtClean="0">
                <a:solidFill>
                  <a:srgbClr val="00B050"/>
                </a:solidFill>
              </a:rPr>
              <a:t> en un sector estratégico del municipio de La Macarena</a:t>
            </a:r>
          </a:p>
        </p:txBody>
      </p:sp>
    </p:spTree>
    <p:extLst>
      <p:ext uri="{BB962C8B-B14F-4D97-AF65-F5344CB8AC3E}">
        <p14:creationId xmlns:p14="http://schemas.microsoft.com/office/powerpoint/2010/main" val="5168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3. PRINCIPALES ACIERTOS Y AVANCES DEL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2046327"/>
            <a:ext cx="8639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Plan de Manejo Integrado del Sector </a:t>
            </a:r>
            <a:r>
              <a:rPr lang="es-CO" sz="2400" i="1" dirty="0" err="1" smtClean="0">
                <a:solidFill>
                  <a:srgbClr val="00B050"/>
                </a:solidFill>
              </a:rPr>
              <a:t>Ariari</a:t>
            </a:r>
            <a:r>
              <a:rPr lang="es-CO" sz="2400" i="1" dirty="0" smtClean="0">
                <a:solidFill>
                  <a:srgbClr val="00B050"/>
                </a:solidFill>
              </a:rPr>
              <a:t> – </a:t>
            </a:r>
            <a:r>
              <a:rPr lang="es-CO" sz="2400" i="1" dirty="0" err="1" smtClean="0">
                <a:solidFill>
                  <a:srgbClr val="00B050"/>
                </a:solidFill>
              </a:rPr>
              <a:t>Güéjar</a:t>
            </a:r>
            <a:r>
              <a:rPr lang="es-CO" sz="2400" i="1" dirty="0" smtClean="0">
                <a:solidFill>
                  <a:srgbClr val="00B050"/>
                </a:solidFill>
              </a:rPr>
              <a:t> </a:t>
            </a:r>
            <a:r>
              <a:rPr lang="es-CO" sz="2400" i="1" dirty="0" smtClean="0">
                <a:solidFill>
                  <a:srgbClr val="00B050"/>
                </a:solidFill>
              </a:rPr>
              <a:t>– Cafre.</a:t>
            </a:r>
            <a:endParaRPr lang="es-CO" sz="2400" i="1" dirty="0" smtClean="0">
              <a:solidFill>
                <a:srgbClr val="00B050"/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3305" y="2670011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>
                <a:solidFill>
                  <a:srgbClr val="00B050"/>
                </a:solidFill>
              </a:rPr>
              <a:t>Plan de Ordenamiento Ambiental </a:t>
            </a:r>
            <a:r>
              <a:rPr lang="es-CO" sz="2400" i="1" dirty="0" err="1">
                <a:solidFill>
                  <a:srgbClr val="00B050"/>
                </a:solidFill>
              </a:rPr>
              <a:t>Veredal</a:t>
            </a:r>
            <a:r>
              <a:rPr lang="es-CO" sz="2400" i="1" dirty="0">
                <a:solidFill>
                  <a:srgbClr val="00B050"/>
                </a:solidFill>
              </a:rPr>
              <a:t> en un sector estratégico del municipio de </a:t>
            </a:r>
            <a:r>
              <a:rPr lang="es-CO" sz="2400" i="1" dirty="0" smtClean="0">
                <a:solidFill>
                  <a:srgbClr val="00B050"/>
                </a:solidFill>
              </a:rPr>
              <a:t>Vistahermosa.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9712" y="3614246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Plan de Ordenamiento Ambiental </a:t>
            </a:r>
            <a:r>
              <a:rPr lang="es-CO" sz="2400" i="1" dirty="0" err="1" smtClean="0">
                <a:solidFill>
                  <a:srgbClr val="00B050"/>
                </a:solidFill>
              </a:rPr>
              <a:t>Veredal</a:t>
            </a:r>
            <a:r>
              <a:rPr lang="es-CO" sz="2400" i="1" dirty="0" smtClean="0">
                <a:solidFill>
                  <a:srgbClr val="00B050"/>
                </a:solidFill>
              </a:rPr>
              <a:t> en un sector estratégico del municipio de Uribe.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53305" y="4614227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Plan de Ordenación Forestal de las cuencas hidrográficas de los Ríos Guape, </a:t>
            </a:r>
            <a:r>
              <a:rPr lang="es-CO" sz="2400" i="1" dirty="0" err="1" smtClean="0">
                <a:solidFill>
                  <a:srgbClr val="00B050"/>
                </a:solidFill>
              </a:rPr>
              <a:t>Güéjar</a:t>
            </a:r>
            <a:r>
              <a:rPr lang="es-CO" sz="2400" i="1" dirty="0" smtClean="0">
                <a:solidFill>
                  <a:srgbClr val="00B050"/>
                </a:solidFill>
              </a:rPr>
              <a:t>, Duda y Losada.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39712" y="5589240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>
                <a:solidFill>
                  <a:srgbClr val="00B050"/>
                </a:solidFill>
              </a:rPr>
              <a:t>Inicio en la formulación de un Régimen Especial de Manejo en el resguardo indígena Ondas del Cafre (Mesetas).</a:t>
            </a:r>
          </a:p>
        </p:txBody>
      </p:sp>
    </p:spTree>
    <p:extLst>
      <p:ext uri="{BB962C8B-B14F-4D97-AF65-F5344CB8AC3E}">
        <p14:creationId xmlns:p14="http://schemas.microsoft.com/office/powerpoint/2010/main" val="201884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88900" y="88900"/>
            <a:ext cx="8974138" cy="6688138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43" name="4 Título"/>
          <p:cNvSpPr txBox="1">
            <a:spLocks/>
          </p:cNvSpPr>
          <p:nvPr/>
        </p:nvSpPr>
        <p:spPr>
          <a:xfrm>
            <a:off x="1475656" y="-18256"/>
            <a:ext cx="69847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3. PRINCIPALES ACIERTOS Y AVANCES DEL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4" t="22866" r="35372" b="5061"/>
          <a:stretch/>
        </p:blipFill>
        <p:spPr>
          <a:xfrm>
            <a:off x="1691680" y="908720"/>
            <a:ext cx="5688632" cy="55894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2 Llamada ovalada"/>
          <p:cNvSpPr/>
          <p:nvPr/>
        </p:nvSpPr>
        <p:spPr>
          <a:xfrm>
            <a:off x="6012160" y="4365104"/>
            <a:ext cx="1008112" cy="612648"/>
          </a:xfrm>
          <a:prstGeom prst="wedgeEllipseCallout">
            <a:avLst>
              <a:gd name="adj1" fmla="val -43221"/>
              <a:gd name="adj2" fmla="val -44428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PLAN DE MANEJO ACARIGUA</a:t>
            </a:r>
            <a:endParaRPr lang="es-CO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5 Llamada ovalada"/>
          <p:cNvSpPr/>
          <p:nvPr/>
        </p:nvSpPr>
        <p:spPr>
          <a:xfrm>
            <a:off x="4071913" y="5517232"/>
            <a:ext cx="1008112" cy="612648"/>
          </a:xfrm>
          <a:prstGeom prst="wedgeEllipseCallout">
            <a:avLst>
              <a:gd name="adj1" fmla="val -75712"/>
              <a:gd name="adj2" fmla="val -68932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POAV 7 VEREDAS</a:t>
            </a:r>
            <a:endParaRPr lang="es-CO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6 Llamada ovalada"/>
          <p:cNvSpPr/>
          <p:nvPr/>
        </p:nvSpPr>
        <p:spPr>
          <a:xfrm>
            <a:off x="1446807" y="2332017"/>
            <a:ext cx="1008112" cy="612648"/>
          </a:xfrm>
          <a:prstGeom prst="wedgeEllipseCallout">
            <a:avLst>
              <a:gd name="adj1" fmla="val 100282"/>
              <a:gd name="adj2" fmla="val 89232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POAV 5 VEREDAS</a:t>
            </a:r>
            <a:endParaRPr lang="es-CO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7 Llamada ovalada"/>
          <p:cNvSpPr/>
          <p:nvPr/>
        </p:nvSpPr>
        <p:spPr>
          <a:xfrm>
            <a:off x="1478907" y="4603298"/>
            <a:ext cx="1008112" cy="612648"/>
          </a:xfrm>
          <a:prstGeom prst="wedgeEllipseCallout">
            <a:avLst>
              <a:gd name="adj1" fmla="val 139541"/>
              <a:gd name="adj2" fmla="val 15719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POT Y DA</a:t>
            </a:r>
          </a:p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ASCAL - G</a:t>
            </a:r>
            <a:endParaRPr lang="es-CO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8 Llamada ovalada"/>
          <p:cNvSpPr/>
          <p:nvPr/>
        </p:nvSpPr>
        <p:spPr>
          <a:xfrm>
            <a:off x="5362266" y="2820321"/>
            <a:ext cx="1297966" cy="612648"/>
          </a:xfrm>
          <a:prstGeom prst="wedgeEllipseCallout">
            <a:avLst>
              <a:gd name="adj1" fmla="val -90604"/>
              <a:gd name="adj2" fmla="val 118192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PLAN DE MANEJO AGROGÜÉJAR</a:t>
            </a:r>
            <a:endParaRPr lang="es-CO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9 Llamada ovalada"/>
          <p:cNvSpPr/>
          <p:nvPr/>
        </p:nvSpPr>
        <p:spPr>
          <a:xfrm>
            <a:off x="4283968" y="1556792"/>
            <a:ext cx="1008112" cy="612648"/>
          </a:xfrm>
          <a:prstGeom prst="wedgeEllipseCallout">
            <a:avLst>
              <a:gd name="adj1" fmla="val -67294"/>
              <a:gd name="adj2" fmla="val 263313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POAV 8 VEREDAS</a:t>
            </a:r>
            <a:endParaRPr lang="es-CO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10 Llamada ovalada"/>
          <p:cNvSpPr/>
          <p:nvPr/>
        </p:nvSpPr>
        <p:spPr>
          <a:xfrm>
            <a:off x="4932040" y="2120010"/>
            <a:ext cx="1008112" cy="632120"/>
          </a:xfrm>
          <a:prstGeom prst="wedgeEllipseCallout">
            <a:avLst>
              <a:gd name="adj1" fmla="val -92958"/>
              <a:gd name="adj2" fmla="val 206881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rgbClr val="660066"/>
                </a:solidFill>
              </a:rPr>
              <a:t>POF GÜÉJAR</a:t>
            </a:r>
            <a:endParaRPr lang="es-CO" sz="900" dirty="0">
              <a:solidFill>
                <a:srgbClr val="660066"/>
              </a:solidFill>
            </a:endParaRPr>
          </a:p>
        </p:txBody>
      </p:sp>
      <p:sp>
        <p:nvSpPr>
          <p:cNvPr id="12" name="11 Llamada ovalada"/>
          <p:cNvSpPr/>
          <p:nvPr/>
        </p:nvSpPr>
        <p:spPr>
          <a:xfrm>
            <a:off x="470795" y="2820321"/>
            <a:ext cx="1008112" cy="612648"/>
          </a:xfrm>
          <a:prstGeom prst="wedgeEllipseCallout">
            <a:avLst>
              <a:gd name="adj1" fmla="val 238368"/>
              <a:gd name="adj2" fmla="val 8700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rgbClr val="660066"/>
                </a:solidFill>
              </a:rPr>
              <a:t>POF RÍO DUDA</a:t>
            </a:r>
            <a:endParaRPr lang="es-CO" sz="900" dirty="0">
              <a:solidFill>
                <a:srgbClr val="660066"/>
              </a:solidFill>
            </a:endParaRPr>
          </a:p>
        </p:txBody>
      </p:sp>
      <p:sp>
        <p:nvSpPr>
          <p:cNvPr id="13" name="12 Llamada ovalada"/>
          <p:cNvSpPr/>
          <p:nvPr/>
        </p:nvSpPr>
        <p:spPr>
          <a:xfrm>
            <a:off x="1485141" y="5661248"/>
            <a:ext cx="1008112" cy="612648"/>
          </a:xfrm>
          <a:prstGeom prst="wedgeEllipseCallout">
            <a:avLst>
              <a:gd name="adj1" fmla="val 155787"/>
              <a:gd name="adj2" fmla="val -120169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 smtClean="0">
                <a:solidFill>
                  <a:srgbClr val="660066"/>
                </a:solidFill>
              </a:rPr>
              <a:t>POF RÍO LOSADA</a:t>
            </a:r>
            <a:endParaRPr lang="es-CO" sz="900" dirty="0">
              <a:solidFill>
                <a:srgbClr val="660066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8" t="5076" r="34261" b="5559"/>
          <a:stretch/>
        </p:blipFill>
        <p:spPr>
          <a:xfrm>
            <a:off x="5526796" y="5589239"/>
            <a:ext cx="719284" cy="7566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4 Flecha derecha"/>
          <p:cNvSpPr/>
          <p:nvPr/>
        </p:nvSpPr>
        <p:spPr>
          <a:xfrm>
            <a:off x="5153855" y="5877272"/>
            <a:ext cx="282241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13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7" t="3255" r="25672" b="40246"/>
          <a:stretch/>
        </p:blipFill>
        <p:spPr>
          <a:xfrm flipH="1">
            <a:off x="389159" y="1052736"/>
            <a:ext cx="1171383" cy="7760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14 Flecha derecha"/>
          <p:cNvSpPr/>
          <p:nvPr/>
        </p:nvSpPr>
        <p:spPr>
          <a:xfrm rot="14035345" flipV="1">
            <a:off x="1217474" y="2097151"/>
            <a:ext cx="52286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9" t="13815" r="31911" b="21685"/>
          <a:stretch/>
        </p:blipFill>
        <p:spPr bwMode="auto">
          <a:xfrm>
            <a:off x="7452321" y="2590604"/>
            <a:ext cx="1224135" cy="1072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18 Flecha derecha"/>
          <p:cNvSpPr/>
          <p:nvPr/>
        </p:nvSpPr>
        <p:spPr>
          <a:xfrm>
            <a:off x="6732241" y="3140968"/>
            <a:ext cx="64807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5" t="21333" r="30903" b="10538"/>
          <a:stretch/>
        </p:blipFill>
        <p:spPr bwMode="auto">
          <a:xfrm>
            <a:off x="7434621" y="1034338"/>
            <a:ext cx="1259533" cy="1470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22 Flecha derecha"/>
          <p:cNvSpPr/>
          <p:nvPr/>
        </p:nvSpPr>
        <p:spPr>
          <a:xfrm flipV="1">
            <a:off x="5362266" y="1886389"/>
            <a:ext cx="194603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52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4</a:t>
            </a:r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. RECOMENDACIONES PARA SEGUIR MEJORANDO Y AVANZANDO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1520" y="1719386"/>
            <a:ext cx="86391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Continuar generando espacios de coordinación, trabajo y  articulación interinstitucional, que permitan dar celeridad a la formulación </a:t>
            </a:r>
            <a:r>
              <a:rPr lang="es-CO" sz="2400" i="1" dirty="0" smtClean="0">
                <a:solidFill>
                  <a:srgbClr val="00B050"/>
                </a:solidFill>
              </a:rPr>
              <a:t>e implementación de </a:t>
            </a:r>
            <a:r>
              <a:rPr lang="es-CO" sz="2400" i="1" dirty="0" smtClean="0">
                <a:solidFill>
                  <a:srgbClr val="00B050"/>
                </a:solidFill>
              </a:rPr>
              <a:t>los planes de manejo de los DMI.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3305" y="3380799"/>
            <a:ext cx="86391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Diseñar y aplicar estrategias para la participación comunitaria en los procesos de formulación e implementación de los instrumentos de planificación.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3305" y="4676943"/>
            <a:ext cx="86391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Trabajar sobre la articulación de los diferentes instrumentos de planificación locales con los planes de manejo y/u ordenamiento del nivel regional.</a:t>
            </a:r>
          </a:p>
        </p:txBody>
      </p:sp>
    </p:spTree>
    <p:extLst>
      <p:ext uri="{BB962C8B-B14F-4D97-AF65-F5344CB8AC3E}">
        <p14:creationId xmlns:p14="http://schemas.microsoft.com/office/powerpoint/2010/main" val="57498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8466" y="2832157"/>
            <a:ext cx="86629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s-CO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 AMEM Y LA IMPORTANCIA DE IMPLEMENTAR SU ORDENAMIENTO AMBIENTAL TERRITORIAL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0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5. ACTORES DE IMPORTANCIA EN EL PROCESO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1520" y="1719386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Entes territoriales municipales y departamental que forman parte de la jurisdicción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3305" y="2631102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Comunidades organizadas, grupos étnicos y comunidad en general, que habita dentro del AMEM.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2" y="3575337"/>
            <a:ext cx="8639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Unidad de Parques Nacionales Naturales.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3305" y="4110171"/>
            <a:ext cx="8639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Instituto Colombiano de Desarrollo Rural «</a:t>
            </a:r>
            <a:r>
              <a:rPr lang="es-CO" sz="2400" i="1" dirty="0" err="1" smtClean="0">
                <a:solidFill>
                  <a:srgbClr val="00B050"/>
                </a:solidFill>
              </a:rPr>
              <a:t>Incoder</a:t>
            </a:r>
            <a:r>
              <a:rPr lang="es-CO" sz="2400" i="1" dirty="0" smtClean="0">
                <a:solidFill>
                  <a:srgbClr val="00B050"/>
                </a:solidFill>
              </a:rPr>
              <a:t>».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51520" y="4686235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Organismos e instituciones del orden internacional, que han visto en el AMEM un potencial para conservación de la biodiversidad.</a:t>
            </a:r>
            <a:endParaRPr lang="es-CO" sz="2400" i="1" dirty="0">
              <a:solidFill>
                <a:srgbClr val="00B05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51520" y="5550331"/>
            <a:ext cx="8639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s-CO" sz="2400" i="1" dirty="0" smtClean="0">
                <a:solidFill>
                  <a:srgbClr val="00B050"/>
                </a:solidFill>
              </a:rPr>
              <a:t>Cormacarena, como máxima autoridad ambiental en el departamento del Meta.</a:t>
            </a:r>
            <a:endParaRPr lang="es-CO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32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556792"/>
            <a:ext cx="8639175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s-E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El AMEM es la razón de creación de CORMACARENA</a:t>
            </a:r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algn="just"/>
            <a:r>
              <a:rPr lang="es-CO" b="1" dirty="0" smtClean="0">
                <a:solidFill>
                  <a:srgbClr val="00B050"/>
                </a:solidFill>
              </a:rPr>
              <a:t>LEY 99 DE 1993. ARTÍCULO </a:t>
            </a:r>
            <a:r>
              <a:rPr lang="es-CO" b="1" dirty="0">
                <a:solidFill>
                  <a:srgbClr val="00B050"/>
                </a:solidFill>
              </a:rPr>
              <a:t>38.- De la Corporación para el Desarrollo Sostenible de La Macarena.</a:t>
            </a:r>
            <a:r>
              <a:rPr lang="es-CO" dirty="0">
                <a:solidFill>
                  <a:srgbClr val="00B050"/>
                </a:solidFill>
              </a:rPr>
              <a:t> </a:t>
            </a:r>
            <a:r>
              <a:rPr lang="es-CO" i="1" dirty="0">
                <a:solidFill>
                  <a:srgbClr val="00B050"/>
                </a:solidFill>
              </a:rPr>
              <a:t>Créase la Corporación para </a:t>
            </a:r>
            <a:r>
              <a:rPr lang="es-CO" i="1" dirty="0" smtClean="0">
                <a:solidFill>
                  <a:srgbClr val="00B050"/>
                </a:solidFill>
              </a:rPr>
              <a:t>el Desarrollo </a:t>
            </a:r>
            <a:r>
              <a:rPr lang="es-CO" i="1" dirty="0">
                <a:solidFill>
                  <a:srgbClr val="00B050"/>
                </a:solidFill>
              </a:rPr>
              <a:t>Sostenible del Área de Manejo Especial La Macarena -CORMACARENA- como una Corporación Autónoma </a:t>
            </a:r>
            <a:r>
              <a:rPr lang="es-CO" i="1" dirty="0" smtClean="0">
                <a:solidFill>
                  <a:srgbClr val="00B050"/>
                </a:solidFill>
              </a:rPr>
              <a:t>Regional que </a:t>
            </a:r>
            <a:r>
              <a:rPr lang="es-CO" i="1" dirty="0">
                <a:solidFill>
                  <a:srgbClr val="00B050"/>
                </a:solidFill>
              </a:rPr>
              <a:t>además de sus funciones administrativas en relación con los recursos naturales y el medio ambiente del área de </a:t>
            </a:r>
            <a:r>
              <a:rPr lang="es-CO" i="1" dirty="0" smtClean="0">
                <a:solidFill>
                  <a:srgbClr val="00B050"/>
                </a:solidFill>
              </a:rPr>
              <a:t>Manejo Especial </a:t>
            </a:r>
            <a:r>
              <a:rPr lang="es-CO" i="1" dirty="0">
                <a:solidFill>
                  <a:srgbClr val="00B050"/>
                </a:solidFill>
              </a:rPr>
              <a:t>La Macarena, reserva de la biósfera y santuario de fauna y flora, ejercerá actividades de promoción de la </a:t>
            </a:r>
            <a:r>
              <a:rPr lang="es-CO" i="1" dirty="0" smtClean="0">
                <a:solidFill>
                  <a:srgbClr val="00B050"/>
                </a:solidFill>
              </a:rPr>
              <a:t>investigación científica </a:t>
            </a:r>
            <a:r>
              <a:rPr lang="es-CO" i="1" dirty="0">
                <a:solidFill>
                  <a:srgbClr val="00B050"/>
                </a:solidFill>
              </a:rPr>
              <a:t>y transferencia de tecnología, sujeta al régimen especial previsto en esta ley y en sus estatutos, </a:t>
            </a:r>
            <a:r>
              <a:rPr lang="es-CO" i="1" dirty="0" smtClean="0">
                <a:solidFill>
                  <a:srgbClr val="00B050"/>
                </a:solidFill>
              </a:rPr>
              <a:t>encargada principalmente </a:t>
            </a:r>
            <a:r>
              <a:rPr lang="es-CO" i="1" dirty="0">
                <a:solidFill>
                  <a:srgbClr val="00B050"/>
                </a:solidFill>
              </a:rPr>
              <a:t>de promover la conservación y el aprovechamiento sostenible de los recursos naturales renovables y del </a:t>
            </a:r>
            <a:r>
              <a:rPr lang="es-CO" i="1" dirty="0" smtClean="0">
                <a:solidFill>
                  <a:srgbClr val="00B050"/>
                </a:solidFill>
              </a:rPr>
              <a:t>medio ambiente </a:t>
            </a:r>
            <a:r>
              <a:rPr lang="es-CO" i="1" dirty="0">
                <a:solidFill>
                  <a:srgbClr val="00B050"/>
                </a:solidFill>
              </a:rPr>
              <a:t>del área de Manejo Especial La Macarena, </a:t>
            </a:r>
            <a:r>
              <a:rPr lang="es-CO" i="1" u="sng" dirty="0">
                <a:solidFill>
                  <a:srgbClr val="00B050"/>
                </a:solidFill>
              </a:rPr>
              <a:t>dirigir el proceso de planificación regional de uso del suelo para mitigar </a:t>
            </a:r>
            <a:r>
              <a:rPr lang="es-CO" i="1" u="sng" dirty="0" smtClean="0">
                <a:solidFill>
                  <a:srgbClr val="00B050"/>
                </a:solidFill>
              </a:rPr>
              <a:t>y desactivar </a:t>
            </a:r>
            <a:r>
              <a:rPr lang="es-CO" i="1" u="sng" dirty="0">
                <a:solidFill>
                  <a:srgbClr val="00B050"/>
                </a:solidFill>
              </a:rPr>
              <a:t>presiones de explotación inadecuada del territorio, y propiciar con la cooperación de entidades nacionales </a:t>
            </a:r>
            <a:r>
              <a:rPr lang="es-CO" i="1" u="sng" dirty="0" smtClean="0">
                <a:solidFill>
                  <a:srgbClr val="00B050"/>
                </a:solidFill>
              </a:rPr>
              <a:t>e internacionales </a:t>
            </a:r>
            <a:r>
              <a:rPr lang="es-CO" i="1" u="sng" dirty="0">
                <a:solidFill>
                  <a:srgbClr val="00B050"/>
                </a:solidFill>
              </a:rPr>
              <a:t>la generación de tecnologías apropiadas para la utilización y la conservación de los recursos y del entorno </a:t>
            </a:r>
            <a:r>
              <a:rPr lang="es-CO" i="1" u="sng" dirty="0" smtClean="0">
                <a:solidFill>
                  <a:srgbClr val="00B050"/>
                </a:solidFill>
              </a:rPr>
              <a:t>del área </a:t>
            </a:r>
            <a:r>
              <a:rPr lang="es-CO" i="1" u="sng" dirty="0">
                <a:solidFill>
                  <a:srgbClr val="00B050"/>
                </a:solidFill>
              </a:rPr>
              <a:t>de Manejo Especial La Macarena</a:t>
            </a:r>
            <a:r>
              <a:rPr lang="es-CO" i="1" dirty="0" smtClean="0">
                <a:solidFill>
                  <a:srgbClr val="00B050"/>
                </a:solidFill>
              </a:rPr>
              <a:t>.</a:t>
            </a:r>
            <a:endParaRPr lang="es-ES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15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4710113"/>
            <a:ext cx="2540000" cy="120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90525"/>
            <a:ext cx="7456487" cy="635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008813" y="2038350"/>
            <a:ext cx="762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PUERTO GAITÁN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59338" y="2054225"/>
            <a:ext cx="74771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PUERTO  LÓPEZ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175375" y="3857625"/>
            <a:ext cx="57943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MAPIRIPÁN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895850" y="4503738"/>
            <a:ext cx="93186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PUERTO CONCORDIA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008438" y="4549775"/>
            <a:ext cx="6731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PUERTO RICO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781425" y="3705225"/>
            <a:ext cx="75723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PUERTO LLERAS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081213" y="5649913"/>
            <a:ext cx="687387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LA MACARENA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487488" y="4027488"/>
            <a:ext cx="4032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URIBE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112963" y="3521075"/>
            <a:ext cx="5048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MESETAS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794000" y="4295775"/>
            <a:ext cx="7334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VISTAHERMOSA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684463" y="3567113"/>
            <a:ext cx="9112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SAN JUAN DE ARAMA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103563" y="3386138"/>
            <a:ext cx="7302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FUENTEDEORO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860675" y="3162300"/>
            <a:ext cx="5302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GRANADA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3832225" y="2924175"/>
            <a:ext cx="61277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SAN MARTÍN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3708400" y="2347913"/>
            <a:ext cx="106203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SAN CARLOS DE GUAROA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241675" y="2500313"/>
            <a:ext cx="89058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CASTILLA LA NUEVA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2560638" y="2905125"/>
            <a:ext cx="636587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EL CASTILLO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2865438" y="2709863"/>
            <a:ext cx="6064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EL DORADO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2608263" y="2300288"/>
            <a:ext cx="49371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GUAMAL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2217738" y="2481263"/>
            <a:ext cx="56356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CUBARRAL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708275" y="2114550"/>
            <a:ext cx="48736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ACACÍAS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151063" y="2990850"/>
            <a:ext cx="51276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LEJANÍAS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3270250" y="1971675"/>
            <a:ext cx="73818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VILLAVICENCIO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3322638" y="1390650"/>
            <a:ext cx="55086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RESTREPO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3713163" y="1666875"/>
            <a:ext cx="534987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CUMARAL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4356100" y="1042988"/>
            <a:ext cx="87471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BARRANCA DE UPÍA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4389438" y="1528763"/>
            <a:ext cx="573087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CABUYARO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3094038" y="1238250"/>
            <a:ext cx="6477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SAN JUANITO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727325" y="1462088"/>
            <a:ext cx="65087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_tradnl" sz="600" i="1">
                <a:latin typeface="Times New Roman" pitchFamily="18" charset="0"/>
              </a:rPr>
              <a:t>EL CALVARIO</a:t>
            </a:r>
            <a:endParaRPr lang="es-ES_tradnl" sz="2400">
              <a:latin typeface="Times New Roman" pitchFamily="18" charset="0"/>
            </a:endParaRPr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1379538" y="76200"/>
            <a:ext cx="73072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UBICACIÓN DEL AMEM DENTRO DEL DEPARTAMENTO DEL META</a:t>
            </a: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88900" y="88900"/>
            <a:ext cx="8974138" cy="6688138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5387975" y="949325"/>
            <a:ext cx="1143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" sz="1400">
                <a:latin typeface="Times New Roman" pitchFamily="18" charset="0"/>
              </a:rPr>
              <a:t>CASANARE</a:t>
            </a:r>
          </a:p>
        </p:txBody>
      </p:sp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1131888" y="1524000"/>
            <a:ext cx="16589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" sz="1400">
                <a:latin typeface="Times New Roman" pitchFamily="18" charset="0"/>
              </a:rPr>
              <a:t>CUNDINAMARCA</a:t>
            </a:r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8083550" y="2484438"/>
            <a:ext cx="1004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" sz="1400">
                <a:latin typeface="Times New Roman" pitchFamily="18" charset="0"/>
              </a:rPr>
              <a:t>VICHADA</a:t>
            </a: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4268788" y="5321300"/>
            <a:ext cx="1112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" sz="1400">
                <a:latin typeface="Times New Roman" pitchFamily="18" charset="0"/>
              </a:rPr>
              <a:t>GUAVIARE</a:t>
            </a: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652463" y="3124200"/>
            <a:ext cx="736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" sz="1400">
                <a:latin typeface="Times New Roman" pitchFamily="18" charset="0"/>
              </a:rPr>
              <a:t>HUILA</a:t>
            </a:r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303213" y="6143625"/>
            <a:ext cx="1033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ES" sz="1400">
                <a:latin typeface="Times New Roman" pitchFamily="18" charset="0"/>
              </a:rPr>
              <a:t>CAQUETÁ</a:t>
            </a:r>
          </a:p>
        </p:txBody>
      </p:sp>
    </p:spTree>
    <p:extLst>
      <p:ext uri="{BB962C8B-B14F-4D97-AF65-F5344CB8AC3E}">
        <p14:creationId xmlns:p14="http://schemas.microsoft.com/office/powerpoint/2010/main" val="352185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759456"/>
            <a:ext cx="86391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algn="just"/>
            <a:r>
              <a:rPr lang="es-CO" sz="2400" i="1" dirty="0" smtClean="0">
                <a:solidFill>
                  <a:srgbClr val="00B050"/>
                </a:solidFill>
              </a:rPr>
              <a:t>El Ordenamiento Ambiental y Territorial del AMEM se convierte en una Determinante Ambiental a ser tenida en cuenta por los entes territoriales de la jurisdicción, en los procesos de planificación y ordenamiento de sus territorios, teniendo en cuenta que, así sea de manera general, establece los lineamientos o directrices a tener en cuenta para la reglamentación del uso y ocupación del suelo dentro de sus respectivas jurisdicciones.</a:t>
            </a:r>
            <a:endParaRPr lang="es-ES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272808" cy="1143000"/>
          </a:xfrm>
        </p:spPr>
        <p:txBody>
          <a:bodyPr>
            <a:noAutofit/>
          </a:bodyPr>
          <a:lstStyle/>
          <a:p>
            <a:r>
              <a:rPr lang="es-E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IMPORTANCIA PARA LOS PROCESOS DE PLANIFICACIÓN Y ORDENAMIENTO TERRITORIAL</a:t>
            </a:r>
            <a:endParaRPr lang="es-CO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+mn-ea"/>
              <a:cs typeface="+mn-cs"/>
            </a:endParaRPr>
          </a:p>
        </p:txBody>
      </p:sp>
      <p:graphicFrame>
        <p:nvGraphicFramePr>
          <p:cNvPr id="2" name="1 Marcador de contenido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78836191"/>
              </p:ext>
            </p:extLst>
          </p:nvPr>
        </p:nvGraphicFramePr>
        <p:xfrm>
          <a:off x="2339752" y="1484784"/>
          <a:ext cx="61206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Elipse"/>
          <p:cNvSpPr/>
          <p:nvPr/>
        </p:nvSpPr>
        <p:spPr>
          <a:xfrm>
            <a:off x="323528" y="3284984"/>
            <a:ext cx="2592288" cy="14274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ORDENAMIENTO AMBIENTAL Y TERRITORIAL DEL AMEM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7265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759456"/>
            <a:ext cx="863917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algn="just"/>
            <a:r>
              <a:rPr lang="es-CO" sz="2400" i="1" dirty="0" smtClean="0">
                <a:solidFill>
                  <a:srgbClr val="00B050"/>
                </a:solidFill>
              </a:rPr>
              <a:t>El Área de Manejo Especial la Macarena «AMEM», se ha convertido en un escenario de importancia ambiental </a:t>
            </a:r>
            <a:r>
              <a:rPr lang="es-CO" sz="2400" i="1" dirty="0" smtClean="0">
                <a:solidFill>
                  <a:srgbClr val="00B050"/>
                </a:solidFill>
              </a:rPr>
              <a:t>y gestión interinstitucional, no </a:t>
            </a:r>
            <a:r>
              <a:rPr lang="es-CO" sz="2400" i="1" dirty="0" smtClean="0">
                <a:solidFill>
                  <a:srgbClr val="00B050"/>
                </a:solidFill>
              </a:rPr>
              <a:t>solo a nivel local, regional y nacional, sino también </a:t>
            </a:r>
            <a:r>
              <a:rPr lang="es-CO" sz="2400" i="1" dirty="0">
                <a:solidFill>
                  <a:srgbClr val="00B050"/>
                </a:solidFill>
              </a:rPr>
              <a:t>internacional, </a:t>
            </a:r>
            <a:r>
              <a:rPr lang="es-CO" sz="2400" i="1" dirty="0" smtClean="0">
                <a:solidFill>
                  <a:srgbClr val="00B050"/>
                </a:solidFill>
              </a:rPr>
              <a:t>debido a esa connotación que le ha dado esa condición de ser reserva </a:t>
            </a:r>
            <a:r>
              <a:rPr lang="es-CO" sz="2400" i="1" dirty="0">
                <a:solidFill>
                  <a:srgbClr val="00B050"/>
                </a:solidFill>
              </a:rPr>
              <a:t>de la biósfera y santuario de fauna y </a:t>
            </a:r>
            <a:r>
              <a:rPr lang="es-CO" sz="2400" i="1" dirty="0" smtClean="0">
                <a:solidFill>
                  <a:srgbClr val="00B050"/>
                </a:solidFill>
              </a:rPr>
              <a:t>flora, entre otros calificativos.</a:t>
            </a:r>
            <a:endParaRPr lang="es-ES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0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556792"/>
            <a:ext cx="863917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s-E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El OA&amp;T del AMEM permitirá a CORMACARENA cumplir las funciones de máxima autoridad ambiental:</a:t>
            </a:r>
          </a:p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400" i="1" dirty="0">
                <a:solidFill>
                  <a:srgbClr val="00B050"/>
                </a:solidFill>
              </a:rPr>
              <a:t>Promover y desarrollar la participación comunitaria en actividades y programas de protección ambiental, de </a:t>
            </a:r>
            <a:r>
              <a:rPr lang="es-CO" sz="2400" i="1" dirty="0" smtClean="0">
                <a:solidFill>
                  <a:srgbClr val="00B050"/>
                </a:solidFill>
              </a:rPr>
              <a:t>desarrollo sostenible </a:t>
            </a:r>
            <a:r>
              <a:rPr lang="es-CO" sz="2400" i="1" dirty="0">
                <a:solidFill>
                  <a:srgbClr val="00B050"/>
                </a:solidFill>
              </a:rPr>
              <a:t>y de manejo adecuado de los recursos naturales renovables</a:t>
            </a:r>
            <a:r>
              <a:rPr lang="es-CO" sz="2400" i="1" dirty="0" smtClean="0">
                <a:solidFill>
                  <a:srgbClr val="00B050"/>
                </a:solidFill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CO" sz="2400" i="1" dirty="0" smtClean="0">
              <a:solidFill>
                <a:srgbClr val="00B05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400" i="1" dirty="0">
                <a:solidFill>
                  <a:srgbClr val="00B050"/>
                </a:solidFill>
              </a:rPr>
              <a:t>Participar con los demás organismos y entes competentes en el ámbito de su jurisdicción en los procesos </a:t>
            </a:r>
            <a:r>
              <a:rPr lang="es-CO" sz="2400" i="1" dirty="0" smtClean="0">
                <a:solidFill>
                  <a:srgbClr val="00B050"/>
                </a:solidFill>
              </a:rPr>
              <a:t>de planificación </a:t>
            </a:r>
            <a:r>
              <a:rPr lang="es-CO" sz="2400" i="1" dirty="0">
                <a:solidFill>
                  <a:srgbClr val="00B050"/>
                </a:solidFill>
              </a:rPr>
              <a:t>y ordenamiento territorial a fin de que el factor ambiental sea tenido en cuenta con las decisiones que </a:t>
            </a:r>
            <a:r>
              <a:rPr lang="es-CO" sz="2400" i="1" dirty="0" smtClean="0">
                <a:solidFill>
                  <a:srgbClr val="00B050"/>
                </a:solidFill>
              </a:rPr>
              <a:t>se adopten.</a:t>
            </a:r>
            <a:endParaRPr lang="es-ES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1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59632" y="701824"/>
            <a:ext cx="6984776" cy="1143000"/>
          </a:xfrm>
        </p:spPr>
        <p:txBody>
          <a:bodyPr>
            <a:noAutofit/>
          </a:bodyPr>
          <a:lstStyle/>
          <a:p>
            <a:r>
              <a:rPr lang="es-CO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1. POSICIÓN </a:t>
            </a:r>
            <a:r>
              <a:rPr lang="es-CO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+mn-ea"/>
                <a:cs typeface="+mn-cs"/>
              </a:rPr>
              <a:t>INSTITUCIONAL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9713" y="1556792"/>
            <a:ext cx="8639175" cy="47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s-E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</a:rPr>
              <a:t>El OA&amp;T del AMEM permitirá a CORMACARENA cumplir las funciones de máxima autoridad ambiental:</a:t>
            </a:r>
          </a:p>
          <a:p>
            <a:pPr algn="just"/>
            <a:endParaRPr lang="es-ES" sz="2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O" sz="2300" i="1" dirty="0">
                <a:solidFill>
                  <a:srgbClr val="00B050"/>
                </a:solidFill>
              </a:rPr>
              <a:t>Coordinar el proceso de preparación de los planes, programas y proyectos de desarrollo medio ambiental que </a:t>
            </a:r>
            <a:r>
              <a:rPr lang="es-CO" sz="2300" i="1" dirty="0" smtClean="0">
                <a:solidFill>
                  <a:srgbClr val="00B050"/>
                </a:solidFill>
              </a:rPr>
              <a:t>deban formular </a:t>
            </a:r>
            <a:r>
              <a:rPr lang="es-CO" sz="2300" i="1" dirty="0">
                <a:solidFill>
                  <a:srgbClr val="00B050"/>
                </a:solidFill>
              </a:rPr>
              <a:t>los diferentes organismos y entidades integrantes del Sistema Nacional Ambiental -SINA- en el área de </a:t>
            </a:r>
            <a:r>
              <a:rPr lang="es-CO" sz="2300" i="1" dirty="0" smtClean="0">
                <a:solidFill>
                  <a:srgbClr val="00B050"/>
                </a:solidFill>
              </a:rPr>
              <a:t>su jurisdicción </a:t>
            </a:r>
            <a:r>
              <a:rPr lang="es-CO" sz="2300" i="1" dirty="0">
                <a:solidFill>
                  <a:srgbClr val="00B050"/>
                </a:solidFill>
              </a:rPr>
              <a:t>y en especial, </a:t>
            </a:r>
            <a:r>
              <a:rPr lang="es-CO" sz="2300" i="1" u="sng" dirty="0">
                <a:solidFill>
                  <a:srgbClr val="00B050"/>
                </a:solidFill>
              </a:rPr>
              <a:t>asesorar a los departamentos, distritos y municipios de su comprensión territorial en </a:t>
            </a:r>
            <a:r>
              <a:rPr lang="es-CO" sz="2300" i="1" u="sng" dirty="0" smtClean="0">
                <a:solidFill>
                  <a:srgbClr val="00B050"/>
                </a:solidFill>
              </a:rPr>
              <a:t>la definición </a:t>
            </a:r>
            <a:r>
              <a:rPr lang="es-CO" sz="2300" i="1" u="sng" dirty="0">
                <a:solidFill>
                  <a:srgbClr val="00B050"/>
                </a:solidFill>
              </a:rPr>
              <a:t>de los planes de desarrollo ambiental y en sus programas y proyectos en materia de protección del </a:t>
            </a:r>
            <a:r>
              <a:rPr lang="es-CO" sz="2300" i="1" u="sng" dirty="0" smtClean="0">
                <a:solidFill>
                  <a:srgbClr val="00B050"/>
                </a:solidFill>
              </a:rPr>
              <a:t>medio ambiente </a:t>
            </a:r>
            <a:r>
              <a:rPr lang="es-CO" sz="2300" i="1" u="sng" dirty="0">
                <a:solidFill>
                  <a:srgbClr val="00B050"/>
                </a:solidFill>
              </a:rPr>
              <a:t>y los recursos naturales renovables, de manera que se asegure la armonía y coherencia de las políticas </a:t>
            </a:r>
            <a:r>
              <a:rPr lang="es-CO" sz="2300" i="1" u="sng" dirty="0" smtClean="0">
                <a:solidFill>
                  <a:srgbClr val="00B050"/>
                </a:solidFill>
              </a:rPr>
              <a:t>y acciones </a:t>
            </a:r>
            <a:r>
              <a:rPr lang="es-CO" sz="2300" i="1" u="sng" dirty="0">
                <a:solidFill>
                  <a:srgbClr val="00B050"/>
                </a:solidFill>
              </a:rPr>
              <a:t>adoptadas por las distintas entidades territoriales.</a:t>
            </a:r>
            <a:endParaRPr lang="es-ES" sz="2300" i="1" u="sng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22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1730</Words>
  <Application>Microsoft Office PowerPoint</Application>
  <PresentationFormat>Presentación en pantalla (4:3)</PresentationFormat>
  <Paragraphs>150</Paragraphs>
  <Slides>21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de Office</vt:lpstr>
      <vt:lpstr>Presentación de PowerPoint</vt:lpstr>
      <vt:lpstr>Presentación de PowerPoint</vt:lpstr>
      <vt:lpstr>1. POSICIÓN INSTITUCIONAL</vt:lpstr>
      <vt:lpstr>Presentación de PowerPoint</vt:lpstr>
      <vt:lpstr>1. POSICIÓN INSTITUCIONAL</vt:lpstr>
      <vt:lpstr>IMPORTANCIA PARA LOS PROCESOS DE PLANIFICACIÓN Y ORDENAMIENTO TERRITORIAL</vt:lpstr>
      <vt:lpstr>1. POSICIÓN INSTITUCIONAL</vt:lpstr>
      <vt:lpstr>1. POSICIÓN INSTITUCIONAL</vt:lpstr>
      <vt:lpstr>1. POSICIÓN INSTITUCIONAL</vt:lpstr>
      <vt:lpstr>1. POSICIÓN INSTITUCIONAL</vt:lpstr>
      <vt:lpstr>1. POSICIÓN INSTITUCIONAL</vt:lpstr>
      <vt:lpstr>1. POSICIÓN INSTITUCIONAL</vt:lpstr>
      <vt:lpstr>2. PRINCIPALES DIFICULTADES DEL PROCESO</vt:lpstr>
      <vt:lpstr>2. PRINCIPALES DIFICULTADES DEL PROCESO</vt:lpstr>
      <vt:lpstr>2. PRINCIPALES DIFICULTADES DEL PROCESO</vt:lpstr>
      <vt:lpstr>3. PRINCIPALES ACIERTOS Y AVANCES DEL PROCESO</vt:lpstr>
      <vt:lpstr>3. PRINCIPALES ACIERTOS Y AVANCES DEL PROCESO</vt:lpstr>
      <vt:lpstr>Presentación de PowerPoint</vt:lpstr>
      <vt:lpstr>4. RECOMENDACIONES PARA SEGUIR MEJORANDO Y AVANZANDO</vt:lpstr>
      <vt:lpstr>5. ACTORES DE IMPORTANCIA EN EL PROCESO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Diana Marcela Gomez Ruiz</dc:creator>
  <cp:lastModifiedBy>William Alberto HerreraCuervo</cp:lastModifiedBy>
  <cp:revision>150</cp:revision>
  <dcterms:modified xsi:type="dcterms:W3CDTF">2012-03-28T09:54:47Z</dcterms:modified>
</cp:coreProperties>
</file>