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50" r:id="rId2"/>
  </p:sldMasterIdLst>
  <p:notesMasterIdLst>
    <p:notesMasterId r:id="rId10"/>
  </p:notesMasterIdLst>
  <p:sldIdLst>
    <p:sldId id="256" r:id="rId3"/>
    <p:sldId id="295" r:id="rId4"/>
    <p:sldId id="291" r:id="rId5"/>
    <p:sldId id="302" r:id="rId6"/>
    <p:sldId id="298" r:id="rId7"/>
    <p:sldId id="299" r:id="rId8"/>
    <p:sldId id="300" r:id="rId9"/>
  </p:sldIdLst>
  <p:sldSz cx="9144000" cy="5715000" type="screen16x10"/>
  <p:notesSz cx="6858000" cy="91440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>
        <p:scale>
          <a:sx n="57" d="100"/>
          <a:sy n="57" d="100"/>
        </p:scale>
        <p:origin x="-1662" y="-462"/>
      </p:cViewPr>
      <p:guideLst>
        <p:guide orient="horz" pos="180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es-MX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85B83271-718C-4BB4-A896-B64124D86DA8}" type="datetimeFigureOut">
              <a:rPr lang="es-MX"/>
              <a:pPr>
                <a:defRPr/>
              </a:pPr>
              <a:t>28/03/2012</a:t>
            </a:fld>
            <a:endParaRPr lang="es-MX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s-MX" noProof="0" smtClean="0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noProof="0" smtClean="0"/>
              <a:t>Haga clic para modificar el estilo de texto del patrón</a:t>
            </a:r>
          </a:p>
          <a:p>
            <a:pPr lvl="1"/>
            <a:r>
              <a:rPr lang="es-ES" noProof="0" smtClean="0"/>
              <a:t>Segundo nivel</a:t>
            </a:r>
          </a:p>
          <a:p>
            <a:pPr lvl="2"/>
            <a:r>
              <a:rPr lang="es-ES" noProof="0" smtClean="0"/>
              <a:t>Tercer nivel</a:t>
            </a:r>
          </a:p>
          <a:p>
            <a:pPr lvl="3"/>
            <a:r>
              <a:rPr lang="es-ES" noProof="0" smtClean="0"/>
              <a:t>Cuarto nivel</a:t>
            </a:r>
          </a:p>
          <a:p>
            <a:pPr lvl="4"/>
            <a:r>
              <a:rPr lang="es-ES" noProof="0" smtClean="0"/>
              <a:t>Quinto nivel</a:t>
            </a:r>
            <a:endParaRPr lang="es-MX" noProof="0" smtClean="0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00B8FE3D-58E2-410D-9BDE-9CF03886E94E}" type="slidenum">
              <a:rPr lang="es-MX"/>
              <a:pPr>
                <a:defRPr/>
              </a:pPr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61887407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9155" name="2 Marcador de notas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s-MX" smtClean="0"/>
          </a:p>
        </p:txBody>
      </p:sp>
      <p:sp>
        <p:nvSpPr>
          <p:cNvPr id="49156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/>
            <a:fld id="{28D997D6-583E-4A0F-B55A-6379B66E1480}" type="slidenum">
              <a:rPr lang="es-MX" smtClean="0"/>
              <a:pPr eaLnBrk="1" hangingPunct="1"/>
              <a:t>1</a:t>
            </a:fld>
            <a:endParaRPr lang="es-MX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29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612514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9525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s-C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33500"/>
            <a:ext cx="8229600" cy="377163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CO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5296959"/>
            <a:ext cx="2133600" cy="304271"/>
          </a:xfrm>
          <a:prstGeom prst="rect">
            <a:avLst/>
          </a:prstGeom>
        </p:spPr>
        <p:txBody>
          <a:bodyPr/>
          <a:lstStyle/>
          <a:p>
            <a:fld id="{D8F2F6E2-1002-4A14-A76F-55278556811D}" type="datetimeFigureOut">
              <a:rPr lang="es-CO" smtClean="0"/>
              <a:pPr/>
              <a:t>28/03/2012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5296959"/>
            <a:ext cx="2895600" cy="304271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5296959"/>
            <a:ext cx="2133600" cy="304271"/>
          </a:xfrm>
          <a:prstGeom prst="rect">
            <a:avLst/>
          </a:prstGeom>
        </p:spPr>
        <p:txBody>
          <a:bodyPr/>
          <a:lstStyle/>
          <a:p>
            <a:fld id="{035BA6D9-648D-4569-941F-73863D2B6854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6114901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20111227 PPT PNCRT-02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711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1" descr="20111227 PPT PNCRT-01.pn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711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S PGothic" pitchFamily="34" charset="-128"/>
          <a:cs typeface="ＭＳ Ｐゴシック" charset="0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MS PGothic" pitchFamily="34" charset="-128"/>
          <a:cs typeface="ＭＳ Ｐゴシック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1" descr="20120102 PPT PNCRT T-05-04-04.pn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711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4" r:id="rId2"/>
  </p:sldLayoutIdLst>
  <p:timing>
    <p:tnLst>
      <p:par>
        <p:cTn id="1" dur="indefinite" restart="never" nodeType="tmRoot"/>
      </p:par>
    </p:tnLst>
  </p:timing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S PGothic" pitchFamily="34" charset="-128"/>
          <a:cs typeface="ＭＳ Ｐゴシック" charset="0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MS PGothic" pitchFamily="34" charset="-128"/>
          <a:cs typeface="ＭＳ Ｐゴシック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1 CuadroTexto"/>
          <p:cNvSpPr txBox="1">
            <a:spLocks noChangeArrowheads="1"/>
          </p:cNvSpPr>
          <p:nvPr/>
        </p:nvSpPr>
        <p:spPr bwMode="auto">
          <a:xfrm>
            <a:off x="548640" y="726673"/>
            <a:ext cx="8425543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s-ES" sz="2400" b="1" dirty="0" smtClean="0"/>
              <a:t>Laboratorio </a:t>
            </a:r>
            <a:r>
              <a:rPr lang="es-ES" sz="2400" b="1" dirty="0"/>
              <a:t>de Ideas para un Ordenamiento </a:t>
            </a:r>
            <a:r>
              <a:rPr lang="es-ES" sz="2400" b="1" dirty="0" smtClean="0"/>
              <a:t>Ambiental/ Territorial </a:t>
            </a:r>
            <a:r>
              <a:rPr lang="es-ES" sz="2400" b="1" dirty="0"/>
              <a:t>(</a:t>
            </a:r>
            <a:r>
              <a:rPr lang="es-ES" sz="2400" b="1" dirty="0" smtClean="0"/>
              <a:t>OA&amp;T) participativo </a:t>
            </a:r>
            <a:r>
              <a:rPr lang="es-ES" sz="2400" b="1" dirty="0"/>
              <a:t>en el </a:t>
            </a:r>
            <a:r>
              <a:rPr lang="es-ES" sz="2400" b="1" dirty="0" smtClean="0"/>
              <a:t>AMEM</a:t>
            </a:r>
            <a:endParaRPr lang="es-MX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1 Rectángulo"/>
          <p:cNvSpPr/>
          <p:nvPr/>
        </p:nvSpPr>
        <p:spPr>
          <a:xfrm>
            <a:off x="91440" y="4785751"/>
            <a:ext cx="9052560" cy="461665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/>
            <a:r>
              <a:rPr lang="es-MX" sz="2400" b="1" dirty="0" smtClean="0"/>
              <a:t>Villavicencio, 28 y 29 de marzo de </a:t>
            </a:r>
            <a:r>
              <a:rPr lang="es-MX" sz="2400" b="1" dirty="0"/>
              <a:t>2012</a:t>
            </a:r>
            <a:endParaRPr lang="es-E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Freeform 57"/>
          <p:cNvSpPr>
            <a:spLocks/>
          </p:cNvSpPr>
          <p:nvPr/>
        </p:nvSpPr>
        <p:spPr bwMode="auto">
          <a:xfrm>
            <a:off x="712783" y="4557442"/>
            <a:ext cx="1323596" cy="930330"/>
          </a:xfrm>
          <a:custGeom>
            <a:avLst/>
            <a:gdLst>
              <a:gd name="T0" fmla="*/ 0 w 588"/>
              <a:gd name="T1" fmla="*/ 135 h 540"/>
              <a:gd name="T2" fmla="*/ 318 w 588"/>
              <a:gd name="T3" fmla="*/ 135 h 540"/>
              <a:gd name="T4" fmla="*/ 318 w 588"/>
              <a:gd name="T5" fmla="*/ 0 h 540"/>
              <a:gd name="T6" fmla="*/ 588 w 588"/>
              <a:gd name="T7" fmla="*/ 270 h 540"/>
              <a:gd name="T8" fmla="*/ 318 w 588"/>
              <a:gd name="T9" fmla="*/ 540 h 540"/>
              <a:gd name="T10" fmla="*/ 318 w 588"/>
              <a:gd name="T11" fmla="*/ 405 h 540"/>
              <a:gd name="T12" fmla="*/ 0 w 588"/>
              <a:gd name="T13" fmla="*/ 405 h 540"/>
              <a:gd name="T14" fmla="*/ 0 w 588"/>
              <a:gd name="T15" fmla="*/ 135 h 54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588"/>
              <a:gd name="T25" fmla="*/ 0 h 540"/>
              <a:gd name="T26" fmla="*/ 588 w 588"/>
              <a:gd name="T27" fmla="*/ 540 h 54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588" h="540">
                <a:moveTo>
                  <a:pt x="0" y="135"/>
                </a:moveTo>
                <a:lnTo>
                  <a:pt x="318" y="135"/>
                </a:lnTo>
                <a:lnTo>
                  <a:pt x="318" y="0"/>
                </a:lnTo>
                <a:lnTo>
                  <a:pt x="588" y="270"/>
                </a:lnTo>
                <a:lnTo>
                  <a:pt x="318" y="540"/>
                </a:lnTo>
                <a:lnTo>
                  <a:pt x="318" y="405"/>
                </a:lnTo>
                <a:lnTo>
                  <a:pt x="0" y="405"/>
                </a:lnTo>
                <a:lnTo>
                  <a:pt x="0" y="135"/>
                </a:lnTo>
                <a:close/>
              </a:path>
            </a:pathLst>
          </a:custGeom>
          <a:solidFill>
            <a:schemeClr val="accent3">
              <a:lumMod val="50000"/>
            </a:schemeClr>
          </a:solidFill>
          <a:ln>
            <a:solidFill>
              <a:schemeClr val="bg2">
                <a:lumMod val="25000"/>
              </a:schemeClr>
            </a:solidFill>
            <a:headEnd/>
            <a:tailEnd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endParaRPr lang="es-CO" sz="1050" dirty="0"/>
          </a:p>
        </p:txBody>
      </p:sp>
      <p:sp>
        <p:nvSpPr>
          <p:cNvPr id="47" name="27 CuadroTexto"/>
          <p:cNvSpPr txBox="1">
            <a:spLocks noChangeArrowheads="1"/>
          </p:cNvSpPr>
          <p:nvPr/>
        </p:nvSpPr>
        <p:spPr bwMode="auto">
          <a:xfrm>
            <a:off x="712783" y="4840486"/>
            <a:ext cx="1297888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/>
            <a:r>
              <a:rPr lang="es-CO" sz="1600" b="1" dirty="0">
                <a:solidFill>
                  <a:schemeClr val="bg1"/>
                </a:solidFill>
              </a:rPr>
              <a:t>Fundamento</a:t>
            </a:r>
          </a:p>
        </p:txBody>
      </p:sp>
      <p:sp>
        <p:nvSpPr>
          <p:cNvPr id="44" name="Freeform 57"/>
          <p:cNvSpPr>
            <a:spLocks/>
          </p:cNvSpPr>
          <p:nvPr/>
        </p:nvSpPr>
        <p:spPr bwMode="auto">
          <a:xfrm>
            <a:off x="712784" y="2653209"/>
            <a:ext cx="1323596" cy="953312"/>
          </a:xfrm>
          <a:custGeom>
            <a:avLst/>
            <a:gdLst>
              <a:gd name="T0" fmla="*/ 0 w 588"/>
              <a:gd name="T1" fmla="*/ 135 h 540"/>
              <a:gd name="T2" fmla="*/ 318 w 588"/>
              <a:gd name="T3" fmla="*/ 135 h 540"/>
              <a:gd name="T4" fmla="*/ 318 w 588"/>
              <a:gd name="T5" fmla="*/ 0 h 540"/>
              <a:gd name="T6" fmla="*/ 588 w 588"/>
              <a:gd name="T7" fmla="*/ 270 h 540"/>
              <a:gd name="T8" fmla="*/ 318 w 588"/>
              <a:gd name="T9" fmla="*/ 540 h 540"/>
              <a:gd name="T10" fmla="*/ 318 w 588"/>
              <a:gd name="T11" fmla="*/ 405 h 540"/>
              <a:gd name="T12" fmla="*/ 0 w 588"/>
              <a:gd name="T13" fmla="*/ 405 h 540"/>
              <a:gd name="T14" fmla="*/ 0 w 588"/>
              <a:gd name="T15" fmla="*/ 135 h 54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588"/>
              <a:gd name="T25" fmla="*/ 0 h 540"/>
              <a:gd name="T26" fmla="*/ 588 w 588"/>
              <a:gd name="T27" fmla="*/ 540 h 54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588" h="540">
                <a:moveTo>
                  <a:pt x="0" y="135"/>
                </a:moveTo>
                <a:lnTo>
                  <a:pt x="318" y="135"/>
                </a:lnTo>
                <a:lnTo>
                  <a:pt x="318" y="0"/>
                </a:lnTo>
                <a:lnTo>
                  <a:pt x="588" y="270"/>
                </a:lnTo>
                <a:lnTo>
                  <a:pt x="318" y="540"/>
                </a:lnTo>
                <a:lnTo>
                  <a:pt x="318" y="405"/>
                </a:lnTo>
                <a:lnTo>
                  <a:pt x="0" y="405"/>
                </a:lnTo>
                <a:lnTo>
                  <a:pt x="0" y="135"/>
                </a:lnTo>
                <a:close/>
              </a:path>
            </a:pathLst>
          </a:custGeom>
          <a:solidFill>
            <a:schemeClr val="accent3">
              <a:lumMod val="50000"/>
            </a:schemeClr>
          </a:solidFill>
          <a:ln>
            <a:solidFill>
              <a:schemeClr val="bg2">
                <a:lumMod val="25000"/>
              </a:schemeClr>
            </a:solidFill>
            <a:headEnd/>
            <a:tailEnd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endParaRPr lang="es-CO" sz="1050"/>
          </a:p>
        </p:txBody>
      </p:sp>
      <p:sp>
        <p:nvSpPr>
          <p:cNvPr id="45" name="25 CuadroTexto"/>
          <p:cNvSpPr txBox="1">
            <a:spLocks noChangeArrowheads="1"/>
          </p:cNvSpPr>
          <p:nvPr/>
        </p:nvSpPr>
        <p:spPr bwMode="auto">
          <a:xfrm>
            <a:off x="876714" y="2944557"/>
            <a:ext cx="85941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/>
            <a:r>
              <a:rPr lang="es-CO" sz="1600" b="1" dirty="0">
                <a:solidFill>
                  <a:schemeClr val="bg1"/>
                </a:solidFill>
              </a:rPr>
              <a:t>Pilares</a:t>
            </a:r>
          </a:p>
        </p:txBody>
      </p:sp>
      <p:sp>
        <p:nvSpPr>
          <p:cNvPr id="42" name="Freeform 57"/>
          <p:cNvSpPr>
            <a:spLocks/>
          </p:cNvSpPr>
          <p:nvPr/>
        </p:nvSpPr>
        <p:spPr bwMode="auto">
          <a:xfrm>
            <a:off x="712784" y="1237012"/>
            <a:ext cx="1323596" cy="838113"/>
          </a:xfrm>
          <a:custGeom>
            <a:avLst/>
            <a:gdLst>
              <a:gd name="T0" fmla="*/ 0 w 588"/>
              <a:gd name="T1" fmla="*/ 135 h 540"/>
              <a:gd name="T2" fmla="*/ 318 w 588"/>
              <a:gd name="T3" fmla="*/ 135 h 540"/>
              <a:gd name="T4" fmla="*/ 318 w 588"/>
              <a:gd name="T5" fmla="*/ 0 h 540"/>
              <a:gd name="T6" fmla="*/ 588 w 588"/>
              <a:gd name="T7" fmla="*/ 270 h 540"/>
              <a:gd name="T8" fmla="*/ 318 w 588"/>
              <a:gd name="T9" fmla="*/ 540 h 540"/>
              <a:gd name="T10" fmla="*/ 318 w 588"/>
              <a:gd name="T11" fmla="*/ 405 h 540"/>
              <a:gd name="T12" fmla="*/ 0 w 588"/>
              <a:gd name="T13" fmla="*/ 405 h 540"/>
              <a:gd name="T14" fmla="*/ 0 w 588"/>
              <a:gd name="T15" fmla="*/ 135 h 54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588"/>
              <a:gd name="T25" fmla="*/ 0 h 540"/>
              <a:gd name="T26" fmla="*/ 588 w 588"/>
              <a:gd name="T27" fmla="*/ 540 h 54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588" h="540">
                <a:moveTo>
                  <a:pt x="0" y="135"/>
                </a:moveTo>
                <a:lnTo>
                  <a:pt x="318" y="135"/>
                </a:lnTo>
                <a:lnTo>
                  <a:pt x="318" y="0"/>
                </a:lnTo>
                <a:lnTo>
                  <a:pt x="588" y="270"/>
                </a:lnTo>
                <a:lnTo>
                  <a:pt x="318" y="540"/>
                </a:lnTo>
                <a:lnTo>
                  <a:pt x="318" y="405"/>
                </a:lnTo>
                <a:lnTo>
                  <a:pt x="0" y="405"/>
                </a:lnTo>
                <a:lnTo>
                  <a:pt x="0" y="135"/>
                </a:lnTo>
                <a:close/>
              </a:path>
            </a:pathLst>
          </a:custGeom>
          <a:solidFill>
            <a:schemeClr val="accent3">
              <a:lumMod val="50000"/>
            </a:schemeClr>
          </a:solidFill>
          <a:ln>
            <a:solidFill>
              <a:schemeClr val="bg2">
                <a:lumMod val="25000"/>
              </a:schemeClr>
            </a:solidFill>
            <a:headEnd/>
            <a:tailEnd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endParaRPr lang="es-CO" sz="1050"/>
          </a:p>
        </p:txBody>
      </p:sp>
      <p:sp>
        <p:nvSpPr>
          <p:cNvPr id="43" name="23 CuadroTexto"/>
          <p:cNvSpPr txBox="1">
            <a:spLocks noChangeArrowheads="1"/>
          </p:cNvSpPr>
          <p:nvPr/>
        </p:nvSpPr>
        <p:spPr bwMode="auto">
          <a:xfrm>
            <a:off x="1025345" y="1456709"/>
            <a:ext cx="85941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/>
            <a:r>
              <a:rPr lang="es-CO" sz="1600" b="1" dirty="0">
                <a:solidFill>
                  <a:schemeClr val="bg1"/>
                </a:solidFill>
              </a:rPr>
              <a:t>Fin</a:t>
            </a:r>
          </a:p>
        </p:txBody>
      </p:sp>
      <p:grpSp>
        <p:nvGrpSpPr>
          <p:cNvPr id="52" name="51 Grupo"/>
          <p:cNvGrpSpPr/>
          <p:nvPr/>
        </p:nvGrpSpPr>
        <p:grpSpPr>
          <a:xfrm>
            <a:off x="2283096" y="808531"/>
            <a:ext cx="6108504" cy="4734388"/>
            <a:chOff x="2061415" y="434446"/>
            <a:chExt cx="6649483" cy="5139602"/>
          </a:xfrm>
        </p:grpSpPr>
        <p:sp>
          <p:nvSpPr>
            <p:cNvPr id="27" name="Rectangle 20"/>
            <p:cNvSpPr>
              <a:spLocks noChangeArrowheads="1"/>
            </p:cNvSpPr>
            <p:nvPr/>
          </p:nvSpPr>
          <p:spPr bwMode="auto">
            <a:xfrm>
              <a:off x="2301256" y="4640877"/>
              <a:ext cx="5485286" cy="92211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r>
                <a:rPr lang="es-CO" sz="1700" dirty="0">
                  <a:solidFill>
                    <a:schemeClr val="bg1"/>
                  </a:solidFill>
                </a:rPr>
                <a:t>Seguridad Territorial</a:t>
              </a:r>
            </a:p>
          </p:txBody>
        </p:sp>
        <p:sp>
          <p:nvSpPr>
            <p:cNvPr id="28" name="Freeform 45"/>
            <p:cNvSpPr>
              <a:spLocks noEditPoints="1"/>
            </p:cNvSpPr>
            <p:nvPr/>
          </p:nvSpPr>
          <p:spPr bwMode="auto">
            <a:xfrm>
              <a:off x="2338663" y="3121880"/>
              <a:ext cx="1860316" cy="1435562"/>
            </a:xfrm>
            <a:custGeom>
              <a:avLst/>
              <a:gdLst>
                <a:gd name="T0" fmla="*/ 0 w 2592"/>
                <a:gd name="T1" fmla="*/ 15358 h 1744"/>
                <a:gd name="T2" fmla="*/ 14000 w 2592"/>
                <a:gd name="T3" fmla="*/ 0 h 1744"/>
                <a:gd name="T4" fmla="*/ 1498000 w 2592"/>
                <a:gd name="T5" fmla="*/ 0 h 1744"/>
                <a:gd name="T6" fmla="*/ 1512000 w 2592"/>
                <a:gd name="T7" fmla="*/ 15358 h 1744"/>
                <a:gd name="T8" fmla="*/ 1512000 w 2592"/>
                <a:gd name="T9" fmla="*/ 1100642 h 1744"/>
                <a:gd name="T10" fmla="*/ 1498000 w 2592"/>
                <a:gd name="T11" fmla="*/ 1116000 h 1744"/>
                <a:gd name="T12" fmla="*/ 14000 w 2592"/>
                <a:gd name="T13" fmla="*/ 1116000 h 1744"/>
                <a:gd name="T14" fmla="*/ 0 w 2592"/>
                <a:gd name="T15" fmla="*/ 1100642 h 1744"/>
                <a:gd name="T16" fmla="*/ 0 w 2592"/>
                <a:gd name="T17" fmla="*/ 15358 h 1744"/>
                <a:gd name="T18" fmla="*/ 28000 w 2592"/>
                <a:gd name="T19" fmla="*/ 1100642 h 1744"/>
                <a:gd name="T20" fmla="*/ 14000 w 2592"/>
                <a:gd name="T21" fmla="*/ 1085284 h 1744"/>
                <a:gd name="T22" fmla="*/ 1498000 w 2592"/>
                <a:gd name="T23" fmla="*/ 1085284 h 1744"/>
                <a:gd name="T24" fmla="*/ 1484000 w 2592"/>
                <a:gd name="T25" fmla="*/ 1100642 h 1744"/>
                <a:gd name="T26" fmla="*/ 1484000 w 2592"/>
                <a:gd name="T27" fmla="*/ 15358 h 1744"/>
                <a:gd name="T28" fmla="*/ 1498000 w 2592"/>
                <a:gd name="T29" fmla="*/ 30716 h 1744"/>
                <a:gd name="T30" fmla="*/ 14000 w 2592"/>
                <a:gd name="T31" fmla="*/ 30716 h 1744"/>
                <a:gd name="T32" fmla="*/ 28000 w 2592"/>
                <a:gd name="T33" fmla="*/ 15358 h 1744"/>
                <a:gd name="T34" fmla="*/ 28000 w 2592"/>
                <a:gd name="T35" fmla="*/ 1100642 h 174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2592"/>
                <a:gd name="T55" fmla="*/ 0 h 1744"/>
                <a:gd name="T56" fmla="*/ 2592 w 2592"/>
                <a:gd name="T57" fmla="*/ 1744 h 1744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2592" h="1744">
                  <a:moveTo>
                    <a:pt x="0" y="24"/>
                  </a:moveTo>
                  <a:cubicBezTo>
                    <a:pt x="0" y="11"/>
                    <a:pt x="11" y="0"/>
                    <a:pt x="24" y="0"/>
                  </a:cubicBezTo>
                  <a:lnTo>
                    <a:pt x="2568" y="0"/>
                  </a:lnTo>
                  <a:cubicBezTo>
                    <a:pt x="2582" y="0"/>
                    <a:pt x="2592" y="11"/>
                    <a:pt x="2592" y="24"/>
                  </a:cubicBezTo>
                  <a:lnTo>
                    <a:pt x="2592" y="1720"/>
                  </a:lnTo>
                  <a:cubicBezTo>
                    <a:pt x="2592" y="1734"/>
                    <a:pt x="2582" y="1744"/>
                    <a:pt x="2568" y="1744"/>
                  </a:cubicBezTo>
                  <a:lnTo>
                    <a:pt x="24" y="1744"/>
                  </a:lnTo>
                  <a:cubicBezTo>
                    <a:pt x="11" y="1744"/>
                    <a:pt x="0" y="1734"/>
                    <a:pt x="0" y="1720"/>
                  </a:cubicBezTo>
                  <a:lnTo>
                    <a:pt x="0" y="24"/>
                  </a:lnTo>
                  <a:close/>
                  <a:moveTo>
                    <a:pt x="48" y="1720"/>
                  </a:moveTo>
                  <a:lnTo>
                    <a:pt x="24" y="1696"/>
                  </a:lnTo>
                  <a:lnTo>
                    <a:pt x="2568" y="1696"/>
                  </a:lnTo>
                  <a:lnTo>
                    <a:pt x="2544" y="1720"/>
                  </a:lnTo>
                  <a:lnTo>
                    <a:pt x="2544" y="24"/>
                  </a:lnTo>
                  <a:lnTo>
                    <a:pt x="2568" y="48"/>
                  </a:lnTo>
                  <a:lnTo>
                    <a:pt x="24" y="48"/>
                  </a:lnTo>
                  <a:lnTo>
                    <a:pt x="48" y="24"/>
                  </a:lnTo>
                  <a:lnTo>
                    <a:pt x="48" y="1720"/>
                  </a:lnTo>
                  <a:close/>
                </a:path>
              </a:pathLst>
            </a:custGeom>
            <a:solidFill>
              <a:srgbClr val="F79646"/>
            </a:solidFill>
            <a:ln w="0">
              <a:solidFill>
                <a:srgbClr val="F79646"/>
              </a:solidFill>
              <a:round/>
              <a:headEnd/>
              <a:tailEnd/>
            </a:ln>
          </p:spPr>
          <p:txBody>
            <a:bodyPr/>
            <a:lstStyle/>
            <a:p>
              <a:endParaRPr lang="es-CO"/>
            </a:p>
          </p:txBody>
        </p:sp>
        <p:sp>
          <p:nvSpPr>
            <p:cNvPr id="29" name="Freeform 45"/>
            <p:cNvSpPr>
              <a:spLocks noEditPoints="1"/>
            </p:cNvSpPr>
            <p:nvPr/>
          </p:nvSpPr>
          <p:spPr bwMode="auto">
            <a:xfrm>
              <a:off x="4285736" y="3121879"/>
              <a:ext cx="1723709" cy="1435563"/>
            </a:xfrm>
            <a:custGeom>
              <a:avLst/>
              <a:gdLst>
                <a:gd name="T0" fmla="*/ 0 w 2592"/>
                <a:gd name="T1" fmla="*/ 15271 h 1744"/>
                <a:gd name="T2" fmla="*/ 13667 w 2592"/>
                <a:gd name="T3" fmla="*/ 0 h 1744"/>
                <a:gd name="T4" fmla="*/ 1462333 w 2592"/>
                <a:gd name="T5" fmla="*/ 0 h 1744"/>
                <a:gd name="T6" fmla="*/ 1476000 w 2592"/>
                <a:gd name="T7" fmla="*/ 15271 h 1744"/>
                <a:gd name="T8" fmla="*/ 1476000 w 2592"/>
                <a:gd name="T9" fmla="*/ 1094393 h 1744"/>
                <a:gd name="T10" fmla="*/ 1462333 w 2592"/>
                <a:gd name="T11" fmla="*/ 1109664 h 1744"/>
                <a:gd name="T12" fmla="*/ 13667 w 2592"/>
                <a:gd name="T13" fmla="*/ 1109664 h 1744"/>
                <a:gd name="T14" fmla="*/ 0 w 2592"/>
                <a:gd name="T15" fmla="*/ 1094393 h 1744"/>
                <a:gd name="T16" fmla="*/ 0 w 2592"/>
                <a:gd name="T17" fmla="*/ 15271 h 1744"/>
                <a:gd name="T18" fmla="*/ 27333 w 2592"/>
                <a:gd name="T19" fmla="*/ 1094393 h 1744"/>
                <a:gd name="T20" fmla="*/ 13667 w 2592"/>
                <a:gd name="T21" fmla="*/ 1079123 h 1744"/>
                <a:gd name="T22" fmla="*/ 1462333 w 2592"/>
                <a:gd name="T23" fmla="*/ 1079123 h 1744"/>
                <a:gd name="T24" fmla="*/ 1448667 w 2592"/>
                <a:gd name="T25" fmla="*/ 1094393 h 1744"/>
                <a:gd name="T26" fmla="*/ 1448667 w 2592"/>
                <a:gd name="T27" fmla="*/ 15271 h 1744"/>
                <a:gd name="T28" fmla="*/ 1462333 w 2592"/>
                <a:gd name="T29" fmla="*/ 30541 h 1744"/>
                <a:gd name="T30" fmla="*/ 13667 w 2592"/>
                <a:gd name="T31" fmla="*/ 30541 h 1744"/>
                <a:gd name="T32" fmla="*/ 27333 w 2592"/>
                <a:gd name="T33" fmla="*/ 15271 h 1744"/>
                <a:gd name="T34" fmla="*/ 27333 w 2592"/>
                <a:gd name="T35" fmla="*/ 1094393 h 174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2592"/>
                <a:gd name="T55" fmla="*/ 0 h 1744"/>
                <a:gd name="T56" fmla="*/ 2592 w 2592"/>
                <a:gd name="T57" fmla="*/ 1744 h 1744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2592" h="1744">
                  <a:moveTo>
                    <a:pt x="0" y="24"/>
                  </a:moveTo>
                  <a:cubicBezTo>
                    <a:pt x="0" y="11"/>
                    <a:pt x="11" y="0"/>
                    <a:pt x="24" y="0"/>
                  </a:cubicBezTo>
                  <a:lnTo>
                    <a:pt x="2568" y="0"/>
                  </a:lnTo>
                  <a:cubicBezTo>
                    <a:pt x="2582" y="0"/>
                    <a:pt x="2592" y="11"/>
                    <a:pt x="2592" y="24"/>
                  </a:cubicBezTo>
                  <a:lnTo>
                    <a:pt x="2592" y="1720"/>
                  </a:lnTo>
                  <a:cubicBezTo>
                    <a:pt x="2592" y="1734"/>
                    <a:pt x="2582" y="1744"/>
                    <a:pt x="2568" y="1744"/>
                  </a:cubicBezTo>
                  <a:lnTo>
                    <a:pt x="24" y="1744"/>
                  </a:lnTo>
                  <a:cubicBezTo>
                    <a:pt x="11" y="1744"/>
                    <a:pt x="0" y="1734"/>
                    <a:pt x="0" y="1720"/>
                  </a:cubicBezTo>
                  <a:lnTo>
                    <a:pt x="0" y="24"/>
                  </a:lnTo>
                  <a:close/>
                  <a:moveTo>
                    <a:pt x="48" y="1720"/>
                  </a:moveTo>
                  <a:lnTo>
                    <a:pt x="24" y="1696"/>
                  </a:lnTo>
                  <a:lnTo>
                    <a:pt x="2568" y="1696"/>
                  </a:lnTo>
                  <a:lnTo>
                    <a:pt x="2544" y="1720"/>
                  </a:lnTo>
                  <a:lnTo>
                    <a:pt x="2544" y="24"/>
                  </a:lnTo>
                  <a:lnTo>
                    <a:pt x="2568" y="48"/>
                  </a:lnTo>
                  <a:lnTo>
                    <a:pt x="24" y="48"/>
                  </a:lnTo>
                  <a:lnTo>
                    <a:pt x="48" y="24"/>
                  </a:lnTo>
                  <a:lnTo>
                    <a:pt x="48" y="1720"/>
                  </a:lnTo>
                  <a:close/>
                </a:path>
              </a:pathLst>
            </a:custGeom>
            <a:solidFill>
              <a:srgbClr val="F79646"/>
            </a:solidFill>
            <a:ln w="0">
              <a:solidFill>
                <a:srgbClr val="F79646"/>
              </a:solidFill>
              <a:round/>
              <a:headEnd/>
              <a:tailEnd/>
            </a:ln>
          </p:spPr>
          <p:txBody>
            <a:bodyPr/>
            <a:lstStyle/>
            <a:p>
              <a:endParaRPr lang="es-CO"/>
            </a:p>
          </p:txBody>
        </p:sp>
        <p:sp>
          <p:nvSpPr>
            <p:cNvPr id="30" name="Freeform 45"/>
            <p:cNvSpPr>
              <a:spLocks noEditPoints="1"/>
            </p:cNvSpPr>
            <p:nvPr/>
          </p:nvSpPr>
          <p:spPr bwMode="auto">
            <a:xfrm>
              <a:off x="6063619" y="3121880"/>
              <a:ext cx="1722922" cy="1435562"/>
            </a:xfrm>
            <a:custGeom>
              <a:avLst/>
              <a:gdLst>
                <a:gd name="T0" fmla="*/ 0 w 2592"/>
                <a:gd name="T1" fmla="*/ 15358 h 1744"/>
                <a:gd name="T2" fmla="*/ 14000 w 2592"/>
                <a:gd name="T3" fmla="*/ 0 h 1744"/>
                <a:gd name="T4" fmla="*/ 1498000 w 2592"/>
                <a:gd name="T5" fmla="*/ 0 h 1744"/>
                <a:gd name="T6" fmla="*/ 1512000 w 2592"/>
                <a:gd name="T7" fmla="*/ 15358 h 1744"/>
                <a:gd name="T8" fmla="*/ 1512000 w 2592"/>
                <a:gd name="T9" fmla="*/ 1100642 h 1744"/>
                <a:gd name="T10" fmla="*/ 1498000 w 2592"/>
                <a:gd name="T11" fmla="*/ 1116000 h 1744"/>
                <a:gd name="T12" fmla="*/ 14000 w 2592"/>
                <a:gd name="T13" fmla="*/ 1116000 h 1744"/>
                <a:gd name="T14" fmla="*/ 0 w 2592"/>
                <a:gd name="T15" fmla="*/ 1100642 h 1744"/>
                <a:gd name="T16" fmla="*/ 0 w 2592"/>
                <a:gd name="T17" fmla="*/ 15358 h 1744"/>
                <a:gd name="T18" fmla="*/ 28000 w 2592"/>
                <a:gd name="T19" fmla="*/ 1100642 h 1744"/>
                <a:gd name="T20" fmla="*/ 14000 w 2592"/>
                <a:gd name="T21" fmla="*/ 1085284 h 1744"/>
                <a:gd name="T22" fmla="*/ 1498000 w 2592"/>
                <a:gd name="T23" fmla="*/ 1085284 h 1744"/>
                <a:gd name="T24" fmla="*/ 1484000 w 2592"/>
                <a:gd name="T25" fmla="*/ 1100642 h 1744"/>
                <a:gd name="T26" fmla="*/ 1484000 w 2592"/>
                <a:gd name="T27" fmla="*/ 15358 h 1744"/>
                <a:gd name="T28" fmla="*/ 1498000 w 2592"/>
                <a:gd name="T29" fmla="*/ 30716 h 1744"/>
                <a:gd name="T30" fmla="*/ 14000 w 2592"/>
                <a:gd name="T31" fmla="*/ 30716 h 1744"/>
                <a:gd name="T32" fmla="*/ 28000 w 2592"/>
                <a:gd name="T33" fmla="*/ 15358 h 1744"/>
                <a:gd name="T34" fmla="*/ 28000 w 2592"/>
                <a:gd name="T35" fmla="*/ 1100642 h 174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2592"/>
                <a:gd name="T55" fmla="*/ 0 h 1744"/>
                <a:gd name="T56" fmla="*/ 2592 w 2592"/>
                <a:gd name="T57" fmla="*/ 1744 h 1744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2592" h="1744">
                  <a:moveTo>
                    <a:pt x="0" y="24"/>
                  </a:moveTo>
                  <a:cubicBezTo>
                    <a:pt x="0" y="11"/>
                    <a:pt x="11" y="0"/>
                    <a:pt x="24" y="0"/>
                  </a:cubicBezTo>
                  <a:lnTo>
                    <a:pt x="2568" y="0"/>
                  </a:lnTo>
                  <a:cubicBezTo>
                    <a:pt x="2582" y="0"/>
                    <a:pt x="2592" y="11"/>
                    <a:pt x="2592" y="24"/>
                  </a:cubicBezTo>
                  <a:lnTo>
                    <a:pt x="2592" y="1720"/>
                  </a:lnTo>
                  <a:cubicBezTo>
                    <a:pt x="2592" y="1734"/>
                    <a:pt x="2582" y="1744"/>
                    <a:pt x="2568" y="1744"/>
                  </a:cubicBezTo>
                  <a:lnTo>
                    <a:pt x="24" y="1744"/>
                  </a:lnTo>
                  <a:cubicBezTo>
                    <a:pt x="11" y="1744"/>
                    <a:pt x="0" y="1734"/>
                    <a:pt x="0" y="1720"/>
                  </a:cubicBezTo>
                  <a:lnTo>
                    <a:pt x="0" y="24"/>
                  </a:lnTo>
                  <a:close/>
                  <a:moveTo>
                    <a:pt x="48" y="1720"/>
                  </a:moveTo>
                  <a:lnTo>
                    <a:pt x="24" y="1696"/>
                  </a:lnTo>
                  <a:lnTo>
                    <a:pt x="2568" y="1696"/>
                  </a:lnTo>
                  <a:lnTo>
                    <a:pt x="2544" y="1720"/>
                  </a:lnTo>
                  <a:lnTo>
                    <a:pt x="2544" y="24"/>
                  </a:lnTo>
                  <a:lnTo>
                    <a:pt x="2568" y="48"/>
                  </a:lnTo>
                  <a:lnTo>
                    <a:pt x="24" y="48"/>
                  </a:lnTo>
                  <a:lnTo>
                    <a:pt x="48" y="24"/>
                  </a:lnTo>
                  <a:lnTo>
                    <a:pt x="48" y="1720"/>
                  </a:lnTo>
                  <a:close/>
                </a:path>
              </a:pathLst>
            </a:custGeom>
            <a:solidFill>
              <a:srgbClr val="F79646"/>
            </a:solidFill>
            <a:ln w="0">
              <a:solidFill>
                <a:srgbClr val="F79646"/>
              </a:solidFill>
              <a:round/>
              <a:headEnd/>
              <a:tailEnd/>
            </a:ln>
          </p:spPr>
          <p:txBody>
            <a:bodyPr/>
            <a:lstStyle/>
            <a:p>
              <a:endParaRPr lang="es-CO"/>
            </a:p>
          </p:txBody>
        </p:sp>
        <p:sp>
          <p:nvSpPr>
            <p:cNvPr id="31" name="Rectangle 25"/>
            <p:cNvSpPr>
              <a:spLocks noChangeArrowheads="1"/>
            </p:cNvSpPr>
            <p:nvPr/>
          </p:nvSpPr>
          <p:spPr bwMode="auto">
            <a:xfrm>
              <a:off x="2309221" y="1671557"/>
              <a:ext cx="1932912" cy="1350614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r>
                <a:rPr lang="es-CO" sz="1600" b="1" dirty="0"/>
                <a:t>Institucionalización del territorio </a:t>
              </a:r>
            </a:p>
          </p:txBody>
        </p:sp>
        <p:sp>
          <p:nvSpPr>
            <p:cNvPr id="32" name="Rectangle 25"/>
            <p:cNvSpPr>
              <a:spLocks noChangeArrowheads="1"/>
            </p:cNvSpPr>
            <p:nvPr/>
          </p:nvSpPr>
          <p:spPr bwMode="auto">
            <a:xfrm>
              <a:off x="4285736" y="1692460"/>
              <a:ext cx="1723709" cy="1350614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r>
                <a:rPr lang="es-CO" sz="1600" b="1" dirty="0"/>
                <a:t>Participación ciudadana  y buen gobierno</a:t>
              </a:r>
            </a:p>
          </p:txBody>
        </p:sp>
        <p:sp>
          <p:nvSpPr>
            <p:cNvPr id="33" name="Rectangle 25"/>
            <p:cNvSpPr>
              <a:spLocks noChangeArrowheads="1"/>
            </p:cNvSpPr>
            <p:nvPr/>
          </p:nvSpPr>
          <p:spPr bwMode="auto">
            <a:xfrm>
              <a:off x="6062832" y="1692460"/>
              <a:ext cx="1723709" cy="1350614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r>
                <a:rPr lang="es-CO" sz="1600" b="1" dirty="0"/>
                <a:t>Integración regional </a:t>
              </a:r>
            </a:p>
          </p:txBody>
        </p:sp>
        <p:sp>
          <p:nvSpPr>
            <p:cNvPr id="34" name="Freeform 14"/>
            <p:cNvSpPr>
              <a:spLocks/>
            </p:cNvSpPr>
            <p:nvPr/>
          </p:nvSpPr>
          <p:spPr bwMode="auto">
            <a:xfrm>
              <a:off x="2518422" y="434446"/>
              <a:ext cx="5268119" cy="1127020"/>
            </a:xfrm>
            <a:custGeom>
              <a:avLst/>
              <a:gdLst>
                <a:gd name="T0" fmla="*/ 0 w 3036"/>
                <a:gd name="T1" fmla="*/ 871166 h 456"/>
                <a:gd name="T2" fmla="*/ 2430000 w 3036"/>
                <a:gd name="T3" fmla="*/ 0 h 456"/>
                <a:gd name="T4" fmla="*/ 4860000 w 3036"/>
                <a:gd name="T5" fmla="*/ 871166 h 456"/>
                <a:gd name="T6" fmla="*/ 0 w 3036"/>
                <a:gd name="T7" fmla="*/ 871166 h 45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036"/>
                <a:gd name="T13" fmla="*/ 0 h 456"/>
                <a:gd name="T14" fmla="*/ 3036 w 3036"/>
                <a:gd name="T15" fmla="*/ 456 h 45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036" h="456">
                  <a:moveTo>
                    <a:pt x="0" y="456"/>
                  </a:moveTo>
                  <a:lnTo>
                    <a:pt x="1518" y="0"/>
                  </a:lnTo>
                  <a:lnTo>
                    <a:pt x="3036" y="456"/>
                  </a:lnTo>
                  <a:lnTo>
                    <a:pt x="0" y="45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b"/>
            <a:lstStyle/>
            <a:p>
              <a:pPr algn="ctr"/>
              <a:endParaRPr lang="es-CO" dirty="0">
                <a:solidFill>
                  <a:schemeClr val="bg1"/>
                </a:solidFill>
              </a:endParaRPr>
            </a:p>
            <a:p>
              <a:pPr algn="ctr"/>
              <a:endParaRPr lang="es-CO" dirty="0" smtClean="0">
                <a:solidFill>
                  <a:schemeClr val="bg1"/>
                </a:solidFill>
              </a:endParaRPr>
            </a:p>
            <a:p>
              <a:pPr algn="ctr"/>
              <a:endParaRPr lang="es-CO" dirty="0" smtClean="0">
                <a:solidFill>
                  <a:schemeClr val="bg1"/>
                </a:solidFill>
              </a:endParaRPr>
            </a:p>
            <a:p>
              <a:pPr algn="ctr"/>
              <a:endParaRPr lang="es-CO" dirty="0" smtClean="0">
                <a:solidFill>
                  <a:schemeClr val="bg1"/>
                </a:solidFill>
              </a:endParaRPr>
            </a:p>
            <a:p>
              <a:pPr algn="ctr"/>
              <a:endParaRPr lang="es-CO" dirty="0" smtClean="0">
                <a:solidFill>
                  <a:schemeClr val="bg1"/>
                </a:solidFill>
              </a:endParaRPr>
            </a:p>
            <a:p>
              <a:pPr algn="ctr"/>
              <a:endParaRPr lang="es-CO" dirty="0" smtClean="0">
                <a:solidFill>
                  <a:schemeClr val="bg1"/>
                </a:solidFill>
              </a:endParaRPr>
            </a:p>
            <a:p>
              <a:pPr algn="ctr"/>
              <a:endParaRPr lang="es-CO" dirty="0">
                <a:solidFill>
                  <a:schemeClr val="bg1"/>
                </a:solidFill>
              </a:endParaRPr>
            </a:p>
            <a:p>
              <a:pPr algn="ctr"/>
              <a:endParaRPr lang="es-CO" dirty="0">
                <a:solidFill>
                  <a:schemeClr val="bg1"/>
                </a:solidFill>
              </a:endParaRPr>
            </a:p>
            <a:p>
              <a:pPr algn="ctr"/>
              <a:endParaRPr lang="es-CO" dirty="0">
                <a:solidFill>
                  <a:schemeClr val="bg1"/>
                </a:solidFill>
              </a:endParaRPr>
            </a:p>
            <a:p>
              <a:pPr algn="ctr"/>
              <a:endParaRPr lang="es-CO" dirty="0">
                <a:solidFill>
                  <a:schemeClr val="bg1"/>
                </a:solidFill>
              </a:endParaRPr>
            </a:p>
            <a:p>
              <a:pPr algn="ctr"/>
              <a:endParaRPr lang="es-CO" dirty="0">
                <a:solidFill>
                  <a:schemeClr val="bg1"/>
                </a:solidFill>
              </a:endParaRPr>
            </a:p>
            <a:p>
              <a:pPr algn="ctr"/>
              <a:r>
                <a:rPr lang="es-CO" sz="1700" dirty="0" smtClean="0">
                  <a:solidFill>
                    <a:schemeClr val="bg1"/>
                  </a:solidFill>
                </a:rPr>
                <a:t>Derechos </a:t>
              </a:r>
              <a:r>
                <a:rPr lang="es-CO" sz="1700" dirty="0">
                  <a:solidFill>
                    <a:schemeClr val="bg1"/>
                  </a:solidFill>
                </a:rPr>
                <a:t>Fundamentales</a:t>
              </a:r>
            </a:p>
            <a:p>
              <a:pPr algn="ctr"/>
              <a:r>
                <a:rPr lang="es-CO" sz="1400" dirty="0">
                  <a:solidFill>
                    <a:schemeClr val="bg1"/>
                  </a:solidFill>
                </a:rPr>
                <a:t>(Art. 2 Constitución Política de </a:t>
              </a:r>
              <a:r>
                <a:rPr lang="es-CO" sz="1400" dirty="0" smtClean="0">
                  <a:solidFill>
                    <a:schemeClr val="bg1"/>
                  </a:solidFill>
                </a:rPr>
                <a:t>Colombia 1991) </a:t>
              </a:r>
              <a:endParaRPr lang="es-CO" sz="1400" dirty="0">
                <a:solidFill>
                  <a:schemeClr val="bg1"/>
                </a:solidFill>
              </a:endParaRPr>
            </a:p>
          </p:txBody>
        </p:sp>
        <p:sp>
          <p:nvSpPr>
            <p:cNvPr id="38" name="Rectangle 75"/>
            <p:cNvSpPr>
              <a:spLocks noChangeArrowheads="1"/>
            </p:cNvSpPr>
            <p:nvPr/>
          </p:nvSpPr>
          <p:spPr bwMode="auto">
            <a:xfrm rot="16200000">
              <a:off x="6585348" y="2953438"/>
              <a:ext cx="3974873" cy="2762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>
                <a:defRPr/>
              </a:pPr>
              <a:r>
                <a:rPr lang="es-CO" dirty="0">
                  <a:latin typeface="+mj-lt"/>
                </a:rPr>
                <a:t>(Generación de capacidades)</a:t>
              </a:r>
            </a:p>
          </p:txBody>
        </p:sp>
        <p:sp>
          <p:nvSpPr>
            <p:cNvPr id="39" name="Rectangle 74"/>
            <p:cNvSpPr>
              <a:spLocks noChangeArrowheads="1"/>
            </p:cNvSpPr>
            <p:nvPr/>
          </p:nvSpPr>
          <p:spPr bwMode="auto">
            <a:xfrm rot="16200000">
              <a:off x="7287533" y="2962908"/>
              <a:ext cx="1585484" cy="2460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algn="ctr"/>
              <a:r>
                <a:rPr lang="es-CO" sz="1600" b="1">
                  <a:solidFill>
                    <a:srgbClr val="000000"/>
                  </a:solidFill>
                </a:rPr>
                <a:t>Transición</a:t>
              </a:r>
              <a:endParaRPr lang="es-CO" sz="1600"/>
            </a:p>
          </p:txBody>
        </p:sp>
        <p:sp>
          <p:nvSpPr>
            <p:cNvPr id="40" name="Freeform 73"/>
            <p:cNvSpPr>
              <a:spLocks noEditPoints="1"/>
            </p:cNvSpPr>
            <p:nvPr/>
          </p:nvSpPr>
          <p:spPr bwMode="auto">
            <a:xfrm>
              <a:off x="8256493" y="1289955"/>
              <a:ext cx="114307" cy="4284093"/>
            </a:xfrm>
            <a:custGeom>
              <a:avLst/>
              <a:gdLst>
                <a:gd name="T0" fmla="*/ 76200 w 72"/>
                <a:gd name="T1" fmla="*/ 95250 h 2086"/>
                <a:gd name="T2" fmla="*/ 74612 w 72"/>
                <a:gd name="T3" fmla="*/ 3311525 h 2086"/>
                <a:gd name="T4" fmla="*/ 36512 w 72"/>
                <a:gd name="T5" fmla="*/ 3311525 h 2086"/>
                <a:gd name="T6" fmla="*/ 38100 w 72"/>
                <a:gd name="T7" fmla="*/ 95250 h 2086"/>
                <a:gd name="T8" fmla="*/ 76200 w 72"/>
                <a:gd name="T9" fmla="*/ 95250 h 2086"/>
                <a:gd name="T10" fmla="*/ 0 w 72"/>
                <a:gd name="T11" fmla="*/ 114300 h 2086"/>
                <a:gd name="T12" fmla="*/ 57150 w 72"/>
                <a:gd name="T13" fmla="*/ 0 h 2086"/>
                <a:gd name="T14" fmla="*/ 114300 w 72"/>
                <a:gd name="T15" fmla="*/ 114300 h 2086"/>
                <a:gd name="T16" fmla="*/ 0 w 72"/>
                <a:gd name="T17" fmla="*/ 114300 h 208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72"/>
                <a:gd name="T28" fmla="*/ 0 h 2086"/>
                <a:gd name="T29" fmla="*/ 72 w 72"/>
                <a:gd name="T30" fmla="*/ 2086 h 208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72" h="2086">
                  <a:moveTo>
                    <a:pt x="48" y="60"/>
                  </a:moveTo>
                  <a:lnTo>
                    <a:pt x="47" y="2086"/>
                  </a:lnTo>
                  <a:lnTo>
                    <a:pt x="23" y="2086"/>
                  </a:lnTo>
                  <a:lnTo>
                    <a:pt x="24" y="60"/>
                  </a:lnTo>
                  <a:lnTo>
                    <a:pt x="48" y="60"/>
                  </a:lnTo>
                  <a:close/>
                  <a:moveTo>
                    <a:pt x="0" y="72"/>
                  </a:moveTo>
                  <a:lnTo>
                    <a:pt x="36" y="0"/>
                  </a:lnTo>
                  <a:lnTo>
                    <a:pt x="72" y="72"/>
                  </a:lnTo>
                  <a:lnTo>
                    <a:pt x="0" y="72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CO"/>
            </a:p>
          </p:txBody>
        </p:sp>
        <p:sp>
          <p:nvSpPr>
            <p:cNvPr id="41" name="40 Abrir llave"/>
            <p:cNvSpPr/>
            <p:nvPr/>
          </p:nvSpPr>
          <p:spPr bwMode="auto">
            <a:xfrm>
              <a:off x="2061415" y="1689455"/>
              <a:ext cx="142875" cy="2974451"/>
            </a:xfrm>
            <a:prstGeom prst="leftBrace">
              <a:avLst/>
            </a:prstGeom>
            <a:ln w="12700"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s-CO"/>
            </a:p>
          </p:txBody>
        </p:sp>
        <p:sp>
          <p:nvSpPr>
            <p:cNvPr id="48" name="6 CuadroTexto"/>
            <p:cNvSpPr txBox="1">
              <a:spLocks noChangeArrowheads="1"/>
            </p:cNvSpPr>
            <p:nvPr/>
          </p:nvSpPr>
          <p:spPr bwMode="auto">
            <a:xfrm>
              <a:off x="2436011" y="3233830"/>
              <a:ext cx="1673028" cy="11861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marL="82550" indent="-825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9pPr>
            </a:lstStyle>
            <a:p>
              <a:pPr marL="171450" indent="-171450" eaLnBrk="1" hangingPunct="1">
                <a:buFont typeface="Arial" pitchFamily="34" charset="0"/>
                <a:buChar char="•"/>
              </a:pPr>
              <a:r>
                <a:rPr lang="es-CO" sz="1300" dirty="0"/>
                <a:t>Imperio de la Ley</a:t>
              </a:r>
            </a:p>
            <a:p>
              <a:pPr marL="171450" indent="-171450" eaLnBrk="1" hangingPunct="1">
                <a:buFont typeface="Arial" pitchFamily="34" charset="0"/>
                <a:buChar char="•"/>
              </a:pPr>
              <a:r>
                <a:rPr lang="es-CO" sz="1300" dirty="0"/>
                <a:t>Servicios públicos</a:t>
              </a:r>
            </a:p>
            <a:p>
              <a:pPr marL="171450" indent="-171450" eaLnBrk="1" hangingPunct="1">
                <a:buFont typeface="Arial" pitchFamily="34" charset="0"/>
                <a:buChar char="•"/>
              </a:pPr>
              <a:r>
                <a:rPr lang="es-CO" sz="1300" dirty="0"/>
                <a:t>Legitimidad institucional </a:t>
              </a:r>
            </a:p>
          </p:txBody>
        </p:sp>
        <p:sp>
          <p:nvSpPr>
            <p:cNvPr id="49" name="8 CuadroTexto"/>
            <p:cNvSpPr txBox="1">
              <a:spLocks noChangeArrowheads="1"/>
            </p:cNvSpPr>
            <p:nvPr/>
          </p:nvSpPr>
          <p:spPr bwMode="auto">
            <a:xfrm>
              <a:off x="4346699" y="3179800"/>
              <a:ext cx="1598001" cy="10926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marL="82550" indent="-825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9pPr>
            </a:lstStyle>
            <a:p>
              <a:pPr marL="171450" indent="-171450" eaLnBrk="1" hangingPunct="1">
                <a:buFont typeface="Arial" pitchFamily="34" charset="0"/>
                <a:buChar char="•"/>
              </a:pPr>
              <a:r>
                <a:rPr lang="es-CO" sz="1300" dirty="0"/>
                <a:t>Organización comunitaria </a:t>
              </a:r>
            </a:p>
            <a:p>
              <a:pPr marL="171450" indent="-171450" eaLnBrk="1" hangingPunct="1">
                <a:buFont typeface="Arial" pitchFamily="34" charset="0"/>
                <a:buChar char="•"/>
              </a:pPr>
              <a:r>
                <a:rPr lang="es-CO" sz="1300" dirty="0"/>
                <a:t>Participación </a:t>
              </a:r>
            </a:p>
            <a:p>
              <a:pPr marL="171450" indent="-171450" eaLnBrk="1" hangingPunct="1">
                <a:buFont typeface="Arial" pitchFamily="34" charset="0"/>
                <a:buChar char="•"/>
              </a:pPr>
              <a:r>
                <a:rPr lang="es-CO" sz="1300" dirty="0"/>
                <a:t>Capacidad de los gobiernos locales</a:t>
              </a:r>
            </a:p>
          </p:txBody>
        </p:sp>
        <p:sp>
          <p:nvSpPr>
            <p:cNvPr id="50" name="10 CuadroTexto"/>
            <p:cNvSpPr txBox="1">
              <a:spLocks noChangeArrowheads="1"/>
            </p:cNvSpPr>
            <p:nvPr/>
          </p:nvSpPr>
          <p:spPr bwMode="auto">
            <a:xfrm>
              <a:off x="6082410" y="3145801"/>
              <a:ext cx="1643166" cy="1331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marL="82550" indent="-825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9pPr>
            </a:lstStyle>
            <a:p>
              <a:pPr marL="171450" indent="-171450" eaLnBrk="1" hangingPunct="1">
                <a:buFont typeface="Arial" pitchFamily="34" charset="0"/>
                <a:buChar char="•"/>
              </a:pPr>
              <a:r>
                <a:rPr lang="es-CO" sz="1150" dirty="0" smtClean="0"/>
                <a:t>Infraestructura  y </a:t>
              </a:r>
              <a:r>
                <a:rPr lang="es-CO" sz="1150" dirty="0"/>
                <a:t>conectividad</a:t>
              </a:r>
            </a:p>
            <a:p>
              <a:pPr marL="171450" indent="-171450" eaLnBrk="1" hangingPunct="1">
                <a:buFont typeface="Arial" pitchFamily="34" charset="0"/>
                <a:buChar char="•"/>
              </a:pPr>
              <a:r>
                <a:rPr lang="es-CO" sz="1150" dirty="0"/>
                <a:t>Desarrollo económico </a:t>
              </a:r>
            </a:p>
            <a:p>
              <a:pPr marL="171450" indent="-171450" eaLnBrk="1" hangingPunct="1">
                <a:buFont typeface="Arial" pitchFamily="34" charset="0"/>
                <a:buChar char="•"/>
              </a:pPr>
              <a:r>
                <a:rPr lang="es-CO" sz="1150" dirty="0"/>
                <a:t>Derechos de propiedad</a:t>
              </a:r>
            </a:p>
            <a:p>
              <a:pPr marL="171450" indent="-171450" eaLnBrk="1" hangingPunct="1">
                <a:buFont typeface="Arial" pitchFamily="34" charset="0"/>
                <a:buChar char="•"/>
              </a:pPr>
              <a:r>
                <a:rPr lang="es-CO" sz="1150" dirty="0"/>
                <a:t>Desarrollo social</a:t>
              </a:r>
            </a:p>
          </p:txBody>
        </p:sp>
      </p:grpSp>
      <p:sp>
        <p:nvSpPr>
          <p:cNvPr id="51" name="50 Rectángulo"/>
          <p:cNvSpPr/>
          <p:nvPr/>
        </p:nvSpPr>
        <p:spPr>
          <a:xfrm>
            <a:off x="2636961" y="231323"/>
            <a:ext cx="508305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514350" indent="-514350">
              <a:defRPr/>
            </a:pPr>
            <a:r>
              <a:rPr lang="es-CO" sz="2400" b="1" dirty="0" smtClean="0">
                <a:cs typeface="Arial" pitchFamily="34" charset="0"/>
              </a:rPr>
              <a:t>La PNCRT y su ENFOQUE ESTRATÉGICO</a:t>
            </a:r>
          </a:p>
        </p:txBody>
      </p:sp>
    </p:spTree>
    <p:extLst>
      <p:ext uri="{BB962C8B-B14F-4D97-AF65-F5344CB8AC3E}">
        <p14:creationId xmlns:p14="http://schemas.microsoft.com/office/powerpoint/2010/main" val="1452224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218544" y="656087"/>
            <a:ext cx="6288374" cy="666532"/>
          </a:xfrm>
        </p:spPr>
        <p:txBody>
          <a:bodyPr/>
          <a:lstStyle/>
          <a:p>
            <a:r>
              <a:rPr lang="es-ES" sz="2800" b="1" dirty="0"/>
              <a:t>¿Cómo </a:t>
            </a:r>
            <a:r>
              <a:rPr lang="es-ES" sz="2800" b="1" dirty="0" smtClean="0"/>
              <a:t>se hace</a:t>
            </a:r>
            <a:r>
              <a:rPr lang="es-ES" sz="2800" b="1" dirty="0"/>
              <a:t>?</a:t>
            </a:r>
            <a:br>
              <a:rPr lang="es-ES" sz="2800" b="1" dirty="0"/>
            </a:br>
            <a:endParaRPr lang="es-ES" sz="28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562132" y="1456904"/>
            <a:ext cx="8229600" cy="3808126"/>
          </a:xfrm>
        </p:spPr>
        <p:txBody>
          <a:bodyPr/>
          <a:lstStyle/>
          <a:p>
            <a:pPr marL="0" indent="0" algn="just">
              <a:buNone/>
            </a:pPr>
            <a:r>
              <a:rPr lang="es-ES" sz="2000" dirty="0" smtClean="0"/>
              <a:t>La </a:t>
            </a:r>
            <a:r>
              <a:rPr lang="es-ES" sz="2000" dirty="0"/>
              <a:t>PNCRT focaliza las acciones mediante una secuencia lógica </a:t>
            </a:r>
            <a:r>
              <a:rPr lang="es-ES" sz="2000" dirty="0" smtClean="0"/>
              <a:t>de intervención </a:t>
            </a:r>
            <a:r>
              <a:rPr lang="es-ES" sz="2000" dirty="0"/>
              <a:t>en función de </a:t>
            </a:r>
            <a:r>
              <a:rPr lang="es-ES" sz="2000" dirty="0" smtClean="0"/>
              <a:t>la seguridad </a:t>
            </a:r>
            <a:r>
              <a:rPr lang="es-ES" sz="2000" dirty="0"/>
              <a:t>territorial</a:t>
            </a:r>
            <a:r>
              <a:rPr lang="es-ES" sz="2000" dirty="0" smtClean="0"/>
              <a:t>.  </a:t>
            </a:r>
          </a:p>
          <a:p>
            <a:pPr algn="just"/>
            <a:endParaRPr lang="es-ES" sz="900" b="1" u="sng" dirty="0"/>
          </a:p>
          <a:p>
            <a:pPr marL="0" indent="0" algn="just">
              <a:buNone/>
            </a:pPr>
            <a:r>
              <a:rPr lang="es-ES" sz="2000" b="1" u="sng" dirty="0" smtClean="0"/>
              <a:t>Para este </a:t>
            </a:r>
            <a:r>
              <a:rPr lang="es-ES" sz="2000" b="1" u="sng" dirty="0"/>
              <a:t>fin la UACT</a:t>
            </a:r>
            <a:r>
              <a:rPr lang="es-ES" sz="2000" b="1" u="sng" dirty="0" smtClean="0"/>
              <a:t>:</a:t>
            </a:r>
          </a:p>
          <a:p>
            <a:pPr algn="just"/>
            <a:endParaRPr lang="es-ES" sz="900" dirty="0" smtClean="0"/>
          </a:p>
          <a:p>
            <a:pPr algn="just"/>
            <a:r>
              <a:rPr lang="es-ES" sz="2400" b="1" dirty="0" smtClean="0">
                <a:solidFill>
                  <a:srgbClr val="0000CC"/>
                </a:solidFill>
              </a:rPr>
              <a:t>Ejerce</a:t>
            </a:r>
            <a:r>
              <a:rPr lang="es-ES" sz="2400" dirty="0" smtClean="0">
                <a:solidFill>
                  <a:srgbClr val="0000CC"/>
                </a:solidFill>
              </a:rPr>
              <a:t> </a:t>
            </a:r>
            <a:r>
              <a:rPr lang="es-ES" sz="2000" dirty="0"/>
              <a:t>un rol de coordinación interinstitucional en los niveles </a:t>
            </a:r>
            <a:r>
              <a:rPr lang="es-ES" sz="2000" dirty="0" smtClean="0"/>
              <a:t>nacional, regional </a:t>
            </a:r>
            <a:r>
              <a:rPr lang="es-ES" sz="2000" dirty="0"/>
              <a:t>y local.</a:t>
            </a:r>
          </a:p>
          <a:p>
            <a:pPr algn="just"/>
            <a:r>
              <a:rPr lang="es-ES" sz="2400" b="1" dirty="0">
                <a:solidFill>
                  <a:srgbClr val="0000CC"/>
                </a:solidFill>
              </a:rPr>
              <a:t>Articula</a:t>
            </a:r>
            <a:r>
              <a:rPr lang="es-ES" sz="2400" dirty="0">
                <a:solidFill>
                  <a:srgbClr val="0000CC"/>
                </a:solidFill>
              </a:rPr>
              <a:t> </a:t>
            </a:r>
            <a:r>
              <a:rPr lang="es-ES" sz="2000" dirty="0"/>
              <a:t>al sector privado y la cooperación internacional en los </a:t>
            </a:r>
            <a:r>
              <a:rPr lang="es-ES" sz="2000" dirty="0" smtClean="0"/>
              <a:t>territorios focalizados</a:t>
            </a:r>
            <a:r>
              <a:rPr lang="es-ES" sz="2000" dirty="0"/>
              <a:t>.</a:t>
            </a:r>
          </a:p>
          <a:p>
            <a:pPr algn="just"/>
            <a:r>
              <a:rPr lang="es-ES" sz="2400" b="1" dirty="0">
                <a:solidFill>
                  <a:srgbClr val="0000CC"/>
                </a:solidFill>
              </a:rPr>
              <a:t>Promueve</a:t>
            </a:r>
            <a:r>
              <a:rPr lang="es-ES" sz="2000" dirty="0">
                <a:solidFill>
                  <a:srgbClr val="0000CC"/>
                </a:solidFill>
              </a:rPr>
              <a:t> </a:t>
            </a:r>
            <a:r>
              <a:rPr lang="es-ES" sz="2000" dirty="0"/>
              <a:t>la participación activa de las comunidades en la </a:t>
            </a:r>
            <a:r>
              <a:rPr lang="es-ES" sz="2000" dirty="0" smtClean="0"/>
              <a:t>formulación, ejecución </a:t>
            </a:r>
            <a:r>
              <a:rPr lang="es-ES" sz="2000" dirty="0"/>
              <a:t>y seguimiento de los programas y actividades en </a:t>
            </a:r>
            <a:r>
              <a:rPr lang="es-ES" sz="2000" dirty="0" smtClean="0"/>
              <a:t>los territorios </a:t>
            </a:r>
            <a:r>
              <a:rPr lang="es-ES" sz="2000" dirty="0"/>
              <a:t>focalizados</a:t>
            </a:r>
            <a:r>
              <a:rPr lang="es-ES" sz="2000" dirty="0" smtClean="0"/>
              <a:t>.</a:t>
            </a:r>
            <a:endParaRPr lang="es-ES" sz="2000" dirty="0"/>
          </a:p>
        </p:txBody>
      </p:sp>
    </p:spTree>
    <p:extLst>
      <p:ext uri="{BB962C8B-B14F-4D97-AF65-F5344CB8AC3E}">
        <p14:creationId xmlns:p14="http://schemas.microsoft.com/office/powerpoint/2010/main" val="257599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5355" y="77445"/>
            <a:ext cx="4309142" cy="55876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3 CuadroTexto"/>
          <p:cNvSpPr txBox="1"/>
          <p:nvPr/>
        </p:nvSpPr>
        <p:spPr>
          <a:xfrm>
            <a:off x="520387" y="1622443"/>
            <a:ext cx="3496022" cy="33239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sz="2400" b="1" dirty="0" smtClean="0"/>
              <a:t>Regiones FOCALIZADAS</a:t>
            </a:r>
          </a:p>
          <a:p>
            <a:endParaRPr lang="es-ES" dirty="0"/>
          </a:p>
          <a:p>
            <a:pPr marL="342900" indent="-342900">
              <a:buAutoNum type="arabicPeriod"/>
            </a:pPr>
            <a:r>
              <a:rPr lang="es-ES" sz="2400" dirty="0" smtClean="0"/>
              <a:t>Tumaco</a:t>
            </a:r>
          </a:p>
          <a:p>
            <a:pPr marL="342900" indent="-342900">
              <a:buAutoNum type="arabicPeriod"/>
            </a:pPr>
            <a:r>
              <a:rPr lang="es-ES" sz="2400" dirty="0" smtClean="0"/>
              <a:t>Putumayo</a:t>
            </a:r>
          </a:p>
          <a:p>
            <a:pPr marL="342900" indent="-342900">
              <a:buAutoNum type="arabicPeriod"/>
            </a:pPr>
            <a:r>
              <a:rPr lang="es-ES" sz="2400" b="1" dirty="0" smtClean="0"/>
              <a:t>Macarena –</a:t>
            </a:r>
            <a:r>
              <a:rPr lang="es-ES" sz="2400" dirty="0" smtClean="0"/>
              <a:t> Río Caguán</a:t>
            </a:r>
          </a:p>
          <a:p>
            <a:pPr marL="342900" indent="-342900">
              <a:buAutoNum type="arabicPeriod"/>
            </a:pPr>
            <a:r>
              <a:rPr lang="es-ES" sz="2400" dirty="0" smtClean="0"/>
              <a:t>Cordillera Central</a:t>
            </a:r>
          </a:p>
          <a:p>
            <a:pPr marL="342900" indent="-342900">
              <a:buAutoNum type="arabicPeriod"/>
            </a:pPr>
            <a:r>
              <a:rPr lang="es-ES" sz="2400" dirty="0" smtClean="0"/>
              <a:t>Nudo de Paramillo</a:t>
            </a:r>
          </a:p>
          <a:p>
            <a:pPr marL="342900" indent="-342900">
              <a:buAutoNum type="arabicPeriod"/>
            </a:pPr>
            <a:r>
              <a:rPr lang="es-ES" sz="2400" dirty="0" smtClean="0"/>
              <a:t>Montes de María</a:t>
            </a:r>
          </a:p>
          <a:p>
            <a:pPr marL="342900" indent="-342900">
              <a:buAutoNum type="arabicPeriod"/>
            </a:pPr>
            <a:r>
              <a:rPr lang="es-ES" sz="2400" dirty="0" smtClean="0"/>
              <a:t>Catatumno  </a:t>
            </a:r>
            <a:endParaRPr lang="es-ES" sz="2400" dirty="0"/>
          </a:p>
        </p:txBody>
      </p:sp>
      <p:sp>
        <p:nvSpPr>
          <p:cNvPr id="7" name="6 Rectángulo"/>
          <p:cNvSpPr/>
          <p:nvPr/>
        </p:nvSpPr>
        <p:spPr>
          <a:xfrm>
            <a:off x="5868785" y="2871284"/>
            <a:ext cx="764771" cy="536934"/>
          </a:xfrm>
          <a:prstGeom prst="rect">
            <a:avLst/>
          </a:prstGeom>
          <a:noFill/>
          <a:ln>
            <a:solidFill>
              <a:srgbClr val="FF0000"/>
            </a:solidFill>
          </a:ln>
          <a:effectLst>
            <a:outerShdw blurRad="40000" dist="23000" dir="5400000" rotWithShape="0">
              <a:srgbClr val="FFFF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915900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CuadroTexto"/>
          <p:cNvSpPr txBox="1"/>
          <p:nvPr/>
        </p:nvSpPr>
        <p:spPr>
          <a:xfrm>
            <a:off x="2401536" y="467776"/>
            <a:ext cx="621925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200" b="1" dirty="0" smtClean="0"/>
              <a:t>Plan de Acción en los TEMAS de ORDENAMIENTO TERRITORIAL Y DERECHOS DE PROPIEDAD</a:t>
            </a:r>
            <a:endParaRPr lang="es-ES" sz="2200" b="1" dirty="0"/>
          </a:p>
        </p:txBody>
      </p:sp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042" y="1417319"/>
            <a:ext cx="7876890" cy="4046221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09700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CuadroTexto"/>
          <p:cNvSpPr txBox="1"/>
          <p:nvPr/>
        </p:nvSpPr>
        <p:spPr>
          <a:xfrm>
            <a:off x="2446020" y="604936"/>
            <a:ext cx="61950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sz="1400" b="1" i="1" dirty="0" smtClean="0"/>
              <a:t>… </a:t>
            </a:r>
            <a:r>
              <a:rPr lang="es-ES" sz="1400" b="1" i="1" dirty="0" smtClean="0">
                <a:solidFill>
                  <a:srgbClr val="0000CC"/>
                </a:solidFill>
              </a:rPr>
              <a:t>Continúa… </a:t>
            </a:r>
            <a:r>
              <a:rPr lang="es-ES" sz="1400" b="1" i="1" dirty="0" smtClean="0"/>
              <a:t>PLAN DE ACCIÓN EN LOS TEMAS DE ORDENAMIENTO TERRITORIAL Y DERECHOS DE PROPIEDAD</a:t>
            </a:r>
            <a:endParaRPr lang="es-ES" sz="1400" b="1" i="1" dirty="0"/>
          </a:p>
        </p:txBody>
      </p:sp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" y="1568008"/>
            <a:ext cx="8138160" cy="3680265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39098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46364" y="1603323"/>
            <a:ext cx="8437417" cy="3495150"/>
          </a:xfrm>
        </p:spPr>
        <p:txBody>
          <a:bodyPr/>
          <a:lstStyle/>
          <a:p>
            <a:pPr algn="just"/>
            <a:r>
              <a:rPr lang="es-ES" sz="2000" dirty="0"/>
              <a:t>Los alcaldes </a:t>
            </a:r>
            <a:r>
              <a:rPr lang="es-ES" sz="2000" dirty="0" smtClean="0"/>
              <a:t>y los gobernadores </a:t>
            </a:r>
            <a:r>
              <a:rPr lang="es-ES" sz="2000" dirty="0"/>
              <a:t>son los principales </a:t>
            </a:r>
            <a:r>
              <a:rPr lang="es-ES" sz="2000" dirty="0" smtClean="0"/>
              <a:t>socios estratégicos del gobierno </a:t>
            </a:r>
            <a:r>
              <a:rPr lang="es-ES" sz="2000" dirty="0"/>
              <a:t>nacional en la gestión de la </a:t>
            </a:r>
            <a:r>
              <a:rPr lang="es-ES" sz="2000" dirty="0" smtClean="0"/>
              <a:t>PNCRT, son </a:t>
            </a:r>
            <a:r>
              <a:rPr lang="es-ES" sz="2000" dirty="0"/>
              <a:t>el </a:t>
            </a:r>
            <a:r>
              <a:rPr lang="es-ES" sz="2000" b="1" u="sng" dirty="0"/>
              <a:t>Estado</a:t>
            </a:r>
            <a:r>
              <a:rPr lang="es-ES" sz="2000" dirty="0"/>
              <a:t> en </a:t>
            </a:r>
            <a:r>
              <a:rPr lang="es-ES" sz="2000" dirty="0" smtClean="0"/>
              <a:t>las regiones</a:t>
            </a:r>
            <a:r>
              <a:rPr lang="es-ES" sz="2000" dirty="0"/>
              <a:t>.</a:t>
            </a:r>
          </a:p>
          <a:p>
            <a:pPr algn="just"/>
            <a:r>
              <a:rPr lang="es-ES" sz="2000" b="1" u="sng" dirty="0" smtClean="0"/>
              <a:t>La </a:t>
            </a:r>
            <a:r>
              <a:rPr lang="es-ES" sz="2000" b="1" u="sng" dirty="0"/>
              <a:t>participación comunitaria </a:t>
            </a:r>
            <a:r>
              <a:rPr lang="es-ES" sz="2000" dirty="0"/>
              <a:t>es prioritaria para la definición de todos los proyectos y acciones de la </a:t>
            </a:r>
            <a:r>
              <a:rPr lang="es-ES" sz="2000" dirty="0" smtClean="0"/>
              <a:t>PNCRT. </a:t>
            </a:r>
          </a:p>
          <a:p>
            <a:pPr algn="just"/>
            <a:r>
              <a:rPr lang="es-ES" sz="2000" dirty="0" smtClean="0"/>
              <a:t>Los </a:t>
            </a:r>
            <a:r>
              <a:rPr lang="es-ES" sz="2000" dirty="0"/>
              <a:t>valores construidos por las comunidades en los territorios de Consolidación constituyen la base para la reconstrucción de su </a:t>
            </a:r>
            <a:r>
              <a:rPr lang="es-ES" sz="2000" b="1" u="sng" dirty="0"/>
              <a:t>tejido social</a:t>
            </a:r>
            <a:r>
              <a:rPr lang="es-ES" sz="2000" dirty="0" smtClean="0"/>
              <a:t>.</a:t>
            </a:r>
          </a:p>
          <a:p>
            <a:pPr algn="just"/>
            <a:r>
              <a:rPr lang="es-ES" sz="2000" dirty="0"/>
              <a:t>Las comunidades son los principales </a:t>
            </a:r>
            <a:r>
              <a:rPr lang="es-ES" sz="2000" b="1" u="sng" dirty="0" smtClean="0"/>
              <a:t>VALIDADORES</a:t>
            </a:r>
            <a:r>
              <a:rPr lang="es-ES" sz="2000" dirty="0" smtClean="0"/>
              <a:t> </a:t>
            </a:r>
            <a:r>
              <a:rPr lang="es-ES" sz="2000" dirty="0"/>
              <a:t>de la PNCRT</a:t>
            </a:r>
            <a:r>
              <a:rPr lang="es-ES" sz="2000" dirty="0" smtClean="0"/>
              <a:t>, no los únicos, también los Gobernadores </a:t>
            </a:r>
            <a:r>
              <a:rPr lang="es-ES" sz="2000" dirty="0"/>
              <a:t>y alcaldes municipales; gerentes de entidades estatales de orden </a:t>
            </a:r>
            <a:r>
              <a:rPr lang="es-ES" sz="2000" dirty="0" smtClean="0"/>
              <a:t>regional….</a:t>
            </a:r>
            <a:endParaRPr lang="es-ES" sz="2000" dirty="0"/>
          </a:p>
        </p:txBody>
      </p:sp>
      <p:sp>
        <p:nvSpPr>
          <p:cNvPr id="4" name="3 Rectángulo"/>
          <p:cNvSpPr/>
          <p:nvPr/>
        </p:nvSpPr>
        <p:spPr>
          <a:xfrm>
            <a:off x="2705725" y="839171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s-ES" sz="2400" b="1" dirty="0" smtClean="0"/>
              <a:t>LÍNEAS DE MENSAJE</a:t>
            </a:r>
            <a:endParaRPr lang="es-ES" sz="2400" dirty="0"/>
          </a:p>
        </p:txBody>
      </p:sp>
    </p:spTree>
    <p:extLst>
      <p:ext uri="{BB962C8B-B14F-4D97-AF65-F5344CB8AC3E}">
        <p14:creationId xmlns:p14="http://schemas.microsoft.com/office/powerpoint/2010/main" val="3356750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1211</TotalTime>
  <Words>317</Words>
  <Application>Microsoft Office PowerPoint</Application>
  <PresentationFormat>Presentación en pantalla (16:10)</PresentationFormat>
  <Paragraphs>60</Paragraphs>
  <Slides>7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2</vt:i4>
      </vt:variant>
      <vt:variant>
        <vt:lpstr>Títulos de diapositiva</vt:lpstr>
      </vt:variant>
      <vt:variant>
        <vt:i4>7</vt:i4>
      </vt:variant>
    </vt:vector>
  </HeadingPairs>
  <TitlesOfParts>
    <vt:vector size="9" baseType="lpstr">
      <vt:lpstr>Office Theme</vt:lpstr>
      <vt:lpstr>Custom Design</vt:lpstr>
      <vt:lpstr>Presentación de PowerPoint</vt:lpstr>
      <vt:lpstr>Presentación de PowerPoint</vt:lpstr>
      <vt:lpstr>¿Cómo se hace? 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Liliana Gomez</dc:creator>
  <cp:lastModifiedBy>Rafael</cp:lastModifiedBy>
  <cp:revision>98</cp:revision>
  <dcterms:created xsi:type="dcterms:W3CDTF">2011-12-27T16:49:16Z</dcterms:created>
  <dcterms:modified xsi:type="dcterms:W3CDTF">2012-03-28T16:51:12Z</dcterms:modified>
</cp:coreProperties>
</file>