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99" r:id="rId3"/>
    <p:sldId id="305" r:id="rId4"/>
    <p:sldId id="309" r:id="rId5"/>
    <p:sldId id="310" r:id="rId6"/>
    <p:sldId id="311" r:id="rId7"/>
    <p:sldId id="313" r:id="rId8"/>
    <p:sldId id="314" r:id="rId9"/>
    <p:sldId id="284" r:id="rId10"/>
    <p:sldId id="269" r:id="rId11"/>
    <p:sldId id="322" r:id="rId12"/>
    <p:sldId id="300" r:id="rId13"/>
    <p:sldId id="316" r:id="rId14"/>
    <p:sldId id="315" r:id="rId15"/>
    <p:sldId id="319" r:id="rId16"/>
    <p:sldId id="321" r:id="rId17"/>
    <p:sldId id="320" r:id="rId18"/>
  </p:sldIdLst>
  <p:sldSz cx="9144000" cy="6858000" type="screen4x3"/>
  <p:notesSz cx="6858000" cy="9144000"/>
  <p:defaultTextStyle>
    <a:defPPr>
      <a:defRPr lang="es-CO"/>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106F"/>
    <a:srgbClr val="E8E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34" autoAdjust="0"/>
    <p:restoredTop sz="88994" autoAdjust="0"/>
  </p:normalViewPr>
  <p:slideViewPr>
    <p:cSldViewPr>
      <p:cViewPr>
        <p:scale>
          <a:sx n="74" d="100"/>
          <a:sy n="74" d="100"/>
        </p:scale>
        <p:origin x="-1524"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4" d="100"/>
          <a:sy n="54" d="100"/>
        </p:scale>
        <p:origin x="-185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867EA9E-620E-40ED-BBFD-49E0CFF2BFBF}" type="datetimeFigureOut">
              <a:rPr lang="es-CO"/>
              <a:pPr>
                <a:defRPr/>
              </a:pPr>
              <a:t>27/03/2012</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CO"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O"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6BCAEF9-6A0C-4F3B-B6F9-B91AF78A576D}" type="slidenum">
              <a:rPr lang="es-CO"/>
              <a:pPr>
                <a:defRPr/>
              </a:pPr>
              <a:t>‹Nº›</a:t>
            </a:fld>
            <a:endParaRPr lang="es-CO"/>
          </a:p>
        </p:txBody>
      </p:sp>
    </p:spTree>
    <p:extLst>
      <p:ext uri="{BB962C8B-B14F-4D97-AF65-F5344CB8AC3E}">
        <p14:creationId xmlns:p14="http://schemas.microsoft.com/office/powerpoint/2010/main" val="9023428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96BCAEF9-6A0C-4F3B-B6F9-B91AF78A576D}" type="slidenum">
              <a:rPr lang="es-CO" smtClean="0"/>
              <a:pPr>
                <a:defRPr/>
              </a:pPr>
              <a:t>1</a:t>
            </a:fld>
            <a:endParaRPr lang="es-C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F481912-A941-46A4-B5C5-E5C98E6BD062}" type="slidenum">
              <a:rPr lang="es-CO"/>
              <a:pPr/>
              <a:t>14</a:t>
            </a:fld>
            <a:endParaRPr lang="es-CO"/>
          </a:p>
        </p:txBody>
      </p:sp>
      <p:sp>
        <p:nvSpPr>
          <p:cNvPr id="614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p:spPr>
      </p:sp>
      <p:sp>
        <p:nvSpPr>
          <p:cNvPr id="6146" name="Rectangle 2"/>
          <p:cNvSpPr txBox="1">
            <a:spLocks noGrp="1" noChangeArrowheads="1"/>
          </p:cNvSpPr>
          <p:nvPr>
            <p:ph type="body" idx="1"/>
          </p:nvPr>
        </p:nvSpPr>
        <p:spPr bwMode="auto">
          <a:xfrm>
            <a:off x="685512" y="4343230"/>
            <a:ext cx="5486976" cy="4115139"/>
          </a:xfrm>
          <a:prstGeom prst="rect">
            <a:avLst/>
          </a:prstGeom>
          <a:noFill/>
          <a:ln>
            <a:round/>
            <a:headEnd/>
            <a:tailEnd/>
          </a:ln>
        </p:spPr>
        <p:txBody>
          <a:bodyPr wrap="none" anchor="ctr"/>
          <a:lstStyle/>
          <a:p>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lvl1pPr>
              <a:defRPr/>
            </a:lvl1pPr>
          </a:lstStyle>
          <a:p>
            <a:pPr>
              <a:defRPr/>
            </a:pPr>
            <a:fld id="{F240605E-1AE3-48EF-B226-8031264DF949}" type="datetimeFigureOut">
              <a:rPr lang="es-CO"/>
              <a:pPr>
                <a:defRPr/>
              </a:pPr>
              <a:t>27/03/2012</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9888DC45-8871-4FF9-8C64-AD67D05BA98B}" type="slidenum">
              <a:rPr lang="es-CO"/>
              <a:pPr>
                <a:defRPr/>
              </a:pPr>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4DFD5713-815C-425B-B6C9-A950FED4AB52}" type="datetimeFigureOut">
              <a:rPr lang="es-CO"/>
              <a:pPr>
                <a:defRPr/>
              </a:pPr>
              <a:t>27/03/2012</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388B5656-D321-4FAA-8432-9EE85C597EA6}" type="slidenum">
              <a:rPr lang="es-CO"/>
              <a:pPr>
                <a:defRPr/>
              </a:pPr>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E6F7B5B4-828A-4B6C-BEB9-39C305B4F7AF}" type="datetimeFigureOut">
              <a:rPr lang="es-CO"/>
              <a:pPr>
                <a:defRPr/>
              </a:pPr>
              <a:t>27/03/2012</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D9635835-5084-4BCE-BED8-1AFF00C2D9D5}" type="slidenum">
              <a:rPr lang="es-CO"/>
              <a:pPr>
                <a:defRPr/>
              </a:pPr>
              <a:t>‹Nº›</a:t>
            </a:fld>
            <a:endParaRPr lang="es-C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EE55A756-D637-4590-BA5C-CC9B249A368C}" type="datetimeFigureOut">
              <a:rPr lang="es-CO"/>
              <a:pPr>
                <a:defRPr/>
              </a:pPr>
              <a:t>27/03/2012</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B789012E-3C94-4506-BC2A-D61CB2C596F1}" type="slidenum">
              <a:rPr lang="es-CO"/>
              <a:pPr>
                <a:defRPr/>
              </a:pPr>
              <a:t>‹Nº›</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F4C35D42-C72A-4450-A1A8-8E14208C122C}" type="datetimeFigureOut">
              <a:rPr lang="es-CO"/>
              <a:pPr>
                <a:defRPr/>
              </a:pPr>
              <a:t>27/03/2012</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CBF9D61F-DE98-4F63-9C5D-E2B120BE410C}" type="slidenum">
              <a:rPr lang="es-CO"/>
              <a:pPr>
                <a:defRPr/>
              </a:pPr>
              <a:t>‹Nº›</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3 Marcador de fecha"/>
          <p:cNvSpPr>
            <a:spLocks noGrp="1"/>
          </p:cNvSpPr>
          <p:nvPr>
            <p:ph type="dt" sz="half" idx="10"/>
          </p:nvPr>
        </p:nvSpPr>
        <p:spPr/>
        <p:txBody>
          <a:bodyPr/>
          <a:lstStyle>
            <a:lvl1pPr>
              <a:defRPr/>
            </a:lvl1pPr>
          </a:lstStyle>
          <a:p>
            <a:pPr>
              <a:defRPr/>
            </a:pPr>
            <a:fld id="{00C9C3FA-E0B8-45D7-9CF3-D3506AC41FC5}" type="datetimeFigureOut">
              <a:rPr lang="es-CO"/>
              <a:pPr>
                <a:defRPr/>
              </a:pPr>
              <a:t>27/03/2012</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84C0B504-AEF0-4592-9472-760B5A10ACE5}" type="slidenum">
              <a:rPr lang="es-CO"/>
              <a:pPr>
                <a:defRPr/>
              </a:pPr>
              <a:t>‹Nº›</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3 Marcador de fecha"/>
          <p:cNvSpPr>
            <a:spLocks noGrp="1"/>
          </p:cNvSpPr>
          <p:nvPr>
            <p:ph type="dt" sz="half" idx="10"/>
          </p:nvPr>
        </p:nvSpPr>
        <p:spPr/>
        <p:txBody>
          <a:bodyPr/>
          <a:lstStyle>
            <a:lvl1pPr>
              <a:defRPr/>
            </a:lvl1pPr>
          </a:lstStyle>
          <a:p>
            <a:pPr>
              <a:defRPr/>
            </a:pPr>
            <a:fld id="{8C5961CC-2A25-4B61-8931-6AB5AAB523AC}" type="datetimeFigureOut">
              <a:rPr lang="es-CO"/>
              <a:pPr>
                <a:defRPr/>
              </a:pPr>
              <a:t>27/03/2012</a:t>
            </a:fld>
            <a:endParaRPr lang="es-CO"/>
          </a:p>
        </p:txBody>
      </p:sp>
      <p:sp>
        <p:nvSpPr>
          <p:cNvPr id="8" name="4 Marcador de pie de página"/>
          <p:cNvSpPr>
            <a:spLocks noGrp="1"/>
          </p:cNvSpPr>
          <p:nvPr>
            <p:ph type="ftr" sz="quarter" idx="11"/>
          </p:nvPr>
        </p:nvSpPr>
        <p:spPr/>
        <p:txBody>
          <a:bodyPr/>
          <a:lstStyle>
            <a:lvl1pPr>
              <a:defRPr/>
            </a:lvl1pPr>
          </a:lstStyle>
          <a:p>
            <a:pPr>
              <a:defRPr/>
            </a:pPr>
            <a:endParaRPr lang="es-CO"/>
          </a:p>
        </p:txBody>
      </p:sp>
      <p:sp>
        <p:nvSpPr>
          <p:cNvPr id="9" name="5 Marcador de número de diapositiva"/>
          <p:cNvSpPr>
            <a:spLocks noGrp="1"/>
          </p:cNvSpPr>
          <p:nvPr>
            <p:ph type="sldNum" sz="quarter" idx="12"/>
          </p:nvPr>
        </p:nvSpPr>
        <p:spPr/>
        <p:txBody>
          <a:bodyPr/>
          <a:lstStyle>
            <a:lvl1pPr>
              <a:defRPr/>
            </a:lvl1pPr>
          </a:lstStyle>
          <a:p>
            <a:pPr>
              <a:defRPr/>
            </a:pPr>
            <a:fld id="{5F281756-F7A9-4521-B145-06730F49153A}" type="slidenum">
              <a:rPr lang="es-CO"/>
              <a:pPr>
                <a:defRPr/>
              </a:pPr>
              <a:t>‹Nº›</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3 Marcador de fecha"/>
          <p:cNvSpPr>
            <a:spLocks noGrp="1"/>
          </p:cNvSpPr>
          <p:nvPr>
            <p:ph type="dt" sz="half" idx="10"/>
          </p:nvPr>
        </p:nvSpPr>
        <p:spPr/>
        <p:txBody>
          <a:bodyPr/>
          <a:lstStyle>
            <a:lvl1pPr>
              <a:defRPr/>
            </a:lvl1pPr>
          </a:lstStyle>
          <a:p>
            <a:pPr>
              <a:defRPr/>
            </a:pPr>
            <a:fld id="{54341837-03AE-4DC1-8223-5DDD465465C3}" type="datetimeFigureOut">
              <a:rPr lang="es-CO"/>
              <a:pPr>
                <a:defRPr/>
              </a:pPr>
              <a:t>27/03/2012</a:t>
            </a:fld>
            <a:endParaRPr lang="es-CO"/>
          </a:p>
        </p:txBody>
      </p:sp>
      <p:sp>
        <p:nvSpPr>
          <p:cNvPr id="4" name="4 Marcador de pie de página"/>
          <p:cNvSpPr>
            <a:spLocks noGrp="1"/>
          </p:cNvSpPr>
          <p:nvPr>
            <p:ph type="ftr" sz="quarter" idx="11"/>
          </p:nvPr>
        </p:nvSpPr>
        <p:spPr/>
        <p:txBody>
          <a:bodyPr/>
          <a:lstStyle>
            <a:lvl1pPr>
              <a:defRPr/>
            </a:lvl1pPr>
          </a:lstStyle>
          <a:p>
            <a:pPr>
              <a:defRPr/>
            </a:pPr>
            <a:endParaRPr lang="es-CO"/>
          </a:p>
        </p:txBody>
      </p:sp>
      <p:sp>
        <p:nvSpPr>
          <p:cNvPr id="5" name="5 Marcador de número de diapositiva"/>
          <p:cNvSpPr>
            <a:spLocks noGrp="1"/>
          </p:cNvSpPr>
          <p:nvPr>
            <p:ph type="sldNum" sz="quarter" idx="12"/>
          </p:nvPr>
        </p:nvSpPr>
        <p:spPr/>
        <p:txBody>
          <a:bodyPr/>
          <a:lstStyle>
            <a:lvl1pPr>
              <a:defRPr/>
            </a:lvl1pPr>
          </a:lstStyle>
          <a:p>
            <a:pPr>
              <a:defRPr/>
            </a:pPr>
            <a:fld id="{B24E59EF-F6E4-4BFE-9773-77D219463A43}" type="slidenum">
              <a:rPr lang="es-CO"/>
              <a:pPr>
                <a:defRPr/>
              </a:pPr>
              <a:t>‹Nº›</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99B891D4-AAB1-48C3-9FA6-43B738677809}" type="datetimeFigureOut">
              <a:rPr lang="es-CO"/>
              <a:pPr>
                <a:defRPr/>
              </a:pPr>
              <a:t>27/03/2012</a:t>
            </a:fld>
            <a:endParaRPr lang="es-CO"/>
          </a:p>
        </p:txBody>
      </p:sp>
      <p:sp>
        <p:nvSpPr>
          <p:cNvPr id="3" name="4 Marcador de pie de página"/>
          <p:cNvSpPr>
            <a:spLocks noGrp="1"/>
          </p:cNvSpPr>
          <p:nvPr>
            <p:ph type="ftr" sz="quarter" idx="11"/>
          </p:nvPr>
        </p:nvSpPr>
        <p:spPr/>
        <p:txBody>
          <a:bodyPr/>
          <a:lstStyle>
            <a:lvl1pPr>
              <a:defRPr/>
            </a:lvl1pPr>
          </a:lstStyle>
          <a:p>
            <a:pPr>
              <a:defRPr/>
            </a:pPr>
            <a:endParaRPr lang="es-CO"/>
          </a:p>
        </p:txBody>
      </p:sp>
      <p:sp>
        <p:nvSpPr>
          <p:cNvPr id="4" name="5 Marcador de número de diapositiva"/>
          <p:cNvSpPr>
            <a:spLocks noGrp="1"/>
          </p:cNvSpPr>
          <p:nvPr>
            <p:ph type="sldNum" sz="quarter" idx="12"/>
          </p:nvPr>
        </p:nvSpPr>
        <p:spPr/>
        <p:txBody>
          <a:bodyPr/>
          <a:lstStyle>
            <a:lvl1pPr>
              <a:defRPr/>
            </a:lvl1pPr>
          </a:lstStyle>
          <a:p>
            <a:pPr>
              <a:defRPr/>
            </a:pPr>
            <a:fld id="{8E7A3DF0-B54A-4DE1-A68F-5006696FB324}" type="slidenum">
              <a:rPr lang="es-CO"/>
              <a:pPr>
                <a:defRPr/>
              </a:pPr>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FB738E90-83D7-44F4-8424-7F8DD9F2477B}" type="datetimeFigureOut">
              <a:rPr lang="es-CO"/>
              <a:pPr>
                <a:defRPr/>
              </a:pPr>
              <a:t>27/03/2012</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81F1C35C-0529-4BAA-822A-F50524C57122}" type="slidenum">
              <a:rPr lang="es-CO"/>
              <a:pPr>
                <a:defRPr/>
              </a:pPr>
              <a:t>‹Nº›</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O"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BB050A23-0574-4BBD-A7C6-0B78C7711F7A}" type="datetimeFigureOut">
              <a:rPr lang="es-CO"/>
              <a:pPr>
                <a:defRPr/>
              </a:pPr>
              <a:t>27/03/2012</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463AA46F-0DCE-470C-9597-172322FC5702}" type="slidenum">
              <a:rPr lang="es-CO"/>
              <a:pPr>
                <a:defRPr/>
              </a:pPr>
              <a:t>‹Nº›</a:t>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2000" r="-2000"/>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CO" smtClean="0"/>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96BB6F3-AAF3-4DAF-9E57-21C80AF0E937}" type="datetimeFigureOut">
              <a:rPr lang="es-CO"/>
              <a:pPr>
                <a:defRPr/>
              </a:pPr>
              <a:t>27/03/2012</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9C4643F7-BB72-4225-BC4B-0CF38070A478}" type="slidenum">
              <a:rPr lang="es-CO"/>
              <a:pPr>
                <a:defRPr/>
              </a:pPr>
              <a:t>‹Nº›</a:t>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dmsjuridica.com/CODIGOS/LEGISLACION/LEYES/2011/1448.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1"/>
          <p:cNvSpPr>
            <a:spLocks noChangeArrowheads="1"/>
          </p:cNvSpPr>
          <p:nvPr/>
        </p:nvSpPr>
        <p:spPr bwMode="auto">
          <a:xfrm>
            <a:off x="6948488" y="6092825"/>
            <a:ext cx="882101" cy="307777"/>
          </a:xfrm>
          <a:prstGeom prst="rect">
            <a:avLst/>
          </a:prstGeom>
          <a:noFill/>
          <a:ln w="9525">
            <a:noFill/>
            <a:miter lim="800000"/>
            <a:headEnd/>
            <a:tailEnd/>
          </a:ln>
        </p:spPr>
        <p:txBody>
          <a:bodyPr wrap="none">
            <a:spAutoFit/>
          </a:bodyPr>
          <a:lstStyle/>
          <a:p>
            <a:r>
              <a:rPr lang="es-CO" sz="1400" b="1" dirty="0" smtClean="0">
                <a:latin typeface="Calibri" pitchFamily="34" charset="0"/>
              </a:rPr>
              <a:t>28 Marzo</a:t>
            </a:r>
            <a:endParaRPr lang="es-ES" sz="1400" b="1" dirty="0">
              <a:latin typeface="Calibri" pitchFamily="34" charset="0"/>
            </a:endParaRPr>
          </a:p>
        </p:txBody>
      </p:sp>
      <p:grpSp>
        <p:nvGrpSpPr>
          <p:cNvPr id="2052" name="10 Grupo"/>
          <p:cNvGrpSpPr>
            <a:grpSpLocks/>
          </p:cNvGrpSpPr>
          <p:nvPr/>
        </p:nvGrpSpPr>
        <p:grpSpPr bwMode="auto">
          <a:xfrm>
            <a:off x="539750" y="0"/>
            <a:ext cx="8248650" cy="1728788"/>
            <a:chOff x="467544" y="99169"/>
            <a:chExt cx="8104956" cy="1728192"/>
          </a:xfrm>
        </p:grpSpPr>
        <p:sp>
          <p:nvSpPr>
            <p:cNvPr id="9" name="8 Rectángulo"/>
            <p:cNvSpPr/>
            <p:nvPr/>
          </p:nvSpPr>
          <p:spPr>
            <a:xfrm>
              <a:off x="1043127" y="99169"/>
              <a:ext cx="7529373" cy="1728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O"/>
            </a:p>
          </p:txBody>
        </p:sp>
        <p:pic>
          <p:nvPicPr>
            <p:cNvPr id="2055" name="14 Imagen" descr="LOGO MADR.JPG"/>
            <p:cNvPicPr>
              <a:picLocks noChangeAspect="1"/>
            </p:cNvPicPr>
            <p:nvPr/>
          </p:nvPicPr>
          <p:blipFill>
            <a:blip r:embed="rId3" cstate="print"/>
            <a:srcRect/>
            <a:stretch>
              <a:fillRect/>
            </a:stretch>
          </p:blipFill>
          <p:spPr bwMode="auto">
            <a:xfrm>
              <a:off x="467544" y="563562"/>
              <a:ext cx="2803525" cy="1019175"/>
            </a:xfrm>
            <a:prstGeom prst="rect">
              <a:avLst/>
            </a:prstGeom>
            <a:noFill/>
            <a:ln w="9525">
              <a:noFill/>
              <a:miter lim="800000"/>
              <a:headEnd/>
              <a:tailEnd/>
            </a:ln>
          </p:spPr>
        </p:pic>
        <p:pic>
          <p:nvPicPr>
            <p:cNvPr id="2056" name="Picture 14" descr="logo prosperidad"/>
            <p:cNvPicPr>
              <a:picLocks noChangeAspect="1" noChangeArrowheads="1"/>
            </p:cNvPicPr>
            <p:nvPr/>
          </p:nvPicPr>
          <p:blipFill>
            <a:blip r:embed="rId4" cstate="print"/>
            <a:srcRect/>
            <a:stretch>
              <a:fillRect/>
            </a:stretch>
          </p:blipFill>
          <p:spPr bwMode="auto">
            <a:xfrm>
              <a:off x="7346950" y="622135"/>
              <a:ext cx="1225550" cy="741362"/>
            </a:xfrm>
            <a:prstGeom prst="rect">
              <a:avLst/>
            </a:prstGeom>
            <a:noFill/>
            <a:ln w="9525">
              <a:noFill/>
              <a:miter lim="800000"/>
              <a:headEnd/>
              <a:tailEnd/>
            </a:ln>
          </p:spPr>
        </p:pic>
      </p:grpSp>
      <p:pic>
        <p:nvPicPr>
          <p:cNvPr id="2053" name="6 Imagen"/>
          <p:cNvPicPr>
            <a:picLocks noChangeAspect="1"/>
          </p:cNvPicPr>
          <p:nvPr/>
        </p:nvPicPr>
        <p:blipFill>
          <a:blip r:embed="rId5" cstate="print"/>
          <a:srcRect/>
          <a:stretch>
            <a:fillRect/>
          </a:stretch>
        </p:blipFill>
        <p:spPr bwMode="auto">
          <a:xfrm>
            <a:off x="3505200" y="1309689"/>
            <a:ext cx="2073747" cy="3719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5 Imagen" descr="MACROZONAS.jpg"/>
          <p:cNvPicPr>
            <a:picLocks noChangeAspect="1"/>
          </p:cNvPicPr>
          <p:nvPr/>
        </p:nvPicPr>
        <p:blipFill>
          <a:blip r:embed="rId2" cstate="print"/>
          <a:srcRect/>
          <a:stretch>
            <a:fillRect/>
          </a:stretch>
        </p:blipFill>
        <p:spPr bwMode="auto">
          <a:xfrm>
            <a:off x="0" y="0"/>
            <a:ext cx="4854575" cy="6858000"/>
          </a:xfrm>
          <a:prstGeom prst="rect">
            <a:avLst/>
          </a:prstGeom>
          <a:noFill/>
          <a:ln w="9525">
            <a:noFill/>
            <a:miter lim="800000"/>
            <a:headEnd/>
            <a:tailEnd/>
          </a:ln>
        </p:spPr>
      </p:pic>
      <p:pic>
        <p:nvPicPr>
          <p:cNvPr id="6147" name="Picture 2"/>
          <p:cNvPicPr>
            <a:picLocks noChangeAspect="1" noChangeArrowheads="1"/>
          </p:cNvPicPr>
          <p:nvPr/>
        </p:nvPicPr>
        <p:blipFill>
          <a:blip r:embed="rId3" cstate="print"/>
          <a:srcRect/>
          <a:stretch>
            <a:fillRect/>
          </a:stretch>
        </p:blipFill>
        <p:spPr bwMode="auto">
          <a:xfrm>
            <a:off x="5286375" y="685800"/>
            <a:ext cx="3044724" cy="4511675"/>
          </a:xfrm>
          <a:prstGeom prst="rect">
            <a:avLst/>
          </a:prstGeom>
          <a:noFill/>
          <a:ln w="9525">
            <a:solidFill>
              <a:schemeClr val="tx1"/>
            </a:solidFill>
            <a:miter lim="800000"/>
            <a:headEnd/>
            <a:tailEnd/>
          </a:ln>
        </p:spPr>
      </p:pic>
      <p:pic>
        <p:nvPicPr>
          <p:cNvPr id="8" name="7 Imagen" descr="MUNICIPIOS FOCALIZADOS.jpg"/>
          <p:cNvPicPr>
            <a:picLocks noChangeAspect="1"/>
          </p:cNvPicPr>
          <p:nvPr/>
        </p:nvPicPr>
        <p:blipFill>
          <a:blip r:embed="rId4" cstate="print"/>
          <a:srcRect/>
          <a:stretch>
            <a:fillRect/>
          </a:stretch>
        </p:blipFill>
        <p:spPr bwMode="auto">
          <a:xfrm>
            <a:off x="0" y="0"/>
            <a:ext cx="4854575" cy="6858000"/>
          </a:xfrm>
          <a:prstGeom prst="rect">
            <a:avLst/>
          </a:prstGeom>
          <a:noFill/>
          <a:ln w="9525">
            <a:noFill/>
            <a:miter lim="800000"/>
            <a:headEnd/>
            <a:tailEnd/>
          </a:ln>
        </p:spPr>
      </p:pic>
      <p:pic>
        <p:nvPicPr>
          <p:cNvPr id="4102" name="Picture 6"/>
          <p:cNvPicPr>
            <a:picLocks noChangeAspect="1" noChangeArrowheads="1"/>
          </p:cNvPicPr>
          <p:nvPr/>
        </p:nvPicPr>
        <p:blipFill>
          <a:blip r:embed="rId5" cstate="print"/>
          <a:srcRect l="10135" t="24107" r="8783" b="11607"/>
          <a:stretch>
            <a:fillRect/>
          </a:stretch>
        </p:blipFill>
        <p:spPr bwMode="auto">
          <a:xfrm>
            <a:off x="5500688" y="5229225"/>
            <a:ext cx="2714625" cy="1628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49" descr="F:\Inventario_de_informacion\5.Informacion_Generada\5.51 Zonificacion_Macroregion\Presentaciones\Despojo_META_Macroreg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219200"/>
            <a:ext cx="746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38430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6 Grupo"/>
          <p:cNvGrpSpPr/>
          <p:nvPr/>
        </p:nvGrpSpPr>
        <p:grpSpPr>
          <a:xfrm>
            <a:off x="1574800" y="1577975"/>
            <a:ext cx="12700" cy="1588"/>
            <a:chOff x="0" y="0"/>
            <a:chExt cx="12670" cy="2021"/>
          </a:xfrm>
        </p:grpSpPr>
        <p:sp>
          <p:nvSpPr>
            <p:cNvPr id="8" name="8 Rectángulo"/>
            <p:cNvSpPr>
              <a:spLocks noChangeArrowheads="1"/>
            </p:cNvSpPr>
            <p:nvPr/>
          </p:nvSpPr>
          <p:spPr bwMode="auto">
            <a:xfrm>
              <a:off x="118" y="0"/>
              <a:ext cx="12552" cy="2021"/>
            </a:xfrm>
            <a:prstGeom prst="rect">
              <a:avLst/>
            </a:prstGeom>
            <a:solidFill>
              <a:srgbClr val="FFFFFF"/>
            </a:solidFill>
            <a:ln w="25560">
              <a:solidFill>
                <a:srgbClr val="FFFFFF"/>
              </a:solidFill>
              <a:round/>
              <a:headEnd/>
              <a:tailEnd/>
            </a:ln>
          </p:spPr>
          <p:txBody>
            <a:bodyPr/>
            <a:lstStyle/>
            <a:p>
              <a:endParaRPr lang="es-CO"/>
            </a:p>
          </p:txBody>
        </p:sp>
        <p:pic>
          <p:nvPicPr>
            <p:cNvPr id="9" name="14 Ima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5"/>
              <a:ext cx="3827" cy="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2" y="690"/>
              <a:ext cx="1347"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graphicFrame>
        <p:nvGraphicFramePr>
          <p:cNvPr id="12" name="11 Tabla"/>
          <p:cNvGraphicFramePr>
            <a:graphicFrameLocks noGrp="1"/>
          </p:cNvGraphicFramePr>
          <p:nvPr>
            <p:extLst>
              <p:ext uri="{D42A27DB-BD31-4B8C-83A1-F6EECF244321}">
                <p14:modId xmlns:p14="http://schemas.microsoft.com/office/powerpoint/2010/main" val="3747741553"/>
              </p:ext>
            </p:extLst>
          </p:nvPr>
        </p:nvGraphicFramePr>
        <p:xfrm>
          <a:off x="457200" y="1371602"/>
          <a:ext cx="8305801" cy="4830826"/>
        </p:xfrm>
        <a:graphic>
          <a:graphicData uri="http://schemas.openxmlformats.org/drawingml/2006/table">
            <a:tbl>
              <a:tblPr>
                <a:tableStyleId>{5C22544A-7EE6-4342-B048-85BDC9FD1C3A}</a:tableStyleId>
              </a:tblPr>
              <a:tblGrid>
                <a:gridCol w="783566"/>
                <a:gridCol w="266144"/>
                <a:gridCol w="752492"/>
                <a:gridCol w="275607"/>
                <a:gridCol w="899743"/>
                <a:gridCol w="779793"/>
                <a:gridCol w="238843"/>
                <a:gridCol w="514478"/>
                <a:gridCol w="347445"/>
                <a:gridCol w="405876"/>
                <a:gridCol w="534403"/>
                <a:gridCol w="218917"/>
                <a:gridCol w="643005"/>
                <a:gridCol w="159714"/>
                <a:gridCol w="545496"/>
                <a:gridCol w="207825"/>
                <a:gridCol w="732454"/>
              </a:tblGrid>
              <a:tr h="240148">
                <a:tc gridSpan="17">
                  <a:txBody>
                    <a:bodyPr/>
                    <a:lstStyle/>
                    <a:p>
                      <a:pPr algn="ctr" fontAlgn="b"/>
                      <a:r>
                        <a:rPr lang="es-CO" sz="1200" b="1" u="none" strike="noStrike" dirty="0">
                          <a:effectLst/>
                        </a:rPr>
                        <a:t>Solicitudes de Ingreso al Registro, Predios Protegidos y Predios denunciados en Abandono</a:t>
                      </a:r>
                      <a:endParaRPr lang="es-CO" sz="1200" b="1" i="1" u="none" strike="noStrike" dirty="0">
                        <a:effectLst/>
                        <a:latin typeface="Arial"/>
                      </a:endParaRPr>
                    </a:p>
                  </a:txBody>
                  <a:tcPr marL="9011" marR="9011" marT="9011" marB="0" anchor="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r>
              <a:tr h="277364">
                <a:tc gridSpan="17">
                  <a:txBody>
                    <a:bodyPr/>
                    <a:lstStyle/>
                    <a:p>
                      <a:pPr algn="ctr" fontAlgn="b"/>
                      <a:r>
                        <a:rPr lang="es-CO" sz="1200" b="1" u="none" strike="noStrike" dirty="0">
                          <a:effectLst/>
                        </a:rPr>
                        <a:t>Según Municipio de Ubicación del Predio *</a:t>
                      </a:r>
                      <a:endParaRPr lang="es-CO" sz="1200" b="1" i="0" u="none" strike="noStrike" dirty="0">
                        <a:effectLst/>
                        <a:latin typeface="Arial"/>
                      </a:endParaRPr>
                    </a:p>
                  </a:txBody>
                  <a:tcPr marL="9011" marR="9011" marT="9011" marB="0" anchor="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r>
              <a:tr h="277364">
                <a:tc gridSpan="2">
                  <a:txBody>
                    <a:bodyPr/>
                    <a:lstStyle/>
                    <a:p>
                      <a:pPr algn="l" fontAlgn="b"/>
                      <a:endParaRPr lang="es-CO" sz="900" b="0" i="0"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dirty="0">
                          <a:effectLst/>
                        </a:rPr>
                        <a:t> </a:t>
                      </a:r>
                      <a:endParaRPr lang="es-CO" sz="900" b="1" i="0" u="none" strike="noStrike" dirty="0">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800" u="none" strike="noStrike">
                          <a:effectLst/>
                        </a:rPr>
                        <a:t>Fecha de elaboración:15/03/2012</a:t>
                      </a:r>
                      <a:endParaRPr lang="es-CO" sz="800" b="0" i="0"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0"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dirty="0">
                          <a:effectLst/>
                        </a:rPr>
                        <a:t> </a:t>
                      </a:r>
                      <a:endParaRPr lang="es-CO" sz="900" b="1" i="0" u="none" strike="noStrike" dirty="0">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0"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0" u="none" strike="noStrike">
                        <a:effectLst/>
                        <a:latin typeface="Arial"/>
                      </a:endParaRPr>
                    </a:p>
                  </a:txBody>
                  <a:tcPr marL="9011" marR="9011" marT="9011" marB="0" anchor="b">
                    <a:noFill/>
                  </a:tcPr>
                </a:tc>
                <a:tc hMerge="1">
                  <a:txBody>
                    <a:bodyPr/>
                    <a:lstStyle/>
                    <a:p>
                      <a:endParaRPr lang="es-CO"/>
                    </a:p>
                  </a:txBody>
                  <a:tcPr/>
                </a:tc>
                <a:tc gridSpan="3">
                  <a:txBody>
                    <a:bodyPr/>
                    <a:lstStyle/>
                    <a:p>
                      <a:pPr algn="l" fontAlgn="b"/>
                      <a:r>
                        <a:rPr lang="es-CO" sz="800" u="none" strike="noStrike">
                          <a:effectLst/>
                        </a:rPr>
                        <a:t>Fecha corte UAEGRTD 14/03/2012</a:t>
                      </a:r>
                      <a:endParaRPr lang="es-CO" sz="800" b="0" i="0" u="none" strike="noStrike">
                        <a:effectLst/>
                        <a:latin typeface="Arial"/>
                      </a:endParaRPr>
                    </a:p>
                  </a:txBody>
                  <a:tcPr marL="9011" marR="9011" marT="9011" marB="0" anchor="b">
                    <a:noFill/>
                  </a:tcPr>
                </a:tc>
                <a:tc hMerge="1">
                  <a:txBody>
                    <a:bodyPr/>
                    <a:lstStyle/>
                    <a:p>
                      <a:endParaRPr lang="es-CO"/>
                    </a:p>
                  </a:txBody>
                  <a:tcPr/>
                </a:tc>
                <a:tc hMerge="1">
                  <a:txBody>
                    <a:bodyPr/>
                    <a:lstStyle/>
                    <a:p>
                      <a:endParaRPr lang="es-CO"/>
                    </a:p>
                  </a:txBody>
                  <a:tcPr/>
                </a:tc>
              </a:tr>
              <a:tr h="307414">
                <a:tc gridSpan="2">
                  <a:txBody>
                    <a:bodyPr/>
                    <a:lstStyle/>
                    <a:p>
                      <a:pPr algn="l" fontAlgn="b"/>
                      <a:endParaRPr lang="es-CO" sz="900" b="0" i="0"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800" u="none" strike="noStrike">
                          <a:effectLst/>
                        </a:rPr>
                        <a:t>Fuentes: UAEGRTD,  RUPTA y RUPD</a:t>
                      </a:r>
                      <a:endParaRPr lang="es-CO" sz="800" b="0" i="0"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r>
                        <a:rPr lang="es-CO" sz="900" u="none" strike="noStrike" dirty="0">
                          <a:effectLst/>
                        </a:rPr>
                        <a:t> </a:t>
                      </a:r>
                      <a:endParaRPr lang="es-CO" sz="900" b="1" i="1" u="none" strike="noStrike" dirty="0">
                        <a:effectLst/>
                        <a:latin typeface="Arial"/>
                      </a:endParaRPr>
                    </a:p>
                  </a:txBody>
                  <a:tcPr marL="9011" marR="9011" marT="9011" marB="0" anchor="b">
                    <a:noFill/>
                  </a:tcPr>
                </a:tc>
                <a:tc hMerge="1">
                  <a:txBody>
                    <a:bodyPr/>
                    <a:lstStyle/>
                    <a:p>
                      <a:endParaRPr lang="es-CO"/>
                    </a:p>
                  </a:txBody>
                  <a:tcPr/>
                </a:tc>
                <a:tc gridSpan="3">
                  <a:txBody>
                    <a:bodyPr/>
                    <a:lstStyle/>
                    <a:p>
                      <a:pPr algn="l" fontAlgn="b"/>
                      <a:r>
                        <a:rPr lang="es-CO" sz="800" u="none" strike="noStrike">
                          <a:effectLst/>
                        </a:rPr>
                        <a:t>Fecha corte RUPTA 29/02/2012</a:t>
                      </a:r>
                      <a:endParaRPr lang="es-CO" sz="800" b="0" i="0" u="none" strike="noStrike">
                        <a:effectLst/>
                        <a:latin typeface="Arial"/>
                      </a:endParaRPr>
                    </a:p>
                  </a:txBody>
                  <a:tcPr marL="9011" marR="9011" marT="9011" marB="0" anchor="b">
                    <a:noFill/>
                  </a:tcPr>
                </a:tc>
                <a:tc hMerge="1">
                  <a:txBody>
                    <a:bodyPr/>
                    <a:lstStyle/>
                    <a:p>
                      <a:endParaRPr lang="es-CO"/>
                    </a:p>
                  </a:txBody>
                  <a:tcPr/>
                </a:tc>
                <a:tc hMerge="1">
                  <a:txBody>
                    <a:bodyPr/>
                    <a:lstStyle/>
                    <a:p>
                      <a:endParaRPr lang="es-CO"/>
                    </a:p>
                  </a:txBody>
                  <a:tcPr/>
                </a:tc>
              </a:tr>
              <a:tr h="196468">
                <a:tc gridSpan="2">
                  <a:txBody>
                    <a:bodyPr/>
                    <a:lstStyle/>
                    <a:p>
                      <a:pPr algn="l" fontAlgn="b"/>
                      <a:endParaRPr lang="es-CO" sz="900" b="0" i="0" u="none" strike="noStrike" dirty="0">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l" fontAlgn="b"/>
                      <a:endParaRPr lang="es-CO" sz="800" b="0" i="0" u="none" strike="noStrike" dirty="0">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2">
                  <a:txBody>
                    <a:bodyPr/>
                    <a:lstStyle/>
                    <a:p>
                      <a:pPr algn="ctr" fontAlgn="b"/>
                      <a:r>
                        <a:rPr lang="es-CO" sz="900" u="none" strike="noStrike">
                          <a:effectLst/>
                        </a:rPr>
                        <a:t> </a:t>
                      </a:r>
                      <a:endParaRPr lang="es-CO" sz="900" b="1" i="1" u="none" strike="noStrike">
                        <a:effectLst/>
                        <a:latin typeface="Arial"/>
                      </a:endParaRPr>
                    </a:p>
                  </a:txBody>
                  <a:tcPr marL="9011" marR="9011" marT="9011" marB="0" anchor="b">
                    <a:noFill/>
                  </a:tcPr>
                </a:tc>
                <a:tc hMerge="1">
                  <a:txBody>
                    <a:bodyPr/>
                    <a:lstStyle/>
                    <a:p>
                      <a:endParaRPr lang="es-CO"/>
                    </a:p>
                  </a:txBody>
                  <a:tcPr/>
                </a:tc>
                <a:tc gridSpan="3">
                  <a:txBody>
                    <a:bodyPr/>
                    <a:lstStyle/>
                    <a:p>
                      <a:pPr algn="l" fontAlgn="b"/>
                      <a:r>
                        <a:rPr lang="es-CO" sz="800" u="none" strike="noStrike">
                          <a:effectLst/>
                        </a:rPr>
                        <a:t>Fecha corte SIPOD 31/07/2011</a:t>
                      </a:r>
                      <a:endParaRPr lang="es-CO" sz="800" b="0" i="0" u="none" strike="noStrike">
                        <a:effectLst/>
                        <a:latin typeface="Arial"/>
                      </a:endParaRPr>
                    </a:p>
                  </a:txBody>
                  <a:tcPr marL="9011" marR="9011" marT="9011" marB="0" anchor="b">
                    <a:noFill/>
                  </a:tcPr>
                </a:tc>
                <a:tc hMerge="1">
                  <a:txBody>
                    <a:bodyPr/>
                    <a:lstStyle/>
                    <a:p>
                      <a:endParaRPr lang="es-CO"/>
                    </a:p>
                  </a:txBody>
                  <a:tcPr/>
                </a:tc>
                <a:tc hMerge="1">
                  <a:txBody>
                    <a:bodyPr/>
                    <a:lstStyle/>
                    <a:p>
                      <a:endParaRPr lang="es-CO"/>
                    </a:p>
                  </a:txBody>
                  <a:tcPr/>
                </a:tc>
              </a:tr>
              <a:tr h="635629">
                <a:tc gridSpan="2">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noFill/>
                  </a:tcPr>
                </a:tc>
                <a:tc hMerge="1">
                  <a:txBody>
                    <a:bodyPr/>
                    <a:lstStyle/>
                    <a:p>
                      <a:endParaRPr lang="es-CO"/>
                    </a:p>
                  </a:txBody>
                  <a:tcPr/>
                </a:tc>
                <a:tc gridSpan="14">
                  <a:txBody>
                    <a:bodyPr/>
                    <a:lstStyle/>
                    <a:p>
                      <a:pPr algn="ctr" fontAlgn="auto"/>
                      <a:r>
                        <a:rPr lang="es-CO" sz="900" u="none" strike="noStrike" dirty="0">
                          <a:effectLst/>
                        </a:rPr>
                        <a:t>(*) Aclaración: El área reportada se refiere a la denunciada por los solicitantes de ingreso al Registro de Tierras Despojadas, en algunos casos varias reclamaciones coinciden con el mismo predio, en otros no reportan extensión del predio. En consecuencia, es importante destacar que no se trata de área geográfica.</a:t>
                      </a:r>
                      <a:endParaRPr lang="es-CO" sz="900" b="0" i="0" u="none" strike="noStrike" dirty="0">
                        <a:effectLst/>
                        <a:latin typeface="Arial"/>
                      </a:endParaRPr>
                    </a:p>
                  </a:txBody>
                  <a:tcPr marL="9011" marR="9011" marT="9011" marB="0" anchor="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a:txBody>
                    <a:bodyPr/>
                    <a:lstStyle/>
                    <a:p>
                      <a:pPr algn="l" fontAlgn="b"/>
                      <a:endParaRPr lang="es-CO" sz="900" b="0" i="0" u="none" strike="noStrike" dirty="0">
                        <a:effectLst/>
                        <a:latin typeface="Arial"/>
                      </a:endParaRPr>
                    </a:p>
                  </a:txBody>
                  <a:tcPr marL="9011" marR="9011" marT="9011" marB="0" anchor="b">
                    <a:noFill/>
                  </a:tcPr>
                </a:tc>
              </a:tr>
              <a:tr h="354583">
                <a:tc gridSpan="2">
                  <a:txBody>
                    <a:bodyPr/>
                    <a:lstStyle/>
                    <a:p>
                      <a:pPr algn="l" fontAlgn="b"/>
                      <a:endParaRPr lang="es-CO" sz="900" b="0" i="0" u="none" strike="noStrike" dirty="0">
                        <a:effectLst/>
                        <a:latin typeface="Arial"/>
                      </a:endParaRPr>
                    </a:p>
                  </a:txBody>
                  <a:tcPr marL="9011" marR="9011" marT="9011" marB="0" anchor="b">
                    <a:lnB w="12700" cap="flat" cmpd="sng" algn="ctr">
                      <a:solidFill>
                        <a:schemeClr val="tx1"/>
                      </a:solidFill>
                      <a:prstDash val="solid"/>
                      <a:round/>
                      <a:headEnd type="none" w="med" len="med"/>
                      <a:tailEnd type="none" w="med" len="med"/>
                    </a:lnB>
                    <a:noFill/>
                  </a:tcPr>
                </a:tc>
                <a:tc hMerge="1">
                  <a:txBody>
                    <a:bodyPr/>
                    <a:lstStyle/>
                    <a:p>
                      <a:endParaRPr lang="es-CO"/>
                    </a:p>
                  </a:txBody>
                  <a:tcPr/>
                </a:tc>
                <a:tc gridSpan="2">
                  <a:txBody>
                    <a:bodyPr/>
                    <a:lstStyle/>
                    <a:p>
                      <a:pPr algn="l" fontAlgn="b"/>
                      <a:endParaRPr lang="es-CO" sz="900" b="0" i="0" u="none" strike="noStrike" dirty="0">
                        <a:effectLst/>
                        <a:latin typeface="Arial"/>
                      </a:endParaRPr>
                    </a:p>
                  </a:txBody>
                  <a:tcPr marL="9011" marR="9011" marT="9011" marB="0" anchor="b">
                    <a:lnB w="12700" cap="flat" cmpd="sng" algn="ctr">
                      <a:solidFill>
                        <a:schemeClr val="tx1"/>
                      </a:solidFill>
                      <a:prstDash val="solid"/>
                      <a:round/>
                      <a:headEnd type="none" w="med" len="med"/>
                      <a:tailEnd type="none" w="med" len="med"/>
                    </a:lnB>
                    <a:noFill/>
                  </a:tcPr>
                </a:tc>
                <a:tc hMerge="1">
                  <a:txBody>
                    <a:bodyPr/>
                    <a:lstStyle/>
                    <a:p>
                      <a:endParaRPr lang="es-CO"/>
                    </a:p>
                  </a:txBody>
                  <a:tcPr/>
                </a:tc>
                <a:tc>
                  <a:txBody>
                    <a:bodyPr/>
                    <a:lstStyle/>
                    <a:p>
                      <a:pPr algn="l" fontAlgn="b"/>
                      <a:endParaRPr lang="es-CO" sz="900" b="0" i="0" u="none" strike="noStrike" dirty="0">
                        <a:effectLst/>
                        <a:latin typeface="Arial"/>
                      </a:endParaRPr>
                    </a:p>
                  </a:txBody>
                  <a:tcPr marL="9011" marR="9011" marT="9011" marB="0" anchor="b">
                    <a:lnB w="12700" cap="flat" cmpd="sng" algn="ctr">
                      <a:solidFill>
                        <a:schemeClr val="tx1"/>
                      </a:solidFill>
                      <a:prstDash val="solid"/>
                      <a:round/>
                      <a:headEnd type="none" w="med" len="med"/>
                      <a:tailEnd type="none" w="med" len="med"/>
                    </a:lnB>
                    <a:noFill/>
                  </a:tcPr>
                </a:tc>
                <a:tc gridSpan="3">
                  <a:txBody>
                    <a:bodyPr/>
                    <a:lstStyle/>
                    <a:p>
                      <a:endParaRPr lang="es-CO" dirty="0"/>
                    </a:p>
                  </a:txBody>
                  <a:tcPr marL="9011" marR="9011" marT="9011" marB="0" anchor="b">
                    <a:lnB w="12700" cap="flat" cmpd="sng" algn="ctr">
                      <a:solidFill>
                        <a:schemeClr val="tx1"/>
                      </a:solidFill>
                      <a:prstDash val="solid"/>
                      <a:round/>
                      <a:headEnd type="none" w="med" len="med"/>
                      <a:tailEnd type="none" w="med" len="med"/>
                    </a:lnB>
                    <a:noFill/>
                  </a:tcPr>
                </a:tc>
                <a:tc hMerge="1">
                  <a:txBody>
                    <a:bodyPr/>
                    <a:lstStyle/>
                    <a:p>
                      <a:pPr algn="l" fontAlgn="b"/>
                      <a:endParaRPr lang="es-CO" sz="900" b="0" i="0" u="none" strike="noStrike">
                        <a:effectLst/>
                        <a:latin typeface="Arial"/>
                      </a:endParaRPr>
                    </a:p>
                  </a:txBody>
                  <a:tcPr marL="9011" marR="9011" marT="9011" marB="0" anchor="b">
                    <a:lnB w="12700" cap="flat" cmpd="sng" algn="ctr">
                      <a:solidFill>
                        <a:schemeClr val="tx1"/>
                      </a:solidFill>
                      <a:prstDash val="solid"/>
                      <a:round/>
                      <a:headEnd type="none" w="med" len="med"/>
                      <a:tailEnd type="none" w="med" len="med"/>
                    </a:lnB>
                  </a:tcPr>
                </a:tc>
                <a:tc hMerge="1">
                  <a:txBody>
                    <a:bodyPr/>
                    <a:lstStyle/>
                    <a:p>
                      <a:endParaRPr lang="es-CO"/>
                    </a:p>
                  </a:txBody>
                  <a:tcPr/>
                </a:tc>
                <a:tc>
                  <a:txBody>
                    <a:bodyPr/>
                    <a:lstStyle/>
                    <a:p>
                      <a:pPr algn="l" fontAlgn="b"/>
                      <a:endParaRPr lang="es-CO" sz="900" b="0" i="0" u="none" strike="noStrike" dirty="0">
                        <a:effectLst/>
                        <a:latin typeface="Arial"/>
                      </a:endParaRPr>
                    </a:p>
                  </a:txBody>
                  <a:tcPr marL="9011" marR="9011" marT="9011" marB="0" anchor="b">
                    <a:lnB w="12700" cap="flat" cmpd="sng" algn="ctr">
                      <a:solidFill>
                        <a:schemeClr val="tx1"/>
                      </a:solidFill>
                      <a:prstDash val="solid"/>
                      <a:round/>
                      <a:headEnd type="none" w="med" len="med"/>
                      <a:tailEnd type="none" w="med" len="med"/>
                    </a:lnB>
                    <a:noFill/>
                  </a:tcPr>
                </a:tc>
                <a:tc gridSpan="3">
                  <a:txBody>
                    <a:bodyPr/>
                    <a:lstStyle/>
                    <a:p>
                      <a:endParaRPr lang="es-CO" dirty="0"/>
                    </a:p>
                  </a:txBody>
                  <a:tcPr marL="9011" marR="9011" marT="9011" marB="0" anchor="b">
                    <a:lnB w="12700" cap="flat" cmpd="sng" algn="ctr">
                      <a:solidFill>
                        <a:schemeClr val="tx1"/>
                      </a:solidFill>
                      <a:prstDash val="solid"/>
                      <a:round/>
                      <a:headEnd type="none" w="med" len="med"/>
                      <a:tailEnd type="none" w="med" len="med"/>
                    </a:lnB>
                    <a:noFill/>
                  </a:tcPr>
                </a:tc>
                <a:tc hMerge="1">
                  <a:txBody>
                    <a:bodyPr/>
                    <a:lstStyle/>
                    <a:p>
                      <a:pPr algn="l" fontAlgn="b"/>
                      <a:endParaRPr lang="es-CO" sz="900" b="0" i="0" u="none" strike="noStrike">
                        <a:effectLst/>
                        <a:latin typeface="Arial"/>
                      </a:endParaRPr>
                    </a:p>
                  </a:txBody>
                  <a:tcPr marL="9011" marR="9011" marT="9011" marB="0" anchor="b">
                    <a:lnB w="12700" cap="flat" cmpd="sng" algn="ctr">
                      <a:solidFill>
                        <a:schemeClr val="tx1"/>
                      </a:solidFill>
                      <a:prstDash val="solid"/>
                      <a:round/>
                      <a:headEnd type="none" w="med" len="med"/>
                      <a:tailEnd type="none" w="med" len="med"/>
                    </a:lnB>
                  </a:tcPr>
                </a:tc>
                <a:tc hMerge="1">
                  <a:txBody>
                    <a:bodyPr/>
                    <a:lstStyle/>
                    <a:p>
                      <a:endParaRPr lang="es-CO"/>
                    </a:p>
                  </a:txBody>
                  <a:tcPr/>
                </a:tc>
                <a:tc>
                  <a:txBody>
                    <a:bodyPr/>
                    <a:lstStyle/>
                    <a:p>
                      <a:pPr algn="l" fontAlgn="b"/>
                      <a:endParaRPr lang="es-CO" sz="900" b="0" i="0" u="none" strike="noStrike" dirty="0">
                        <a:effectLst/>
                        <a:latin typeface="Arial"/>
                      </a:endParaRPr>
                    </a:p>
                  </a:txBody>
                  <a:tcPr marL="9011" marR="9011" marT="9011" marB="0" anchor="b">
                    <a:lnB w="12700" cap="flat" cmpd="sng" algn="ctr">
                      <a:solidFill>
                        <a:schemeClr val="tx1"/>
                      </a:solidFill>
                      <a:prstDash val="solid"/>
                      <a:round/>
                      <a:headEnd type="none" w="med" len="med"/>
                      <a:tailEnd type="none" w="med" len="med"/>
                    </a:lnB>
                    <a:noFill/>
                  </a:tcPr>
                </a:tc>
                <a:tc gridSpan="3">
                  <a:txBody>
                    <a:bodyPr/>
                    <a:lstStyle/>
                    <a:p>
                      <a:endParaRPr lang="es-CO" dirty="0"/>
                    </a:p>
                  </a:txBody>
                  <a:tcPr marL="9011" marR="9011" marT="9011" marB="0" anchor="b">
                    <a:lnB w="12700" cap="flat" cmpd="sng" algn="ctr">
                      <a:solidFill>
                        <a:schemeClr val="tx1"/>
                      </a:solidFill>
                      <a:prstDash val="solid"/>
                      <a:round/>
                      <a:headEnd type="none" w="med" len="med"/>
                      <a:tailEnd type="none" w="med" len="med"/>
                    </a:lnB>
                    <a:noFill/>
                  </a:tcPr>
                </a:tc>
                <a:tc hMerge="1">
                  <a:txBody>
                    <a:bodyPr/>
                    <a:lstStyle/>
                    <a:p>
                      <a:pPr algn="l" fontAlgn="b"/>
                      <a:endParaRPr lang="es-CO" sz="900" b="0" i="0" u="none" strike="noStrike">
                        <a:effectLst/>
                        <a:latin typeface="Arial"/>
                      </a:endParaRPr>
                    </a:p>
                  </a:txBody>
                  <a:tcPr marL="9011" marR="9011" marT="9011" marB="0" anchor="b">
                    <a:lnB w="12700" cap="flat" cmpd="sng" algn="ctr">
                      <a:solidFill>
                        <a:schemeClr val="tx1"/>
                      </a:solidFill>
                      <a:prstDash val="solid"/>
                      <a:round/>
                      <a:headEnd type="none" w="med" len="med"/>
                      <a:tailEnd type="none" w="med" len="med"/>
                    </a:lnB>
                  </a:tcPr>
                </a:tc>
                <a:tc hMerge="1">
                  <a:txBody>
                    <a:bodyPr/>
                    <a:lstStyle/>
                    <a:p>
                      <a:endParaRPr lang="es-CO"/>
                    </a:p>
                  </a:txBody>
                  <a:tcPr/>
                </a:tc>
                <a:tc>
                  <a:txBody>
                    <a:bodyPr/>
                    <a:lstStyle/>
                    <a:p>
                      <a:pPr algn="l" fontAlgn="b"/>
                      <a:endParaRPr lang="es-CO" sz="900" b="0" i="0" u="none" strike="noStrike" dirty="0">
                        <a:effectLst/>
                        <a:latin typeface="Arial"/>
                      </a:endParaRPr>
                    </a:p>
                  </a:txBody>
                  <a:tcPr marL="9011" marR="9011" marT="9011" marB="0" anchor="b">
                    <a:lnB w="12700" cap="flat" cmpd="sng" algn="ctr">
                      <a:solidFill>
                        <a:schemeClr val="tx1"/>
                      </a:solidFill>
                      <a:prstDash val="solid"/>
                      <a:round/>
                      <a:headEnd type="none" w="med" len="med"/>
                      <a:tailEnd type="none" w="med" len="med"/>
                    </a:lnB>
                    <a:noFill/>
                  </a:tcPr>
                </a:tc>
              </a:tr>
              <a:tr h="819287">
                <a:tc gridSpan="5">
                  <a:txBody>
                    <a:bodyPr/>
                    <a:lstStyle/>
                    <a:p>
                      <a:pPr algn="ctr" fontAlgn="ctr"/>
                      <a:r>
                        <a:rPr lang="es-CO" sz="900" b="1" u="none" strike="noStrike" dirty="0">
                          <a:effectLst/>
                        </a:rPr>
                        <a:t>Ubicación del Predio</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gridSpan="4">
                  <a:txBody>
                    <a:bodyPr/>
                    <a:lstStyle/>
                    <a:p>
                      <a:pPr algn="ctr" fontAlgn="ctr"/>
                      <a:r>
                        <a:rPr lang="es-CO" sz="900" b="1" u="none" strike="noStrike" dirty="0">
                          <a:effectLst/>
                        </a:rPr>
                        <a:t>Solicitudes de Ingreso el Registro de Tierras Despojadas</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gridSpan="4">
                  <a:txBody>
                    <a:bodyPr/>
                    <a:lstStyle/>
                    <a:p>
                      <a:pPr algn="ctr" fontAlgn="ctr"/>
                      <a:r>
                        <a:rPr lang="es-CO" sz="900" b="1" u="none" strike="noStrike" dirty="0">
                          <a:effectLst/>
                        </a:rPr>
                        <a:t>Predios protegidos en el RUPTA por Individual</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gridSpan="4">
                  <a:txBody>
                    <a:bodyPr/>
                    <a:lstStyle/>
                    <a:p>
                      <a:pPr algn="ctr" fontAlgn="ctr"/>
                      <a:r>
                        <a:rPr lang="es-CO" sz="900" b="1" u="none" strike="noStrike" dirty="0">
                          <a:effectLst/>
                        </a:rPr>
                        <a:t>Predios denunciados en abandono en el Registro de Población Desplazada</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r>
              <a:tr h="543761">
                <a:tc>
                  <a:txBody>
                    <a:bodyPr/>
                    <a:lstStyle/>
                    <a:p>
                      <a:pPr algn="ctr" fontAlgn="ctr"/>
                      <a:r>
                        <a:rPr lang="es-CO" sz="900" u="none" strike="noStrike" dirty="0" err="1">
                          <a:effectLst/>
                        </a:rPr>
                        <a:t>Macrozona</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gridSpan="2">
                  <a:txBody>
                    <a:bodyPr/>
                    <a:lstStyle/>
                    <a:p>
                      <a:pPr algn="ctr" fontAlgn="ctr"/>
                      <a:r>
                        <a:rPr lang="es-CO" sz="900" u="none" strike="noStrike" dirty="0">
                          <a:effectLst/>
                        </a:rPr>
                        <a:t>Departamento</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Municipio</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No. Solicitudes de restitución</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Área Reclamada (Has)</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Número de Predios</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Área Protegida (has)</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No. Predios</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fontAlgn="ctr"/>
                      <a:r>
                        <a:rPr lang="es-CO" sz="900" u="none" strike="noStrike" dirty="0">
                          <a:effectLst/>
                        </a:rPr>
                        <a:t>Área abandonada (Has)</a:t>
                      </a: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fontAlgn="ctr"/>
                      <a:endParaRPr lang="es-CO" sz="900" b="1" i="0" u="none" strike="noStrike" dirty="0">
                        <a:solidFill>
                          <a:srgbClr val="FFFFFF"/>
                        </a:solidFill>
                        <a:effectLst/>
                        <a:latin typeface="Arial"/>
                      </a:endParaRPr>
                    </a:p>
                  </a:txBody>
                  <a:tcPr marL="9011" marR="9011" marT="90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196468">
                <a:tc>
                  <a:txBody>
                    <a:bodyPr/>
                    <a:lstStyle/>
                    <a:p>
                      <a:pPr algn="l" fontAlgn="b"/>
                      <a:r>
                        <a:rPr lang="es-CO" sz="900" u="none" strike="noStrike" dirty="0">
                          <a:effectLst/>
                        </a:rPr>
                        <a:t>Sur Del Meta</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dirty="0">
                          <a:effectLst/>
                        </a:rPr>
                        <a:t>Meta</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La Macarena</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41</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12.194,58</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286</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51.936,49</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926</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68.597,03</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468">
                <a:tc>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Mesetas</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59</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3.410,01</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235</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9.333,41</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822</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21.406,69</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468">
                <a:tc>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 </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Puerto Rico</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44</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5.854,55</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500</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26.788,48</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1.905</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53.262,12</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468">
                <a:tc>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 </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San Juan De Arama</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11</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148,64</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146</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7.376,34</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383</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6.922,97</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468">
                <a:tc>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 </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a:effectLst/>
                        </a:rPr>
                        <a:t>Uribe</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36</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3.134,70</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205</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19.150,59</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668</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a:effectLst/>
                        </a:rPr>
                        <a:t>27.889,71</a:t>
                      </a:r>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r" fontAlgn="b"/>
                      <a:endParaRPr lang="es-CO" sz="900" b="0" i="0" u="none" strike="noStrike">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468">
                <a:tc>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l" fontAlgn="b"/>
                      <a:r>
                        <a:rPr lang="es-CO" sz="900" u="none" strike="noStrike" dirty="0">
                          <a:effectLst/>
                        </a:rPr>
                        <a:t> </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b"/>
                      <a:r>
                        <a:rPr lang="es-CO" sz="900" u="none" strike="noStrike" dirty="0">
                          <a:effectLst/>
                        </a:rPr>
                        <a:t>Vistahermosa</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127</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12.197,36</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765</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36.650,95</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3.300</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fontAlgn="b"/>
                      <a:r>
                        <a:rPr lang="es-CO" sz="900" u="none" strike="noStrike" dirty="0">
                          <a:effectLst/>
                        </a:rPr>
                        <a:t>67.988,29</a:t>
                      </a:r>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pPr algn="r" fontAlgn="b"/>
                      <a:endParaRPr lang="es-CO" sz="900" b="0" i="0" u="none" strike="noStrike" dirty="0">
                        <a:effectLst/>
                        <a:latin typeface="Arial"/>
                      </a:endParaRPr>
                    </a:p>
                  </a:txBody>
                  <a:tcPr marL="9011" marR="9011" marT="90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7660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3600" dirty="0" smtClean="0"/>
              <a:t>                  </a:t>
            </a:r>
            <a:r>
              <a:rPr lang="es-CO" sz="3600" b="1" dirty="0" smtClean="0"/>
              <a:t>Procesos adelantados</a:t>
            </a:r>
            <a:endParaRPr lang="es-CO" sz="3600" b="1" dirty="0"/>
          </a:p>
        </p:txBody>
      </p:sp>
      <p:sp>
        <p:nvSpPr>
          <p:cNvPr id="3" name="2 Marcador de contenido"/>
          <p:cNvSpPr>
            <a:spLocks noGrp="1"/>
          </p:cNvSpPr>
          <p:nvPr>
            <p:ph idx="1"/>
          </p:nvPr>
        </p:nvSpPr>
        <p:spPr/>
        <p:txBody>
          <a:bodyPr/>
          <a:lstStyle/>
          <a:p>
            <a:r>
              <a:rPr lang="es-CO" sz="2400" dirty="0" smtClean="0"/>
              <a:t>Informe parcial de predios en el Municipio de Vistahermosa:  hallazgo de una adjudicación de predios en 1972. El informe tiene como fuente la ORIP, catastro, INCODER y información comunitaria. </a:t>
            </a:r>
          </a:p>
          <a:p>
            <a:r>
              <a:rPr lang="es-CO" sz="2400" dirty="0" smtClean="0"/>
              <a:t>Solicitud de la organización del archivo histórico de INCORA, realizada por FUPAD y INCODER.</a:t>
            </a:r>
          </a:p>
          <a:p>
            <a:r>
              <a:rPr lang="es-CO" sz="2400" dirty="0" smtClean="0"/>
              <a:t>Acompañamiento al proceso de verificación de información comunitaria realizado en Puerto Rico dentro del proceso de titulación PNNC</a:t>
            </a:r>
          </a:p>
          <a:p>
            <a:r>
              <a:rPr lang="es-CO" sz="2400" dirty="0" smtClean="0"/>
              <a:t>Entrega del informe de derechos sobre predios de la zona protegida en el Municipio del Castillo.  </a:t>
            </a:r>
            <a:endParaRPr lang="es-CO" sz="2400" dirty="0"/>
          </a:p>
        </p:txBody>
      </p:sp>
    </p:spTree>
    <p:extLst>
      <p:ext uri="{BB962C8B-B14F-4D97-AF65-F5344CB8AC3E}">
        <p14:creationId xmlns:p14="http://schemas.microsoft.com/office/powerpoint/2010/main" val="706465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2819400" y="228600"/>
            <a:ext cx="4648200" cy="800724"/>
          </a:xfrm>
          <a:prstGeom prst="rect">
            <a:avLst/>
          </a:prstGeom>
          <a:noFill/>
          <a:ln w="9525">
            <a:noFill/>
            <a:round/>
            <a:headEnd/>
            <a:tailEnd/>
          </a:ln>
          <a:effectLst/>
        </p:spPr>
        <p:txBody>
          <a:bodyPr lIns="81639" tIns="63220" rIns="81639" bIns="4082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Lst>
            </a:pPr>
            <a:r>
              <a:rPr lang="es-CO" b="1" dirty="0" smtClean="0">
                <a:solidFill>
                  <a:srgbClr val="000000"/>
                </a:solidFill>
                <a:ea typeface="DejaVu Sans" charset="0"/>
                <a:cs typeface="DejaVu Sans" charset="0"/>
              </a:rPr>
              <a:t>INFORMACION PROBATORIA PARA EL REGISTRO DE TIERRAS DESPOJADAS Y ABANDONADAS FORZOSAMENTE</a:t>
            </a:r>
            <a:endParaRPr lang="es-CO" b="1" dirty="0">
              <a:solidFill>
                <a:srgbClr val="000000"/>
              </a:solidFill>
              <a:ea typeface="DejaVu Sans" charset="0"/>
              <a:cs typeface="DejaVu Sans" charset="0"/>
            </a:endParaRPr>
          </a:p>
        </p:txBody>
      </p:sp>
      <p:sp>
        <p:nvSpPr>
          <p:cNvPr id="4099" name="Text Box 3"/>
          <p:cNvSpPr txBox="1">
            <a:spLocks noChangeArrowheads="1"/>
          </p:cNvSpPr>
          <p:nvPr/>
        </p:nvSpPr>
        <p:spPr bwMode="auto">
          <a:xfrm>
            <a:off x="1066800" y="1901780"/>
            <a:ext cx="7293735" cy="3660820"/>
          </a:xfrm>
          <a:prstGeom prst="rect">
            <a:avLst/>
          </a:prstGeom>
          <a:noFill/>
          <a:ln w="9525">
            <a:noFill/>
            <a:round/>
            <a:headEnd/>
            <a:tailEnd/>
          </a:ln>
          <a:effectLst/>
        </p:spPr>
        <p:txBody>
          <a:bodyPr lIns="0" tIns="25602" rIns="0" bIns="0"/>
          <a:lstStyle/>
          <a:p>
            <a:pPr indent="-293764">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r>
              <a:rPr lang="es-CO" b="1" dirty="0" smtClean="0">
                <a:solidFill>
                  <a:srgbClr val="000000"/>
                </a:solidFill>
                <a:ea typeface="DejaVu Sans" charset="0"/>
                <a:cs typeface="DejaVu Sans" charset="0"/>
              </a:rPr>
              <a:t>IGAC: </a:t>
            </a:r>
            <a:r>
              <a:rPr lang="es-CO" dirty="0" smtClean="0">
                <a:solidFill>
                  <a:srgbClr val="000000"/>
                </a:solidFill>
                <a:ea typeface="DejaVu Sans" charset="0"/>
                <a:cs typeface="DejaVu Sans" charset="0"/>
              </a:rPr>
              <a:t>Información catastral </a:t>
            </a:r>
          </a:p>
          <a:p>
            <a:pPr indent="-293764">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b="1" dirty="0" smtClean="0">
              <a:solidFill>
                <a:srgbClr val="000000"/>
              </a:solidFill>
              <a:ea typeface="DejaVu Sans" charset="0"/>
              <a:cs typeface="DejaVu Sans" charset="0"/>
            </a:endParaRPr>
          </a:p>
          <a:p>
            <a:pPr indent="-293764">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r>
              <a:rPr lang="es-CO" b="1" dirty="0" smtClean="0">
                <a:solidFill>
                  <a:srgbClr val="000000"/>
                </a:solidFill>
                <a:ea typeface="DejaVu Sans" charset="0"/>
                <a:cs typeface="DejaVu Sans" charset="0"/>
              </a:rPr>
              <a:t>ORIP</a:t>
            </a:r>
            <a:r>
              <a:rPr lang="es-CO" dirty="0" smtClean="0">
                <a:solidFill>
                  <a:srgbClr val="000000"/>
                </a:solidFill>
                <a:ea typeface="DejaVu Sans" charset="0"/>
                <a:cs typeface="DejaVu Sans" charset="0"/>
              </a:rPr>
              <a:t>: Folios de matricula inmobiliaria en digital</a:t>
            </a:r>
          </a:p>
          <a:p>
            <a:pPr indent="-293764">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smtClean="0">
              <a:solidFill>
                <a:srgbClr val="000000"/>
              </a:solidFill>
              <a:ea typeface="DejaVu Sans" charset="0"/>
              <a:cs typeface="DejaVu Sans" charset="0"/>
            </a:endParaRPr>
          </a:p>
          <a:p>
            <a:pPr indent="-293764">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r>
              <a:rPr lang="es-CO" b="1" dirty="0" smtClean="0">
                <a:solidFill>
                  <a:srgbClr val="000000"/>
                </a:solidFill>
                <a:ea typeface="DejaVu Sans" charset="0"/>
                <a:cs typeface="DejaVu Sans" charset="0"/>
              </a:rPr>
              <a:t>INCODER: </a:t>
            </a:r>
            <a:r>
              <a:rPr lang="es-CO" dirty="0" smtClean="0">
                <a:solidFill>
                  <a:srgbClr val="000000"/>
                </a:solidFill>
                <a:ea typeface="DejaVu Sans" charset="0"/>
                <a:cs typeface="DejaVu Sans" charset="0"/>
              </a:rPr>
              <a:t>Suministro </a:t>
            </a:r>
            <a:r>
              <a:rPr lang="es-CO" dirty="0">
                <a:solidFill>
                  <a:srgbClr val="000000"/>
                </a:solidFill>
                <a:ea typeface="DejaVu Sans" charset="0"/>
                <a:cs typeface="DejaVu Sans" charset="0"/>
              </a:rPr>
              <a:t>de base datos con histórico de </a:t>
            </a:r>
            <a:r>
              <a:rPr lang="es-CO" dirty="0" smtClean="0">
                <a:solidFill>
                  <a:srgbClr val="000000"/>
                </a:solidFill>
                <a:ea typeface="DejaVu Sans" charset="0"/>
                <a:cs typeface="DejaVu Sans" charset="0"/>
              </a:rPr>
              <a:t>adjudicaciones, zonas de resguardos. </a:t>
            </a: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r>
              <a:rPr lang="es-CO" b="1" dirty="0" smtClean="0">
                <a:solidFill>
                  <a:srgbClr val="000000"/>
                </a:solidFill>
                <a:ea typeface="DejaVu Sans" charset="0"/>
                <a:cs typeface="DejaVu Sans" charset="0"/>
              </a:rPr>
              <a:t>Unidad </a:t>
            </a:r>
            <a:r>
              <a:rPr lang="es-CO" b="1" dirty="0">
                <a:solidFill>
                  <a:srgbClr val="000000"/>
                </a:solidFill>
                <a:ea typeface="DejaVu Sans" charset="0"/>
                <a:cs typeface="DejaVu Sans" charset="0"/>
              </a:rPr>
              <a:t>de </a:t>
            </a:r>
            <a:r>
              <a:rPr lang="es-CO" b="1" dirty="0" smtClean="0">
                <a:solidFill>
                  <a:srgbClr val="000000"/>
                </a:solidFill>
                <a:ea typeface="DejaVu Sans" charset="0"/>
                <a:cs typeface="DejaVu Sans" charset="0"/>
              </a:rPr>
              <a:t>Víctimas</a:t>
            </a:r>
            <a:r>
              <a:rPr lang="es-CO" dirty="0" smtClean="0">
                <a:solidFill>
                  <a:srgbClr val="000000"/>
                </a:solidFill>
                <a:ea typeface="DejaVu Sans" charset="0"/>
                <a:cs typeface="DejaVu Sans" charset="0"/>
              </a:rPr>
              <a:t>: servicio </a:t>
            </a:r>
            <a:r>
              <a:rPr lang="es-CO" dirty="0">
                <a:solidFill>
                  <a:srgbClr val="000000"/>
                </a:solidFill>
                <a:ea typeface="DejaVu Sans" charset="0"/>
                <a:cs typeface="DejaVu Sans" charset="0"/>
              </a:rPr>
              <a:t>de intercambio de información en uso</a:t>
            </a:r>
            <a:r>
              <a:rPr lang="es-CO" dirty="0" smtClean="0">
                <a:solidFill>
                  <a:srgbClr val="000000"/>
                </a:solidFill>
                <a:ea typeface="DejaVu Sans" charset="0"/>
                <a:cs typeface="DejaVu Sans" charset="0"/>
              </a:rPr>
              <a:t>.</a:t>
            </a: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r>
              <a:rPr lang="es-CO" b="1" dirty="0" smtClean="0">
                <a:solidFill>
                  <a:srgbClr val="000000"/>
                </a:solidFill>
                <a:ea typeface="DejaVu Sans" charset="0"/>
                <a:cs typeface="DejaVu Sans" charset="0"/>
              </a:rPr>
              <a:t>Fiscalía:</a:t>
            </a:r>
            <a:r>
              <a:rPr lang="es-CO" dirty="0" smtClean="0">
                <a:solidFill>
                  <a:srgbClr val="000000"/>
                </a:solidFill>
                <a:ea typeface="DejaVu Sans" charset="0"/>
                <a:cs typeface="DejaVu Sans" charset="0"/>
              </a:rPr>
              <a:t> Información de SIJYP</a:t>
            </a: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r>
              <a:rPr lang="es-CO" b="1" dirty="0" smtClean="0">
                <a:solidFill>
                  <a:srgbClr val="000000"/>
                </a:solidFill>
                <a:ea typeface="DejaVu Sans" charset="0"/>
                <a:cs typeface="DejaVu Sans" charset="0"/>
              </a:rPr>
              <a:t>PNNC</a:t>
            </a:r>
            <a:r>
              <a:rPr lang="es-CO" dirty="0" smtClean="0">
                <a:solidFill>
                  <a:srgbClr val="000000"/>
                </a:solidFill>
                <a:ea typeface="DejaVu Sans" charset="0"/>
                <a:cs typeface="DejaVu Sans" charset="0"/>
              </a:rPr>
              <a:t>: Información de áreas protegidas </a:t>
            </a: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smtClean="0">
              <a:solidFill>
                <a:srgbClr val="000000"/>
              </a:solidFill>
              <a:ea typeface="DejaVu Sans" charset="0"/>
              <a:cs typeface="DejaVu Sans" charset="0"/>
            </a:endParaRP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a:p>
            <a:pPr>
              <a:spcAft>
                <a:spcPts val="0"/>
              </a:spcAft>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a:p>
            <a:pPr indent="-293764">
              <a:spcAft>
                <a:spcPts val="0"/>
              </a:spcAft>
              <a:buSzPct val="45000"/>
              <a:buFont typeface="Wingdings" charset="2"/>
              <a:buChar char=""/>
              <a:tabLst>
                <a:tab pos="656650" algn="l"/>
                <a:tab pos="1313299" algn="l"/>
                <a:tab pos="1969949" algn="l"/>
                <a:tab pos="2626599" algn="l"/>
                <a:tab pos="3283248" algn="l"/>
                <a:tab pos="3939898" algn="l"/>
                <a:tab pos="4596548" algn="l"/>
                <a:tab pos="5253198" algn="l"/>
                <a:tab pos="5909847" algn="l"/>
                <a:tab pos="6566497" algn="l"/>
                <a:tab pos="7223147" algn="l"/>
                <a:tab pos="7879796" algn="l"/>
                <a:tab pos="8536446" algn="l"/>
              </a:tabLst>
            </a:pPr>
            <a:endParaRPr lang="es-CO" dirty="0">
              <a:solidFill>
                <a:srgbClr val="000000"/>
              </a:solidFill>
              <a:ea typeface="DejaVu Sans" charset="0"/>
              <a:cs typeface="DejaVu Sans" charset="0"/>
            </a:endParaRPr>
          </a:p>
        </p:txBody>
      </p:sp>
    </p:spTree>
    <p:extLst>
      <p:ext uri="{BB962C8B-B14F-4D97-AF65-F5344CB8AC3E}">
        <p14:creationId xmlns:p14="http://schemas.microsoft.com/office/powerpoint/2010/main" val="23479866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Marcador de contenido 2"/>
          <p:cNvSpPr>
            <a:spLocks noGrp="1"/>
          </p:cNvSpPr>
          <p:nvPr>
            <p:ph idx="1"/>
          </p:nvPr>
        </p:nvSpPr>
        <p:spPr>
          <a:xfrm>
            <a:off x="214313" y="1219201"/>
            <a:ext cx="8548687" cy="4953000"/>
          </a:xfrm>
        </p:spPr>
        <p:txBody>
          <a:bodyPr/>
          <a:lstStyle/>
          <a:p>
            <a:pPr marL="0" indent="0">
              <a:buNone/>
            </a:pPr>
            <a:endParaRPr lang="es-CO" sz="1800" b="1" dirty="0" smtClean="0">
              <a:effectLst>
                <a:outerShdw blurRad="38100" dist="38100" dir="2700000" algn="tl">
                  <a:srgbClr val="000000">
                    <a:alpha val="43137"/>
                  </a:srgbClr>
                </a:outerShdw>
              </a:effectLst>
              <a:latin typeface="Arial" pitchFamily="34" charset="0"/>
              <a:cs typeface="Arial" pitchFamily="34" charset="0"/>
            </a:endParaRPr>
          </a:p>
          <a:p>
            <a:pPr marL="0" indent="0">
              <a:buNone/>
            </a:pPr>
            <a:r>
              <a:rPr lang="es-CO" sz="1800" b="1" dirty="0" smtClean="0">
                <a:effectLst>
                  <a:outerShdw blurRad="38100" dist="38100" dir="2700000" algn="tl">
                    <a:srgbClr val="000000">
                      <a:alpha val="43137"/>
                    </a:srgbClr>
                  </a:outerShdw>
                </a:effectLst>
                <a:latin typeface="Arial" pitchFamily="34" charset="0"/>
                <a:cs typeface="Arial" pitchFamily="34" charset="0"/>
              </a:rPr>
              <a:t>Catastral</a:t>
            </a:r>
            <a:endParaRPr lang="es-CO" sz="1800" dirty="0">
              <a:effectLst>
                <a:outerShdw blurRad="38100" dist="38100" dir="2700000" algn="tl">
                  <a:srgbClr val="000000">
                    <a:alpha val="43137"/>
                  </a:srgbClr>
                </a:outerShdw>
              </a:effectLst>
              <a:latin typeface="Arial" pitchFamily="34" charset="0"/>
              <a:cs typeface="Arial" pitchFamily="34" charset="0"/>
            </a:endParaRPr>
          </a:p>
          <a:p>
            <a:pPr algn="just"/>
            <a:r>
              <a:rPr lang="es-CO" sz="1800" dirty="0">
                <a:latin typeface="Arial" pitchFamily="34" charset="0"/>
                <a:cs typeface="Arial" pitchFamily="34" charset="0"/>
              </a:rPr>
              <a:t>Actualización, formación y conservación catastral: para la individualización de los </a:t>
            </a:r>
            <a:r>
              <a:rPr lang="es-CO" sz="1800" dirty="0" smtClean="0">
                <a:latin typeface="Arial" pitchFamily="34" charset="0"/>
                <a:cs typeface="Arial" pitchFamily="34" charset="0"/>
              </a:rPr>
              <a:t>predios. </a:t>
            </a:r>
            <a:endParaRPr lang="es-CO" sz="1800" dirty="0">
              <a:latin typeface="Arial" pitchFamily="34" charset="0"/>
              <a:cs typeface="Arial" pitchFamily="34" charset="0"/>
            </a:endParaRPr>
          </a:p>
          <a:p>
            <a:pPr algn="just"/>
            <a:r>
              <a:rPr lang="es-CO" sz="1800" dirty="0">
                <a:latin typeface="Arial" pitchFamily="34" charset="0"/>
                <a:cs typeface="Arial" pitchFamily="34" charset="0"/>
              </a:rPr>
              <a:t>Histórico del INCODER sobre </a:t>
            </a:r>
            <a:r>
              <a:rPr lang="es-CO" sz="1800" dirty="0" smtClean="0">
                <a:latin typeface="Arial" pitchFamily="34" charset="0"/>
                <a:cs typeface="Arial" pitchFamily="34" charset="0"/>
              </a:rPr>
              <a:t>adjudicaciones, en los Municipios.  </a:t>
            </a:r>
            <a:endParaRPr lang="es-CO" sz="1800" dirty="0">
              <a:latin typeface="Arial" pitchFamily="34" charset="0"/>
              <a:cs typeface="Arial" pitchFamily="34" charset="0"/>
            </a:endParaRPr>
          </a:p>
          <a:p>
            <a:pPr algn="just"/>
            <a:r>
              <a:rPr lang="es-CO" sz="1800" dirty="0">
                <a:latin typeface="Arial" pitchFamily="34" charset="0"/>
                <a:cs typeface="Arial" pitchFamily="34" charset="0"/>
              </a:rPr>
              <a:t>Actualización de la información sobre las veredas que se han creado.  </a:t>
            </a:r>
            <a:endParaRPr lang="es-CO" sz="1800" b="1" dirty="0" smtClean="0">
              <a:latin typeface="Arial" pitchFamily="34" charset="0"/>
              <a:cs typeface="Arial" pitchFamily="34" charset="0"/>
            </a:endParaRPr>
          </a:p>
          <a:p>
            <a:pPr marL="0" indent="0" algn="just">
              <a:buNone/>
            </a:pPr>
            <a:r>
              <a:rPr lang="es-CO" sz="1800" b="1" dirty="0" smtClean="0">
                <a:effectLst>
                  <a:outerShdw blurRad="38100" dist="38100" dir="2700000" algn="tl">
                    <a:srgbClr val="000000">
                      <a:alpha val="43137"/>
                    </a:srgbClr>
                  </a:outerShdw>
                </a:effectLst>
                <a:latin typeface="Arial" pitchFamily="34" charset="0"/>
                <a:cs typeface="Arial" pitchFamily="34" charset="0"/>
              </a:rPr>
              <a:t>Social </a:t>
            </a:r>
            <a:endParaRPr lang="es-CO" sz="1800" dirty="0">
              <a:effectLst>
                <a:outerShdw blurRad="38100" dist="38100" dir="2700000" algn="tl">
                  <a:srgbClr val="000000">
                    <a:alpha val="43137"/>
                  </a:srgbClr>
                </a:outerShdw>
              </a:effectLst>
              <a:latin typeface="Arial" pitchFamily="34" charset="0"/>
              <a:cs typeface="Arial" pitchFamily="34" charset="0"/>
            </a:endParaRPr>
          </a:p>
          <a:p>
            <a:pPr algn="just"/>
            <a:r>
              <a:rPr lang="es-CO" sz="1800" dirty="0">
                <a:latin typeface="Arial" pitchFamily="34" charset="0"/>
                <a:cs typeface="Arial" pitchFamily="34" charset="0"/>
              </a:rPr>
              <a:t>Recuperación de la información de libros de junta de acción comunal </a:t>
            </a:r>
          </a:p>
          <a:p>
            <a:pPr algn="just"/>
            <a:r>
              <a:rPr lang="es-CO" sz="1800" dirty="0">
                <a:latin typeface="Arial" pitchFamily="34" charset="0"/>
                <a:cs typeface="Arial" pitchFamily="34" charset="0"/>
              </a:rPr>
              <a:t>Fortalecimiento a las </a:t>
            </a:r>
            <a:r>
              <a:rPr lang="es-CO" sz="1800" dirty="0" smtClean="0">
                <a:latin typeface="Arial" pitchFamily="34" charset="0"/>
                <a:cs typeface="Arial" pitchFamily="34" charset="0"/>
              </a:rPr>
              <a:t>JAC, organizaciones sociales. (cartografía social).</a:t>
            </a:r>
          </a:p>
          <a:p>
            <a:pPr algn="just"/>
            <a:r>
              <a:rPr lang="es-CO" sz="1800" dirty="0" smtClean="0">
                <a:latin typeface="Arial" pitchFamily="34" charset="0"/>
                <a:cs typeface="Arial" pitchFamily="34" charset="0"/>
              </a:rPr>
              <a:t>Acceso a información primaria y secundaria del contexto de violencia en la zona. </a:t>
            </a:r>
            <a:endParaRPr lang="es-CO" sz="1800" b="1" dirty="0" smtClean="0">
              <a:latin typeface="Arial" pitchFamily="34" charset="0"/>
              <a:cs typeface="Arial" pitchFamily="34" charset="0"/>
            </a:endParaRPr>
          </a:p>
          <a:p>
            <a:pPr marL="0" indent="0" algn="just">
              <a:buNone/>
            </a:pPr>
            <a:r>
              <a:rPr lang="es-CO" sz="1800" b="1" dirty="0" smtClean="0">
                <a:effectLst>
                  <a:outerShdw blurRad="38100" dist="38100" dir="2700000" algn="tl">
                    <a:srgbClr val="000000">
                      <a:alpha val="43137"/>
                    </a:srgbClr>
                  </a:outerShdw>
                </a:effectLst>
                <a:latin typeface="Arial" pitchFamily="34" charset="0"/>
                <a:cs typeface="Arial" pitchFamily="34" charset="0"/>
              </a:rPr>
              <a:t>Jurídico</a:t>
            </a:r>
            <a:endParaRPr lang="es-CO" sz="1800" b="1" dirty="0">
              <a:effectLst>
                <a:outerShdw blurRad="38100" dist="38100" dir="2700000" algn="tl">
                  <a:srgbClr val="000000">
                    <a:alpha val="43137"/>
                  </a:srgbClr>
                </a:outerShdw>
              </a:effectLst>
              <a:latin typeface="Arial" pitchFamily="34" charset="0"/>
              <a:cs typeface="Arial" pitchFamily="34" charset="0"/>
            </a:endParaRPr>
          </a:p>
          <a:p>
            <a:pPr algn="just"/>
            <a:r>
              <a:rPr lang="es-CO" sz="1800" dirty="0">
                <a:latin typeface="Arial" pitchFamily="34" charset="0"/>
                <a:cs typeface="Arial" pitchFamily="34" charset="0"/>
              </a:rPr>
              <a:t>Recuperación </a:t>
            </a:r>
            <a:r>
              <a:rPr lang="es-CO" sz="1800" dirty="0" smtClean="0">
                <a:latin typeface="Arial" pitchFamily="34" charset="0"/>
                <a:cs typeface="Arial" pitchFamily="34" charset="0"/>
              </a:rPr>
              <a:t>y organización de </a:t>
            </a:r>
            <a:r>
              <a:rPr lang="es-CO" sz="1800" dirty="0">
                <a:latin typeface="Arial" pitchFamily="34" charset="0"/>
                <a:cs typeface="Arial" pitchFamily="34" charset="0"/>
              </a:rPr>
              <a:t>archivos </a:t>
            </a:r>
            <a:r>
              <a:rPr lang="es-CO" sz="1800" dirty="0" smtClean="0">
                <a:latin typeface="Arial" pitchFamily="34" charset="0"/>
                <a:cs typeface="Arial" pitchFamily="34" charset="0"/>
              </a:rPr>
              <a:t>de la </a:t>
            </a:r>
            <a:r>
              <a:rPr lang="es-CO" sz="1800" dirty="0">
                <a:latin typeface="Arial" pitchFamily="34" charset="0"/>
                <a:cs typeface="Arial" pitchFamily="34" charset="0"/>
              </a:rPr>
              <a:t>inspección de policía, </a:t>
            </a:r>
            <a:r>
              <a:rPr lang="es-CO" sz="1800" dirty="0" smtClean="0">
                <a:latin typeface="Arial" pitchFamily="34" charset="0"/>
                <a:cs typeface="Arial" pitchFamily="34" charset="0"/>
              </a:rPr>
              <a:t>juntas </a:t>
            </a:r>
            <a:r>
              <a:rPr lang="es-CO" sz="1800" dirty="0">
                <a:latin typeface="Arial" pitchFamily="34" charset="0"/>
                <a:cs typeface="Arial" pitchFamily="34" charset="0"/>
              </a:rPr>
              <a:t>de acción comunal, notarias, alcaldía, </a:t>
            </a:r>
            <a:r>
              <a:rPr lang="es-CO" sz="1800" dirty="0" smtClean="0">
                <a:latin typeface="Arial" pitchFamily="34" charset="0"/>
                <a:cs typeface="Arial" pitchFamily="34" charset="0"/>
              </a:rPr>
              <a:t>personería, policía</a:t>
            </a:r>
            <a:r>
              <a:rPr lang="es-CO" sz="1800" dirty="0">
                <a:latin typeface="Arial" pitchFamily="34" charset="0"/>
                <a:cs typeface="Arial" pitchFamily="34" charset="0"/>
              </a:rPr>
              <a:t> </a:t>
            </a:r>
            <a:r>
              <a:rPr lang="es-CO" sz="1800" dirty="0" smtClean="0">
                <a:latin typeface="Arial" pitchFamily="34" charset="0"/>
                <a:cs typeface="Arial" pitchFamily="34" charset="0"/>
              </a:rPr>
              <a:t>y demás entidades tengan registro de los hechos de violencia y las calidades jurídicas de las victimas sobre el territorio. </a:t>
            </a:r>
          </a:p>
          <a:p>
            <a:endParaRPr lang="es-CO" sz="1800" dirty="0" smtClean="0"/>
          </a:p>
          <a:p>
            <a:endParaRPr lang="es-CO" sz="1800" dirty="0"/>
          </a:p>
          <a:p>
            <a:pPr eaLnBrk="1" hangingPunct="1">
              <a:buFont typeface="Times New Roman" pitchFamily="18" charset="0"/>
              <a:buChar char="•"/>
            </a:pPr>
            <a:endParaRPr lang="es-ES" sz="1800" dirty="0" smtClean="0">
              <a:latin typeface="Arial" charset="0"/>
              <a:cs typeface="Arial" charset="0"/>
            </a:endParaRPr>
          </a:p>
        </p:txBody>
      </p:sp>
      <p:sp>
        <p:nvSpPr>
          <p:cNvPr id="11267" name="Título 3"/>
          <p:cNvSpPr txBox="1">
            <a:spLocks/>
          </p:cNvSpPr>
          <p:nvPr/>
        </p:nvSpPr>
        <p:spPr bwMode="auto">
          <a:xfrm>
            <a:off x="2214563" y="142875"/>
            <a:ext cx="5715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s-ES" sz="2800" b="1" dirty="0" smtClean="0">
                <a:ea typeface="ＭＳ Ｐゴシック" pitchFamily="34" charset="-128"/>
              </a:rPr>
              <a:t>Alistamiento institucional </a:t>
            </a:r>
            <a:endParaRPr lang="es-ES" sz="2800" b="1" dirty="0">
              <a:ea typeface="ＭＳ Ｐゴシック" pitchFamily="34" charset="-128"/>
            </a:endParaRPr>
          </a:p>
        </p:txBody>
      </p:sp>
    </p:spTree>
    <p:extLst>
      <p:ext uri="{BB962C8B-B14F-4D97-AF65-F5344CB8AC3E}">
        <p14:creationId xmlns:p14="http://schemas.microsoft.com/office/powerpoint/2010/main" val="24379197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ítulo 3"/>
          <p:cNvSpPr>
            <a:spLocks noGrp="1"/>
          </p:cNvSpPr>
          <p:nvPr>
            <p:ph type="title"/>
          </p:nvPr>
        </p:nvSpPr>
        <p:spPr>
          <a:xfrm>
            <a:off x="2214563" y="142875"/>
            <a:ext cx="5715000" cy="785813"/>
          </a:xfrm>
        </p:spPr>
        <p:txBody>
          <a:bodyPr/>
          <a:lstStyle/>
          <a:p>
            <a:pPr algn="r" eaLnBrk="1" hangingPunct="1"/>
            <a:r>
              <a:rPr lang="es-ES" sz="2800" b="1" dirty="0">
                <a:latin typeface="Arial" charset="0"/>
                <a:ea typeface="ＭＳ Ｐゴシック" pitchFamily="34" charset="-128"/>
                <a:cs typeface="Arial" charset="0"/>
              </a:rPr>
              <a:t>P</a:t>
            </a:r>
            <a:r>
              <a:rPr lang="es-ES" sz="2800" b="1" dirty="0" smtClean="0">
                <a:latin typeface="Arial" charset="0"/>
                <a:ea typeface="ＭＳ Ｐゴシック" pitchFamily="34" charset="-128"/>
                <a:cs typeface="Arial" charset="0"/>
              </a:rPr>
              <a:t>articipación autoridades locales</a:t>
            </a:r>
          </a:p>
        </p:txBody>
      </p:sp>
      <p:sp>
        <p:nvSpPr>
          <p:cNvPr id="10243" name="Marcador de contenido 4"/>
          <p:cNvSpPr>
            <a:spLocks noGrp="1"/>
          </p:cNvSpPr>
          <p:nvPr>
            <p:ph idx="1"/>
          </p:nvPr>
        </p:nvSpPr>
        <p:spPr>
          <a:xfrm>
            <a:off x="357188" y="1295401"/>
            <a:ext cx="8370887" cy="4872038"/>
          </a:xfrm>
        </p:spPr>
        <p:txBody>
          <a:bodyPr/>
          <a:lstStyle/>
          <a:p>
            <a:pPr marL="0" indent="0" eaLnBrk="1" hangingPunct="1">
              <a:buNone/>
            </a:pPr>
            <a:r>
              <a:rPr lang="es-CO" sz="1800" b="1" dirty="0" smtClean="0">
                <a:latin typeface="Arial" charset="0"/>
                <a:ea typeface="ＭＳ Ｐゴシック" pitchFamily="34" charset="-128"/>
                <a:cs typeface="Arial" charset="0"/>
              </a:rPr>
              <a:t>Generación de ingresos: </a:t>
            </a:r>
            <a:r>
              <a:rPr lang="es-CO" sz="1800" dirty="0" smtClean="0">
                <a:latin typeface="Arial" charset="0"/>
                <a:ea typeface="ＭＳ Ｐゴシック" pitchFamily="34" charset="-128"/>
                <a:cs typeface="Arial" charset="0"/>
              </a:rPr>
              <a:t>programas que garanticen la sostenibilidad de la restitución y la reconstrucción de los territorios</a:t>
            </a:r>
            <a:endParaRPr lang="es-ES" sz="1800" b="1" dirty="0" smtClean="0">
              <a:latin typeface="Arial" charset="0"/>
              <a:ea typeface="ＭＳ Ｐゴシック" pitchFamily="34" charset="-128"/>
              <a:cs typeface="Arial" charset="0"/>
            </a:endParaRPr>
          </a:p>
          <a:p>
            <a:pPr marL="0" indent="0" eaLnBrk="1" hangingPunct="1">
              <a:buNone/>
            </a:pPr>
            <a:endParaRPr lang="es-ES" sz="1800" b="1" dirty="0">
              <a:latin typeface="Arial" charset="0"/>
              <a:ea typeface="ＭＳ Ｐゴシック" pitchFamily="34" charset="-128"/>
              <a:cs typeface="Arial" charset="0"/>
            </a:endParaRPr>
          </a:p>
          <a:p>
            <a:pPr marL="0" indent="0" eaLnBrk="1" hangingPunct="1">
              <a:buNone/>
            </a:pPr>
            <a:r>
              <a:rPr lang="es-ES" sz="1800" b="1" dirty="0" smtClean="0">
                <a:latin typeface="Arial" charset="0"/>
                <a:ea typeface="ＭＳ Ｐゴシック" pitchFamily="34" charset="-128"/>
                <a:cs typeface="Arial" charset="0"/>
              </a:rPr>
              <a:t>Alivio de pasivos:</a:t>
            </a:r>
            <a:r>
              <a:rPr lang="es-ES" sz="1800" dirty="0" smtClean="0">
                <a:latin typeface="Arial" charset="0"/>
                <a:ea typeface="ＭＳ Ｐゴシック" pitchFamily="34" charset="-128"/>
                <a:cs typeface="Arial" charset="0"/>
              </a:rPr>
              <a:t> las autoridades locales intervengan en el alivio de pasivos, por medio de programas especiales.</a:t>
            </a:r>
          </a:p>
          <a:p>
            <a:pPr lvl="2" eaLnBrk="1" hangingPunct="1"/>
            <a:r>
              <a:rPr lang="es-ES" sz="1800" dirty="0" smtClean="0">
                <a:latin typeface="Arial" charset="0"/>
                <a:ea typeface="ＭＳ Ｐゴシック" pitchFamily="34" charset="-128"/>
                <a:cs typeface="Arial" charset="0"/>
              </a:rPr>
              <a:t>Pasivos tributarios (impuesto predial, por ejemplo)</a:t>
            </a:r>
          </a:p>
          <a:p>
            <a:pPr lvl="2" eaLnBrk="1" hangingPunct="1"/>
            <a:r>
              <a:rPr lang="es-ES" sz="1800" dirty="0" smtClean="0">
                <a:latin typeface="Arial" charset="0"/>
                <a:ea typeface="ＭＳ Ｐゴシック" pitchFamily="34" charset="-128"/>
                <a:cs typeface="Arial" charset="0"/>
              </a:rPr>
              <a:t>Pasivos por servicios públicos prestados por empresas públicas</a:t>
            </a:r>
          </a:p>
          <a:p>
            <a:pPr marL="0" indent="0" eaLnBrk="1" hangingPunct="1">
              <a:buNone/>
            </a:pPr>
            <a:endParaRPr lang="es-ES" sz="1800" b="1" dirty="0" smtClean="0">
              <a:latin typeface="Arial" charset="0"/>
              <a:cs typeface="Arial" charset="0"/>
            </a:endParaRPr>
          </a:p>
          <a:p>
            <a:pPr marL="0" indent="0" eaLnBrk="1" hangingPunct="1">
              <a:buNone/>
            </a:pPr>
            <a:r>
              <a:rPr lang="es-ES" sz="1800" b="1" dirty="0" smtClean="0">
                <a:latin typeface="Arial" charset="0"/>
                <a:cs typeface="Arial" charset="0"/>
              </a:rPr>
              <a:t>Integración en </a:t>
            </a:r>
            <a:r>
              <a:rPr lang="es-ES" sz="1800" b="1" dirty="0">
                <a:latin typeface="Arial" charset="0"/>
                <a:cs typeface="Arial" charset="0"/>
              </a:rPr>
              <a:t>programas de atención. </a:t>
            </a:r>
            <a:r>
              <a:rPr lang="es-ES" sz="1800" dirty="0">
                <a:latin typeface="Arial" charset="0"/>
                <a:cs typeface="Arial" charset="0"/>
              </a:rPr>
              <a:t>Las autoridades locales deben estar en capacidad de atender a la población restituida e integrarlos en sus programas de salud, educación y demás programas </a:t>
            </a:r>
            <a:r>
              <a:rPr lang="es-ES" sz="1800" dirty="0" smtClean="0">
                <a:latin typeface="Arial" charset="0"/>
                <a:cs typeface="Arial" charset="0"/>
              </a:rPr>
              <a:t>sociales.</a:t>
            </a:r>
          </a:p>
          <a:p>
            <a:pPr marL="0" indent="0" eaLnBrk="1" hangingPunct="1">
              <a:buNone/>
            </a:pPr>
            <a:endParaRPr lang="es-ES" sz="1800" u="sng" dirty="0" smtClean="0">
              <a:latin typeface="Arial" charset="0"/>
              <a:cs typeface="Arial" charset="0"/>
            </a:endParaRPr>
          </a:p>
          <a:p>
            <a:pPr marL="0" indent="0" eaLnBrk="1" hangingPunct="1">
              <a:buNone/>
            </a:pPr>
            <a:r>
              <a:rPr lang="es-ES" sz="1800" b="1" dirty="0" smtClean="0">
                <a:latin typeface="Arial" charset="0"/>
                <a:cs typeface="Arial" charset="0"/>
              </a:rPr>
              <a:t>Plan </a:t>
            </a:r>
            <a:r>
              <a:rPr lang="es-ES" sz="1800" b="1" dirty="0">
                <a:latin typeface="Arial" charset="0"/>
                <a:cs typeface="Arial" charset="0"/>
              </a:rPr>
              <a:t>de desarrollo y presupuesto</a:t>
            </a:r>
            <a:r>
              <a:rPr lang="es-ES" sz="1800" dirty="0">
                <a:latin typeface="Arial" charset="0"/>
                <a:cs typeface="Arial" charset="0"/>
              </a:rPr>
              <a:t>. Es necesario que las políticas y programas de atención a víctimas y de implementación de la ley 1448 queden incorporadas en los planes de desarrollo, con su respectiva asignación </a:t>
            </a:r>
            <a:r>
              <a:rPr lang="es-ES" sz="1800" dirty="0" smtClean="0">
                <a:latin typeface="Arial" charset="0"/>
                <a:cs typeface="Arial" charset="0"/>
              </a:rPr>
              <a:t>presupuestal</a:t>
            </a:r>
            <a:r>
              <a:rPr lang="es-ES" sz="1800" dirty="0">
                <a:latin typeface="Arial" charset="0"/>
                <a:cs typeface="Arial" charset="0"/>
              </a:rPr>
              <a:t>.</a:t>
            </a:r>
          </a:p>
          <a:p>
            <a:pPr marL="914400" lvl="2" indent="0" eaLnBrk="1" hangingPunct="1">
              <a:buNone/>
            </a:pPr>
            <a:endParaRPr lang="es-ES" sz="1800" dirty="0" smtClean="0">
              <a:latin typeface="Arial" charset="0"/>
              <a:ea typeface="ＭＳ Ｐゴシック" pitchFamily="34" charset="-128"/>
              <a:cs typeface="Arial" charset="0"/>
            </a:endParaRPr>
          </a:p>
        </p:txBody>
      </p:sp>
    </p:spTree>
    <p:extLst>
      <p:ext uri="{BB962C8B-B14F-4D97-AF65-F5344CB8AC3E}">
        <p14:creationId xmlns:p14="http://schemas.microsoft.com/office/powerpoint/2010/main" val="4097240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0" indent="0">
              <a:buNone/>
            </a:pPr>
            <a:endParaRPr lang="es-CO" dirty="0" smtClean="0"/>
          </a:p>
          <a:p>
            <a:pPr marL="0" indent="0">
              <a:buNone/>
            </a:pPr>
            <a:endParaRPr lang="es-CO" dirty="0"/>
          </a:p>
          <a:p>
            <a:pPr marL="0" indent="0">
              <a:buNone/>
            </a:pPr>
            <a:endParaRPr lang="es-CO" dirty="0" smtClean="0"/>
          </a:p>
          <a:p>
            <a:pPr marL="0" indent="0" algn="ctr">
              <a:buNone/>
            </a:pPr>
            <a:r>
              <a:rPr lang="es-CO" sz="4000" b="1" dirty="0" smtClean="0">
                <a:effectLst>
                  <a:outerShdw blurRad="38100" dist="38100" dir="2700000" algn="tl">
                    <a:srgbClr val="000000">
                      <a:alpha val="43137"/>
                    </a:srgbClr>
                  </a:outerShdw>
                </a:effectLst>
              </a:rPr>
              <a:t>Gracias</a:t>
            </a:r>
            <a:endParaRPr lang="es-CO" sz="4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436607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3352800" y="762000"/>
            <a:ext cx="3505200" cy="369332"/>
          </a:xfrm>
          <a:prstGeom prst="rect">
            <a:avLst/>
          </a:prstGeom>
          <a:noFill/>
        </p:spPr>
        <p:txBody>
          <a:bodyPr wrap="square" rtlCol="0">
            <a:spAutoFit/>
          </a:bodyPr>
          <a:lstStyle/>
          <a:p>
            <a:pPr algn="ctr"/>
            <a:r>
              <a:rPr lang="es-CO" b="1" dirty="0" smtClean="0"/>
              <a:t>CONTENIDO</a:t>
            </a:r>
            <a:endParaRPr lang="es-CO" b="1" dirty="0"/>
          </a:p>
        </p:txBody>
      </p:sp>
      <p:sp>
        <p:nvSpPr>
          <p:cNvPr id="4" name="3 CuadroTexto"/>
          <p:cNvSpPr txBox="1"/>
          <p:nvPr/>
        </p:nvSpPr>
        <p:spPr>
          <a:xfrm>
            <a:off x="838200" y="1752600"/>
            <a:ext cx="7162800" cy="3693319"/>
          </a:xfrm>
          <a:prstGeom prst="rect">
            <a:avLst/>
          </a:prstGeom>
          <a:noFill/>
        </p:spPr>
        <p:txBody>
          <a:bodyPr wrap="square" rtlCol="0">
            <a:spAutoFit/>
          </a:bodyPr>
          <a:lstStyle/>
          <a:p>
            <a:pPr marL="342900" indent="-342900">
              <a:buAutoNum type="arabicPeriod"/>
            </a:pPr>
            <a:r>
              <a:rPr lang="es-CO" dirty="0" smtClean="0"/>
              <a:t>Implementación de la ley.  </a:t>
            </a:r>
          </a:p>
          <a:p>
            <a:endParaRPr lang="es-CO" dirty="0" smtClean="0"/>
          </a:p>
          <a:p>
            <a:r>
              <a:rPr lang="es-CO" dirty="0" smtClean="0"/>
              <a:t>2.   Condiciones para </a:t>
            </a:r>
            <a:r>
              <a:rPr lang="es-CO" dirty="0"/>
              <a:t>la restitución </a:t>
            </a:r>
            <a:endParaRPr lang="es-ES" dirty="0"/>
          </a:p>
          <a:p>
            <a:pPr marL="342900" indent="-342900">
              <a:buAutoNum type="arabicPeriod"/>
            </a:pPr>
            <a:endParaRPr lang="es-CO" dirty="0" smtClean="0"/>
          </a:p>
          <a:p>
            <a:pPr marL="342900" indent="-342900"/>
            <a:r>
              <a:rPr lang="es-CO" dirty="0" smtClean="0"/>
              <a:t>3.   Proceso Macro y Micro focalización</a:t>
            </a:r>
          </a:p>
          <a:p>
            <a:pPr marL="342900" indent="-342900"/>
            <a:endParaRPr lang="es-CO" dirty="0" smtClean="0"/>
          </a:p>
          <a:p>
            <a:pPr marL="342900" indent="-342900"/>
            <a:r>
              <a:rPr lang="es-CO" dirty="0" smtClean="0"/>
              <a:t>4.   Restitución en el Departamento del Meta</a:t>
            </a:r>
          </a:p>
          <a:p>
            <a:pPr marL="342900" indent="-342900"/>
            <a:endParaRPr lang="es-CO" dirty="0" smtClean="0"/>
          </a:p>
          <a:p>
            <a:pPr marL="342900" indent="-342900"/>
            <a:r>
              <a:rPr lang="es-CO" dirty="0" smtClean="0"/>
              <a:t>5.   Restitución en la zona del AMEN</a:t>
            </a:r>
          </a:p>
          <a:p>
            <a:pPr marL="342900" indent="-342900"/>
            <a:endParaRPr lang="es-CO" dirty="0" smtClean="0"/>
          </a:p>
          <a:p>
            <a:pPr marL="342900" indent="-342900"/>
            <a:r>
              <a:rPr lang="es-CO" dirty="0" smtClean="0"/>
              <a:t>6.   Retos y alistamiento institucional.</a:t>
            </a:r>
          </a:p>
          <a:p>
            <a:pPr marL="342900" indent="-342900"/>
            <a:endParaRPr lang="es-CO" dirty="0" smtClean="0"/>
          </a:p>
          <a:p>
            <a:pPr marL="342900" indent="-342900"/>
            <a:endParaRPr lang="es-CO"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
          <p:cNvSpPr>
            <a:spLocks noChangeArrowheads="1"/>
          </p:cNvSpPr>
          <p:nvPr/>
        </p:nvSpPr>
        <p:spPr bwMode="auto">
          <a:xfrm>
            <a:off x="1600200" y="2664618"/>
            <a:ext cx="5764212" cy="1602582"/>
          </a:xfrm>
          <a:prstGeom prst="rect">
            <a:avLst/>
          </a:prstGeom>
          <a:solidFill>
            <a:srgbClr val="00B8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B8FF"/>
            </a:extrusionClr>
          </a:sp3d>
        </p:spPr>
        <p:txBody>
          <a:bodyPr wrap="none" anchor="ctr">
            <a:flatTx/>
          </a:bodyPr>
          <a:lstStyle/>
          <a:p>
            <a:pPr algn="ctr" defTabSz="449263">
              <a:lnSpc>
                <a:spcPct val="81000"/>
              </a:lnSpc>
              <a:buClr>
                <a:srgbClr val="000000"/>
              </a:buClr>
              <a:buSzPct val="100000"/>
              <a:buFont typeface="Arial" charset="0"/>
              <a:buNone/>
            </a:pPr>
            <a:endParaRPr lang="es-CO" sz="2800" dirty="0"/>
          </a:p>
          <a:p>
            <a:pPr algn="ctr" defTabSz="449263">
              <a:lnSpc>
                <a:spcPct val="81000"/>
              </a:lnSpc>
              <a:buClr>
                <a:srgbClr val="000000"/>
              </a:buClr>
              <a:buSzPct val="100000"/>
              <a:buFont typeface="Arial" charset="0"/>
              <a:buNone/>
            </a:pPr>
            <a:r>
              <a:rPr lang="es-ES_tradnl" sz="2400" b="1" dirty="0">
                <a:solidFill>
                  <a:schemeClr val="bg1"/>
                </a:solidFill>
              </a:rPr>
              <a:t> LEY 1448, Título IV Reparación de las</a:t>
            </a:r>
          </a:p>
          <a:p>
            <a:pPr algn="ctr" defTabSz="449263">
              <a:lnSpc>
                <a:spcPct val="81000"/>
              </a:lnSpc>
              <a:buClr>
                <a:srgbClr val="000000"/>
              </a:buClr>
              <a:buSzPct val="100000"/>
              <a:buFont typeface="Arial" charset="0"/>
              <a:buNone/>
            </a:pPr>
            <a:r>
              <a:rPr lang="es-ES_tradnl" sz="2400" b="1" dirty="0">
                <a:solidFill>
                  <a:schemeClr val="bg1"/>
                </a:solidFill>
              </a:rPr>
              <a:t>Víctimas, Capítulo III Restitución de </a:t>
            </a:r>
          </a:p>
          <a:p>
            <a:pPr algn="ctr" defTabSz="449263">
              <a:lnSpc>
                <a:spcPct val="81000"/>
              </a:lnSpc>
              <a:buClr>
                <a:srgbClr val="000000"/>
              </a:buClr>
              <a:buSzPct val="100000"/>
              <a:buFont typeface="Arial" charset="0"/>
              <a:buNone/>
            </a:pPr>
            <a:r>
              <a:rPr lang="es-ES_tradnl" sz="2400" b="1" dirty="0">
                <a:solidFill>
                  <a:schemeClr val="bg1"/>
                </a:solidFill>
              </a:rPr>
              <a:t>Tierras</a:t>
            </a:r>
          </a:p>
          <a:p>
            <a:pPr algn="ctr" defTabSz="449263">
              <a:lnSpc>
                <a:spcPct val="81000"/>
              </a:lnSpc>
              <a:buClr>
                <a:srgbClr val="000000"/>
              </a:buClr>
              <a:buSzPct val="100000"/>
              <a:buFont typeface="Arial" charset="0"/>
              <a:buNone/>
            </a:pPr>
            <a:endParaRPr lang="es-ES_tradnl" sz="2800" b="1" dirty="0">
              <a:solidFill>
                <a:schemeClr val="bg1"/>
              </a:solidFill>
            </a:endParaRPr>
          </a:p>
        </p:txBody>
      </p:sp>
    </p:spTree>
    <p:extLst>
      <p:ext uri="{BB962C8B-B14F-4D97-AF65-F5344CB8AC3E}">
        <p14:creationId xmlns:p14="http://schemas.microsoft.com/office/powerpoint/2010/main" val="1506586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714744" y="500042"/>
            <a:ext cx="2857520" cy="785818"/>
          </a:xfrm>
          <a:prstGeom prst="rect">
            <a:avLst/>
          </a:prstGeom>
          <a:solidFill>
            <a:srgbClr val="00B8FF"/>
          </a:solidFill>
          <a:ln w="9525">
            <a:miter lim="800000"/>
            <a:headEnd/>
            <a:tailEnd/>
          </a:ln>
          <a:effectLst>
            <a:innerShdw blurRad="63500" dist="50800" dir="5400000">
              <a:prstClr val="black">
                <a:alpha val="50000"/>
              </a:prstClr>
            </a:innerShdw>
          </a:effectLst>
          <a:scene3d>
            <a:camera prst="legacyPerspectiveTopRight"/>
            <a:lightRig rig="legacyFlat3" dir="b"/>
          </a:scene3d>
          <a:sp3d extrusionH="887400" prstMaterial="legacyMatte">
            <a:bevelT w="13500" h="13500" prst="angle"/>
            <a:bevelB w="13500" h="13500" prst="angle"/>
            <a:extrusionClr>
              <a:srgbClr val="00B8FF"/>
            </a:extrusionClr>
          </a:sp3d>
        </p:spPr>
        <p:txBody>
          <a:bodyPr wrap="none" anchor="ctr">
            <a:flatTx/>
          </a:bodyPr>
          <a:lstStyle/>
          <a:p>
            <a:pPr algn="ctr" defTabSz="449263">
              <a:lnSpc>
                <a:spcPct val="81000"/>
              </a:lnSpc>
              <a:buClr>
                <a:srgbClr val="000000"/>
              </a:buClr>
              <a:buSzPct val="100000"/>
              <a:buFont typeface="Arial" charset="0"/>
              <a:buNone/>
              <a:defRPr/>
            </a:pPr>
            <a:r>
              <a:rPr lang="es-CO" sz="2400" b="1" dirty="0">
                <a:effectLst>
                  <a:outerShdw blurRad="38100" dist="38100" dir="2700000" algn="tl">
                    <a:srgbClr val="000000">
                      <a:alpha val="43137"/>
                    </a:srgbClr>
                  </a:outerShdw>
                </a:effectLst>
              </a:rPr>
              <a:t>DESPOJO</a:t>
            </a:r>
            <a:endParaRPr lang="es-ES" sz="2400" b="1" dirty="0">
              <a:effectLst>
                <a:outerShdw blurRad="38100" dist="38100" dir="2700000" algn="tl">
                  <a:srgbClr val="000000">
                    <a:alpha val="43137"/>
                  </a:srgbClr>
                </a:outerShdw>
              </a:effectLst>
            </a:endParaRPr>
          </a:p>
        </p:txBody>
      </p:sp>
      <p:sp>
        <p:nvSpPr>
          <p:cNvPr id="9221" name="5 Marcador de contenido"/>
          <p:cNvSpPr>
            <a:spLocks noGrp="1"/>
          </p:cNvSpPr>
          <p:nvPr>
            <p:ph idx="1"/>
          </p:nvPr>
        </p:nvSpPr>
        <p:spPr/>
        <p:txBody>
          <a:bodyPr/>
          <a:lstStyle/>
          <a:p>
            <a:pPr algn="just"/>
            <a:r>
              <a:rPr lang="es-ES" smtClean="0"/>
              <a:t>“</a:t>
            </a:r>
            <a:r>
              <a:rPr lang="es-ES" u="sng" smtClean="0"/>
              <a:t>Acción</a:t>
            </a:r>
            <a:r>
              <a:rPr lang="es-ES" smtClean="0"/>
              <a:t> por medio de la cual, aprovechándose de la situación de </a:t>
            </a:r>
            <a:r>
              <a:rPr lang="es-ES" u="sng" smtClean="0"/>
              <a:t>violencia</a:t>
            </a:r>
            <a:r>
              <a:rPr lang="es-ES" smtClean="0"/>
              <a:t>, se </a:t>
            </a:r>
            <a:r>
              <a:rPr lang="es-ES" u="sng" smtClean="0"/>
              <a:t>priva arbitrariamente </a:t>
            </a:r>
            <a:r>
              <a:rPr lang="es-ES" smtClean="0"/>
              <a:t>a una persona de su propiedad, posesión u ocupación, ya sea de </a:t>
            </a:r>
            <a:r>
              <a:rPr lang="es-ES" u="sng" smtClean="0"/>
              <a:t>hecho</a:t>
            </a:r>
            <a:r>
              <a:rPr lang="es-ES" smtClean="0"/>
              <a:t>, mediante </a:t>
            </a:r>
            <a:r>
              <a:rPr lang="es-ES" u="sng" smtClean="0"/>
              <a:t>negocio jurídico</a:t>
            </a:r>
            <a:r>
              <a:rPr lang="es-ES" smtClean="0"/>
              <a:t>, </a:t>
            </a:r>
            <a:r>
              <a:rPr lang="es-ES" u="sng" smtClean="0"/>
              <a:t>acto administrativo</a:t>
            </a:r>
            <a:r>
              <a:rPr lang="es-ES" smtClean="0"/>
              <a:t>, </a:t>
            </a:r>
            <a:r>
              <a:rPr lang="es-ES" u="sng" smtClean="0"/>
              <a:t>sentencia</a:t>
            </a:r>
            <a:r>
              <a:rPr lang="es-ES" smtClean="0"/>
              <a:t>, o mediante la comisión de</a:t>
            </a:r>
            <a:r>
              <a:rPr lang="es-ES" u="sng" smtClean="0"/>
              <a:t> delitos</a:t>
            </a:r>
            <a:r>
              <a:rPr lang="es-ES" smtClean="0"/>
              <a:t> asociados a la situación de violencia”. </a:t>
            </a:r>
          </a:p>
          <a:p>
            <a:endParaRPr lang="es-ES" smtClean="0"/>
          </a:p>
        </p:txBody>
      </p:sp>
    </p:spTree>
    <p:extLst>
      <p:ext uri="{BB962C8B-B14F-4D97-AF65-F5344CB8AC3E}">
        <p14:creationId xmlns:p14="http://schemas.microsoft.com/office/powerpoint/2010/main" val="11616997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2571736" y="500042"/>
            <a:ext cx="5357850" cy="785818"/>
          </a:xfrm>
          <a:prstGeom prst="rect">
            <a:avLst/>
          </a:prstGeom>
          <a:solidFill>
            <a:srgbClr val="00B8FF"/>
          </a:solidFill>
          <a:ln w="9525">
            <a:miter lim="800000"/>
            <a:headEnd/>
            <a:tailEnd/>
          </a:ln>
          <a:effectLst>
            <a:innerShdw blurRad="63500" dist="50800" dir="5400000">
              <a:prstClr val="black">
                <a:alpha val="50000"/>
              </a:prstClr>
            </a:innerShdw>
          </a:effectLst>
          <a:scene3d>
            <a:camera prst="legacyPerspectiveTopRight"/>
            <a:lightRig rig="legacyFlat3" dir="b"/>
          </a:scene3d>
          <a:sp3d extrusionH="887400" prstMaterial="legacyMatte">
            <a:bevelT w="13500" h="13500" prst="angle"/>
            <a:bevelB w="13500" h="13500" prst="angle"/>
            <a:extrusionClr>
              <a:srgbClr val="00B8FF"/>
            </a:extrusionClr>
          </a:sp3d>
        </p:spPr>
        <p:txBody>
          <a:bodyPr wrap="none" anchor="ctr">
            <a:flatTx/>
          </a:bodyPr>
          <a:lstStyle/>
          <a:p>
            <a:pPr algn="ctr" defTabSz="449263">
              <a:lnSpc>
                <a:spcPct val="81000"/>
              </a:lnSpc>
              <a:buClr>
                <a:srgbClr val="000000"/>
              </a:buClr>
              <a:buSzPct val="100000"/>
              <a:buFont typeface="Arial" charset="0"/>
              <a:buNone/>
              <a:defRPr/>
            </a:pPr>
            <a:r>
              <a:rPr lang="es-CO" sz="2400" b="1" dirty="0">
                <a:effectLst>
                  <a:outerShdw blurRad="38100" dist="38100" dir="2700000" algn="tl">
                    <a:srgbClr val="000000">
                      <a:alpha val="43137"/>
                    </a:srgbClr>
                  </a:outerShdw>
                </a:effectLst>
              </a:rPr>
              <a:t>ABANDONO FORZOSO</a:t>
            </a:r>
            <a:endParaRPr lang="es-ES" sz="2400" b="1" dirty="0">
              <a:effectLst>
                <a:outerShdw blurRad="38100" dist="38100" dir="2700000" algn="tl">
                  <a:srgbClr val="000000">
                    <a:alpha val="43137"/>
                  </a:srgbClr>
                </a:outerShdw>
              </a:effectLst>
            </a:endParaRPr>
          </a:p>
        </p:txBody>
      </p:sp>
      <p:sp>
        <p:nvSpPr>
          <p:cNvPr id="10245" name="5 Marcador de contenido"/>
          <p:cNvSpPr>
            <a:spLocks noGrp="1"/>
          </p:cNvSpPr>
          <p:nvPr>
            <p:ph idx="1"/>
          </p:nvPr>
        </p:nvSpPr>
        <p:spPr/>
        <p:txBody>
          <a:bodyPr/>
          <a:lstStyle/>
          <a:p>
            <a:pPr algn="just"/>
            <a:r>
              <a:rPr lang="es-ES" dirty="0" smtClean="0"/>
              <a:t>“Situación temporal o permanente a la que se ve abocada una persona </a:t>
            </a:r>
            <a:r>
              <a:rPr lang="es-ES" u="sng" dirty="0" smtClean="0"/>
              <a:t>forzada a desplazarse</a:t>
            </a:r>
            <a:r>
              <a:rPr lang="es-ES" dirty="0" smtClean="0"/>
              <a:t>, razón por la cual se ve </a:t>
            </a:r>
            <a:r>
              <a:rPr lang="es-ES" u="sng" dirty="0" smtClean="0"/>
              <a:t>impedida para ejercer</a:t>
            </a:r>
            <a:r>
              <a:rPr lang="es-ES" dirty="0" smtClean="0"/>
              <a:t> la administración, explotación y contacto directo con los predios que debió desatender en su desplazamiento durante el periodo establecido en el artículo </a:t>
            </a:r>
            <a:r>
              <a:rPr lang="es-ES" b="1" i="1" dirty="0" smtClean="0">
                <a:hlinkClick r:id="rId2"/>
              </a:rPr>
              <a:t>75</a:t>
            </a:r>
            <a:r>
              <a:rPr lang="es-ES" b="1" i="1" dirty="0" smtClean="0"/>
              <a:t>”. </a:t>
            </a:r>
            <a:r>
              <a:rPr lang="es-ES" u="sng" dirty="0" smtClean="0">
                <a:effectLst>
                  <a:outerShdw blurRad="38100" dist="38100" dir="2700000" algn="tl">
                    <a:srgbClr val="000000">
                      <a:alpha val="43137"/>
                    </a:srgbClr>
                  </a:outerShdw>
                </a:effectLst>
              </a:rPr>
              <a:t>1 de enero de 1991</a:t>
            </a:r>
          </a:p>
        </p:txBody>
      </p:sp>
    </p:spTree>
    <p:extLst>
      <p:ext uri="{BB962C8B-B14F-4D97-AF65-F5344CB8AC3E}">
        <p14:creationId xmlns:p14="http://schemas.microsoft.com/office/powerpoint/2010/main" val="39286498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ChangeArrowheads="1"/>
          </p:cNvSpPr>
          <p:nvPr/>
        </p:nvSpPr>
        <p:spPr bwMode="auto">
          <a:xfrm>
            <a:off x="4394230" y="4786322"/>
            <a:ext cx="4392612" cy="1079500"/>
          </a:xfrm>
          <a:prstGeom prst="rect">
            <a:avLst/>
          </a:prstGeom>
          <a:solidFill>
            <a:schemeClr val="accent1"/>
          </a:solidFill>
          <a:ln w="9525">
            <a:noFill/>
            <a:miter lim="800000"/>
            <a:headEnd/>
            <a:tailEnd/>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txBody>
          <a:bodyPr wrap="none" anchor="ctr"/>
          <a:lstStyle/>
          <a:p>
            <a:pPr algn="ctr">
              <a:defRPr/>
            </a:pPr>
            <a:r>
              <a:rPr lang="es-ES" sz="1600" dirty="0"/>
              <a:t>Que hayan sufrido menoscabo en sus </a:t>
            </a:r>
          </a:p>
          <a:p>
            <a:pPr algn="ctr">
              <a:defRPr/>
            </a:pPr>
            <a:r>
              <a:rPr lang="es-ES" sz="1600" dirty="0"/>
              <a:t>Der. Fundamentales como consecuencia</a:t>
            </a:r>
          </a:p>
          <a:p>
            <a:pPr algn="ctr">
              <a:defRPr/>
            </a:pPr>
            <a:r>
              <a:rPr lang="es-ES" sz="1600" dirty="0"/>
              <a:t>Violación DIH y normas internacionales de</a:t>
            </a:r>
          </a:p>
          <a:p>
            <a:pPr algn="ctr">
              <a:defRPr/>
            </a:pPr>
            <a:r>
              <a:rPr lang="es-ES" sz="1600" dirty="0"/>
              <a:t>DDHH (Art. 3)</a:t>
            </a:r>
          </a:p>
        </p:txBody>
      </p:sp>
      <p:sp>
        <p:nvSpPr>
          <p:cNvPr id="3083" name="AutoShape 17"/>
          <p:cNvSpPr>
            <a:spLocks noChangeArrowheads="1"/>
          </p:cNvSpPr>
          <p:nvPr/>
        </p:nvSpPr>
        <p:spPr bwMode="auto">
          <a:xfrm>
            <a:off x="107950" y="2286000"/>
            <a:ext cx="1944688" cy="1428750"/>
          </a:xfrm>
          <a:prstGeom prst="roundRect">
            <a:avLst>
              <a:gd name="adj" fmla="val 16667"/>
            </a:avLst>
          </a:prstGeom>
          <a:solidFill>
            <a:schemeClr val="accent1"/>
          </a:solidFill>
          <a:ln w="9525">
            <a:round/>
            <a:headEnd/>
            <a:tailEnd/>
          </a:ln>
          <a:scene3d>
            <a:camera prst="legacyPerspectiveTop"/>
            <a:lightRig rig="legacyFlat3" dir="b"/>
          </a:scene3d>
          <a:sp3d extrusionH="887400" prstMaterial="legacyMatte">
            <a:bevelT w="13500" h="13500" prst="angle"/>
            <a:bevelB w="13500" h="13500" prst="angle"/>
            <a:extrusionClr>
              <a:schemeClr val="accent1"/>
            </a:extrusionClr>
          </a:sp3d>
        </p:spPr>
        <p:txBody>
          <a:bodyPr wrap="none" anchor="ctr">
            <a:flatTx/>
          </a:bodyPr>
          <a:lstStyle/>
          <a:p>
            <a:pPr algn="ctr">
              <a:defRPr/>
            </a:pPr>
            <a:endParaRPr lang="es-CO" sz="2000" dirty="0">
              <a:effectLst>
                <a:outerShdw blurRad="38100" dist="38100" dir="2700000" algn="tl">
                  <a:srgbClr val="000000">
                    <a:alpha val="43137"/>
                  </a:srgbClr>
                </a:outerShdw>
              </a:effectLst>
            </a:endParaRPr>
          </a:p>
          <a:p>
            <a:pPr algn="ctr">
              <a:defRPr/>
            </a:pPr>
            <a:r>
              <a:rPr lang="es-CO" sz="2000" dirty="0">
                <a:effectLst>
                  <a:outerShdw blurRad="38100" dist="38100" dir="2700000" algn="tl">
                    <a:srgbClr val="000000">
                      <a:alpha val="43137"/>
                    </a:srgbClr>
                  </a:outerShdw>
                </a:effectLst>
              </a:rPr>
              <a:t>TITULARES</a:t>
            </a:r>
          </a:p>
          <a:p>
            <a:pPr algn="ctr">
              <a:defRPr/>
            </a:pPr>
            <a:r>
              <a:rPr lang="es-CO" sz="2000" dirty="0">
                <a:effectLst>
                  <a:outerShdw blurRad="38100" dist="38100" dir="2700000" algn="tl">
                    <a:srgbClr val="000000">
                      <a:alpha val="43137"/>
                    </a:srgbClr>
                  </a:outerShdw>
                </a:effectLst>
              </a:rPr>
              <a:t>DERECHO</a:t>
            </a:r>
          </a:p>
          <a:p>
            <a:pPr algn="ctr">
              <a:defRPr/>
            </a:pPr>
            <a:r>
              <a:rPr lang="es-CO" sz="2000" dirty="0">
                <a:effectLst>
                  <a:outerShdw blurRad="38100" dist="38100" dir="2700000" algn="tl">
                    <a:srgbClr val="000000">
                      <a:alpha val="43137"/>
                    </a:srgbClr>
                  </a:outerShdw>
                </a:effectLst>
              </a:rPr>
              <a:t>RESTITUCIÓN</a:t>
            </a:r>
          </a:p>
          <a:p>
            <a:pPr algn="ctr">
              <a:defRPr/>
            </a:pPr>
            <a:r>
              <a:rPr lang="es-CO" sz="2000" dirty="0">
                <a:effectLst>
                  <a:outerShdw blurRad="38100" dist="38100" dir="2700000" algn="tl">
                    <a:srgbClr val="000000">
                      <a:alpha val="43137"/>
                    </a:srgbClr>
                  </a:outerShdw>
                </a:effectLst>
              </a:rPr>
              <a:t>Art. 75</a:t>
            </a:r>
          </a:p>
          <a:p>
            <a:pPr algn="ctr">
              <a:defRPr/>
            </a:pPr>
            <a:endParaRPr lang="es-ES" sz="2000" dirty="0">
              <a:effectLst>
                <a:outerShdw blurRad="38100" dist="38100" dir="2700000" algn="tl">
                  <a:srgbClr val="000000">
                    <a:alpha val="43137"/>
                  </a:srgbClr>
                </a:outerShdw>
              </a:effectLst>
            </a:endParaRPr>
          </a:p>
        </p:txBody>
      </p:sp>
      <p:pic>
        <p:nvPicPr>
          <p:cNvPr id="11268" name="Picture 6" descr="C:\Program Files\Microsoft Office\MEDIA\CAGCAT10\j02975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4713" y="1857375"/>
            <a:ext cx="1498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3"/>
          <p:cNvSpPr>
            <a:spLocks noChangeArrowheads="1"/>
          </p:cNvSpPr>
          <p:nvPr/>
        </p:nvSpPr>
        <p:spPr bwMode="auto">
          <a:xfrm>
            <a:off x="4429125" y="1143000"/>
            <a:ext cx="2500313" cy="571500"/>
          </a:xfrm>
          <a:prstGeom prst="rect">
            <a:avLst/>
          </a:prstGeom>
          <a:solidFill>
            <a:schemeClr val="accent1"/>
          </a:solidFill>
          <a:ln>
            <a:noFill/>
          </a:ln>
          <a:effectLst>
            <a:outerShdw dist="107763" dir="135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s-CO" sz="1600" b="1"/>
              <a:t>PROPIETARIOS</a:t>
            </a:r>
            <a:endParaRPr lang="es-ES" sz="1600" b="1"/>
          </a:p>
        </p:txBody>
      </p:sp>
      <p:sp>
        <p:nvSpPr>
          <p:cNvPr id="11270" name="Line 8"/>
          <p:cNvSpPr>
            <a:spLocks noChangeShapeType="1"/>
          </p:cNvSpPr>
          <p:nvPr/>
        </p:nvSpPr>
        <p:spPr bwMode="auto">
          <a:xfrm flipH="1">
            <a:off x="3276600" y="1428750"/>
            <a:ext cx="1081088" cy="1279525"/>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s-CO"/>
          </a:p>
        </p:txBody>
      </p:sp>
      <p:sp>
        <p:nvSpPr>
          <p:cNvPr id="11271" name="Line 8"/>
          <p:cNvSpPr>
            <a:spLocks noChangeShapeType="1"/>
          </p:cNvSpPr>
          <p:nvPr/>
        </p:nvSpPr>
        <p:spPr bwMode="auto">
          <a:xfrm flipH="1">
            <a:off x="3275013" y="2928938"/>
            <a:ext cx="939800" cy="6985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s-CO"/>
          </a:p>
        </p:txBody>
      </p:sp>
      <p:sp>
        <p:nvSpPr>
          <p:cNvPr id="11272" name="Line 8"/>
          <p:cNvSpPr>
            <a:spLocks noChangeShapeType="1"/>
          </p:cNvSpPr>
          <p:nvPr/>
        </p:nvSpPr>
        <p:spPr bwMode="auto">
          <a:xfrm flipH="1" flipV="1">
            <a:off x="3203575" y="3213100"/>
            <a:ext cx="1011238" cy="644525"/>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s-CO"/>
          </a:p>
        </p:txBody>
      </p:sp>
      <p:sp>
        <p:nvSpPr>
          <p:cNvPr id="11273" name="AutoShape 18"/>
          <p:cNvSpPr>
            <a:spLocks noChangeArrowheads="1"/>
          </p:cNvSpPr>
          <p:nvPr/>
        </p:nvSpPr>
        <p:spPr bwMode="auto">
          <a:xfrm>
            <a:off x="428625" y="4572000"/>
            <a:ext cx="3571875" cy="1304925"/>
          </a:xfrm>
          <a:prstGeom prst="octagon">
            <a:avLst>
              <a:gd name="adj" fmla="val 29287"/>
            </a:avLst>
          </a:prstGeom>
          <a:solidFill>
            <a:srgbClr val="FF0066"/>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algn="ctr"/>
            <a:r>
              <a:rPr lang="es-CO" sz="1400" b="1"/>
              <a:t>A partir del </a:t>
            </a:r>
            <a:r>
              <a:rPr lang="es-CO" sz="1400" b="1" u="sng"/>
              <a:t>1º ENERO </a:t>
            </a:r>
          </a:p>
          <a:p>
            <a:pPr algn="ctr"/>
            <a:r>
              <a:rPr lang="es-CO" sz="1400" b="1" u="sng"/>
              <a:t>DE 1991 </a:t>
            </a:r>
            <a:r>
              <a:rPr lang="es-CO" sz="1400" b="1"/>
              <a:t>y el término</a:t>
            </a:r>
          </a:p>
          <a:p>
            <a:pPr algn="ctr"/>
            <a:r>
              <a:rPr lang="es-CO" sz="1400" b="1"/>
              <a:t>de vigencia de la Ley</a:t>
            </a:r>
            <a:endParaRPr lang="es-ES" sz="1400" b="1"/>
          </a:p>
        </p:txBody>
      </p:sp>
      <p:sp>
        <p:nvSpPr>
          <p:cNvPr id="11274" name="Rectangle 3"/>
          <p:cNvSpPr>
            <a:spLocks noChangeArrowheads="1"/>
          </p:cNvSpPr>
          <p:nvPr/>
        </p:nvSpPr>
        <p:spPr bwMode="auto">
          <a:xfrm>
            <a:off x="4321175" y="2357438"/>
            <a:ext cx="2536825" cy="857250"/>
          </a:xfrm>
          <a:prstGeom prst="rect">
            <a:avLst/>
          </a:prstGeom>
          <a:solidFill>
            <a:schemeClr val="accent1"/>
          </a:solidFill>
          <a:ln>
            <a:noFill/>
          </a:ln>
          <a:effectLst>
            <a:outerShdw dist="107763" dir="135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s-CO" sz="1600" b="1"/>
              <a:t>POSEEDORES</a:t>
            </a:r>
            <a:endParaRPr lang="es-ES" sz="1600" b="1"/>
          </a:p>
        </p:txBody>
      </p:sp>
      <p:sp>
        <p:nvSpPr>
          <p:cNvPr id="11275" name="Rectangle 3"/>
          <p:cNvSpPr>
            <a:spLocks noChangeArrowheads="1"/>
          </p:cNvSpPr>
          <p:nvPr/>
        </p:nvSpPr>
        <p:spPr bwMode="auto">
          <a:xfrm>
            <a:off x="4286250" y="3643313"/>
            <a:ext cx="2714625" cy="571500"/>
          </a:xfrm>
          <a:prstGeom prst="rect">
            <a:avLst/>
          </a:prstGeom>
          <a:solidFill>
            <a:schemeClr val="accent1"/>
          </a:solidFill>
          <a:ln>
            <a:noFill/>
          </a:ln>
          <a:effectLst>
            <a:outerShdw dist="107763" dir="135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s-CO" sz="1600" b="1"/>
              <a:t>OCUPANTES</a:t>
            </a:r>
            <a:endParaRPr lang="es-ES" sz="1600" b="1"/>
          </a:p>
        </p:txBody>
      </p:sp>
    </p:spTree>
    <p:extLst>
      <p:ext uri="{BB962C8B-B14F-4D97-AF65-F5344CB8AC3E}">
        <p14:creationId xmlns:p14="http://schemas.microsoft.com/office/powerpoint/2010/main" val="27143511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00400" y="457200"/>
            <a:ext cx="4572000" cy="1458913"/>
          </a:xfrm>
        </p:spPr>
        <p:txBody>
          <a:bodyPr/>
          <a:lstStyle/>
          <a:p>
            <a:pPr>
              <a:defRPr/>
            </a:pPr>
            <a:r>
              <a:rPr lang="es-CO" sz="2800" b="1" dirty="0" smtClean="0">
                <a:effectLst>
                  <a:outerShdw blurRad="38100" dist="38100" dir="2700000" algn="tl">
                    <a:srgbClr val="000000">
                      <a:alpha val="43137"/>
                    </a:srgbClr>
                  </a:outerShdw>
                </a:effectLst>
              </a:rPr>
              <a:t>Implementación gradual del Registro de Tierras  Despojadas </a:t>
            </a:r>
            <a:endParaRPr lang="es-CO" sz="2800" b="1" dirty="0">
              <a:effectLst>
                <a:outerShdw blurRad="38100" dist="38100" dir="2700000" algn="tl">
                  <a:srgbClr val="000000">
                    <a:alpha val="43137"/>
                  </a:srgbClr>
                </a:outerShdw>
              </a:effectLst>
            </a:endParaRPr>
          </a:p>
        </p:txBody>
      </p:sp>
      <p:sp>
        <p:nvSpPr>
          <p:cNvPr id="23555" name="2 Marcador de contenido"/>
          <p:cNvSpPr>
            <a:spLocks noGrp="1"/>
          </p:cNvSpPr>
          <p:nvPr>
            <p:ph idx="1"/>
          </p:nvPr>
        </p:nvSpPr>
        <p:spPr>
          <a:xfrm>
            <a:off x="457200" y="2133600"/>
            <a:ext cx="8229600" cy="3581400"/>
          </a:xfrm>
        </p:spPr>
        <p:txBody>
          <a:bodyPr/>
          <a:lstStyle/>
          <a:p>
            <a:pPr>
              <a:defRPr/>
            </a:pPr>
            <a:r>
              <a:rPr lang="es-CO" sz="2400" b="1" dirty="0" smtClean="0"/>
              <a:t>1</a:t>
            </a:r>
            <a:r>
              <a:rPr lang="es-CO" sz="2400" b="1" dirty="0"/>
              <a:t>)</a:t>
            </a:r>
            <a:r>
              <a:rPr lang="es-CO" sz="2400" dirty="0"/>
              <a:t> La macro </a:t>
            </a:r>
            <a:r>
              <a:rPr lang="es-CO" sz="2400" dirty="0" smtClean="0"/>
              <a:t>focalización: Comité </a:t>
            </a:r>
            <a:r>
              <a:rPr lang="es-CO" sz="2400" dirty="0"/>
              <a:t>Operativo del Consejo de Seguridad </a:t>
            </a:r>
            <a:r>
              <a:rPr lang="es-CO" sz="2400" dirty="0" smtClean="0"/>
              <a:t>Nacional. </a:t>
            </a:r>
            <a:endParaRPr lang="es-CO" sz="2400" dirty="0"/>
          </a:p>
          <a:p>
            <a:pPr>
              <a:defRPr/>
            </a:pPr>
            <a:r>
              <a:rPr lang="es-CO" sz="2400" b="1" dirty="0" smtClean="0"/>
              <a:t>2</a:t>
            </a:r>
            <a:r>
              <a:rPr lang="es-CO" sz="2400" b="1" dirty="0"/>
              <a:t>)</a:t>
            </a:r>
            <a:r>
              <a:rPr lang="es-CO" sz="2400" dirty="0"/>
              <a:t> La </a:t>
            </a:r>
            <a:r>
              <a:rPr lang="es-CO" sz="2400" dirty="0" err="1" smtClean="0"/>
              <a:t>microfocalización</a:t>
            </a:r>
            <a:r>
              <a:rPr lang="es-CO" sz="2400" dirty="0" smtClean="0"/>
              <a:t>: UAEGRT con información del Ministerio de </a:t>
            </a:r>
            <a:r>
              <a:rPr lang="es-CO" sz="2400" dirty="0"/>
              <a:t>D</a:t>
            </a:r>
            <a:r>
              <a:rPr lang="es-CO" sz="2400" dirty="0" smtClean="0"/>
              <a:t>efensa Nacional </a:t>
            </a:r>
          </a:p>
          <a:p>
            <a:pPr>
              <a:defRPr/>
            </a:pPr>
            <a:r>
              <a:rPr lang="es-CO" sz="2400" b="1" dirty="0" smtClean="0"/>
              <a:t>3) </a:t>
            </a:r>
            <a:r>
              <a:rPr lang="es-CO" sz="2400" dirty="0" smtClean="0"/>
              <a:t>Comités </a:t>
            </a:r>
            <a:r>
              <a:rPr lang="es-CO" sz="2400" dirty="0"/>
              <a:t>Operativos Locales para la </a:t>
            </a:r>
            <a:r>
              <a:rPr lang="es-CO" sz="2400" dirty="0" smtClean="0"/>
              <a:t>Restitución: coordinación operacional para la ejecución del proceso de registro de tierras despojadas</a:t>
            </a:r>
            <a:endParaRPr lang="es-CO" sz="2400" dirty="0"/>
          </a:p>
          <a:p>
            <a:pPr>
              <a:defRPr/>
            </a:pPr>
            <a:r>
              <a:rPr lang="es-CO" sz="2400" dirty="0" smtClean="0"/>
              <a:t>Decreto 4829/2011 y decreto 599/2012</a:t>
            </a:r>
          </a:p>
        </p:txBody>
      </p:sp>
    </p:spTree>
    <p:extLst>
      <p:ext uri="{BB962C8B-B14F-4D97-AF65-F5344CB8AC3E}">
        <p14:creationId xmlns:p14="http://schemas.microsoft.com/office/powerpoint/2010/main" val="12899700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0" indent="0">
              <a:buFont typeface="Arial" charset="0"/>
              <a:buNone/>
              <a:defRPr/>
            </a:pPr>
            <a:r>
              <a:rPr lang="es-CO" b="1" dirty="0" smtClean="0"/>
              <a:t>Criterios </a:t>
            </a:r>
          </a:p>
          <a:p>
            <a:pPr>
              <a:defRPr/>
            </a:pPr>
            <a:r>
              <a:rPr lang="es-CO" u="sng" dirty="0" smtClean="0"/>
              <a:t>Artículo 76:</a:t>
            </a:r>
            <a:r>
              <a:rPr lang="es-CO" dirty="0" smtClean="0"/>
              <a:t> el registro de implementara de forma gradual y progresiva, de conformidad con el  reglamento, teniendo en cuenta la </a:t>
            </a:r>
            <a:r>
              <a:rPr lang="es-CO" dirty="0" smtClean="0">
                <a:effectLst>
                  <a:outerShdw blurRad="38100" dist="38100" dir="2700000" algn="tl">
                    <a:srgbClr val="000000">
                      <a:alpha val="43137"/>
                    </a:srgbClr>
                  </a:outerShdw>
                </a:effectLst>
              </a:rPr>
              <a:t>situación de seguridad</a:t>
            </a:r>
            <a:r>
              <a:rPr lang="es-CO" dirty="0" smtClean="0"/>
              <a:t>, </a:t>
            </a:r>
            <a:r>
              <a:rPr lang="es-CO" dirty="0" smtClean="0">
                <a:effectLst>
                  <a:outerShdw blurRad="38100" dist="38100" dir="2700000" algn="tl">
                    <a:srgbClr val="000000">
                      <a:alpha val="43137"/>
                    </a:srgbClr>
                  </a:outerShdw>
                </a:effectLst>
              </a:rPr>
              <a:t>densidad histórica del despojo</a:t>
            </a:r>
            <a:r>
              <a:rPr lang="es-CO" dirty="0" smtClean="0"/>
              <a:t> y la existencia de </a:t>
            </a:r>
            <a:r>
              <a:rPr lang="es-CO" dirty="0" smtClean="0">
                <a:effectLst>
                  <a:outerShdw blurRad="38100" dist="38100" dir="2700000" algn="tl">
                    <a:srgbClr val="000000">
                      <a:alpha val="43137"/>
                    </a:srgbClr>
                  </a:outerShdw>
                </a:effectLst>
              </a:rPr>
              <a:t>condiciones para el retorno. </a:t>
            </a:r>
            <a:endParaRPr lang="es-CO"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76846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CuadroTexto 4"/>
          <p:cNvSpPr txBox="1">
            <a:spLocks noChangeArrowheads="1"/>
          </p:cNvSpPr>
          <p:nvPr/>
        </p:nvSpPr>
        <p:spPr bwMode="auto">
          <a:xfrm rot="10800000" flipV="1">
            <a:off x="2133600" y="2249269"/>
            <a:ext cx="1600200" cy="646331"/>
          </a:xfrm>
          <a:prstGeom prst="rect">
            <a:avLst/>
          </a:prstGeom>
          <a:noFill/>
          <a:ln w="9525">
            <a:noFill/>
            <a:miter lim="800000"/>
            <a:headEnd/>
            <a:tailEnd/>
          </a:ln>
        </p:spPr>
        <p:txBody>
          <a:bodyPr wrap="square">
            <a:spAutoFit/>
          </a:bodyPr>
          <a:lstStyle/>
          <a:p>
            <a:r>
              <a:rPr lang="es-CO" sz="1200" b="1" dirty="0">
                <a:cs typeface="Arial" charset="0"/>
              </a:rPr>
              <a:t>Decreto 599 del 2012 </a:t>
            </a:r>
            <a:r>
              <a:rPr lang="es-CO" sz="1200" b="1" dirty="0" err="1" smtClean="0">
                <a:cs typeface="Arial" charset="0"/>
              </a:rPr>
              <a:t>Microfocalización</a:t>
            </a:r>
            <a:endParaRPr lang="es-CO" sz="1200" b="1" dirty="0" smtClean="0">
              <a:cs typeface="Arial" charset="0"/>
            </a:endParaRPr>
          </a:p>
        </p:txBody>
      </p:sp>
      <p:sp>
        <p:nvSpPr>
          <p:cNvPr id="6148" name="Rectángulo 10"/>
          <p:cNvSpPr>
            <a:spLocks noChangeArrowheads="1"/>
          </p:cNvSpPr>
          <p:nvPr/>
        </p:nvSpPr>
        <p:spPr bwMode="auto">
          <a:xfrm>
            <a:off x="6934200" y="2249269"/>
            <a:ext cx="1828800" cy="461665"/>
          </a:xfrm>
          <a:prstGeom prst="rect">
            <a:avLst/>
          </a:prstGeom>
          <a:noFill/>
          <a:ln w="9525">
            <a:noFill/>
            <a:miter lim="800000"/>
            <a:headEnd/>
            <a:tailEnd/>
          </a:ln>
        </p:spPr>
        <p:txBody>
          <a:bodyPr wrap="square">
            <a:spAutoFit/>
          </a:bodyPr>
          <a:lstStyle/>
          <a:p>
            <a:pPr algn="ctr"/>
            <a:r>
              <a:rPr lang="es-CO" sz="1200" b="1" dirty="0">
                <a:cs typeface="Arial" charset="0"/>
              </a:rPr>
              <a:t>Actos Administrativos</a:t>
            </a:r>
          </a:p>
          <a:p>
            <a:pPr algn="ctr"/>
            <a:r>
              <a:rPr lang="es-CO" sz="1200" b="1" dirty="0">
                <a:cs typeface="Arial" charset="0"/>
              </a:rPr>
              <a:t>de </a:t>
            </a:r>
            <a:r>
              <a:rPr lang="es-CO" sz="1200" b="1" dirty="0" smtClean="0">
                <a:cs typeface="Arial" charset="0"/>
              </a:rPr>
              <a:t>micro-focalización</a:t>
            </a:r>
            <a:r>
              <a:rPr lang="es-ES_tradnl" sz="1200" b="1" dirty="0" smtClean="0">
                <a:cs typeface="Arial" charset="0"/>
              </a:rPr>
              <a:t>  </a:t>
            </a:r>
            <a:endParaRPr lang="es-ES_tradnl" sz="1200" b="1" dirty="0">
              <a:cs typeface="Arial" charset="0"/>
            </a:endParaRPr>
          </a:p>
        </p:txBody>
      </p:sp>
      <p:sp>
        <p:nvSpPr>
          <p:cNvPr id="6150" name="Rectángulo 15"/>
          <p:cNvSpPr>
            <a:spLocks noChangeArrowheads="1"/>
          </p:cNvSpPr>
          <p:nvPr/>
        </p:nvSpPr>
        <p:spPr bwMode="auto">
          <a:xfrm>
            <a:off x="2514600" y="3886200"/>
            <a:ext cx="2089739" cy="276999"/>
          </a:xfrm>
          <a:prstGeom prst="rect">
            <a:avLst/>
          </a:prstGeom>
          <a:noFill/>
          <a:ln w="9525">
            <a:noFill/>
            <a:miter lim="800000"/>
            <a:headEnd/>
            <a:tailEnd/>
          </a:ln>
        </p:spPr>
        <p:txBody>
          <a:bodyPr wrap="none">
            <a:spAutoFit/>
          </a:bodyPr>
          <a:lstStyle/>
          <a:p>
            <a:r>
              <a:rPr lang="es-CO" sz="1200" b="1" dirty="0" smtClean="0">
                <a:cs typeface="Arial" charset="0"/>
              </a:rPr>
              <a:t>- Inicio </a:t>
            </a:r>
            <a:r>
              <a:rPr lang="es-CO" sz="1200" b="1" dirty="0">
                <a:cs typeface="Arial" charset="0"/>
              </a:rPr>
              <a:t>de Análisis Previo</a:t>
            </a:r>
            <a:r>
              <a:rPr lang="es-ES_tradnl" sz="1200" b="1" dirty="0">
                <a:cs typeface="Arial" charset="0"/>
              </a:rPr>
              <a:t> </a:t>
            </a:r>
          </a:p>
        </p:txBody>
      </p:sp>
      <p:sp>
        <p:nvSpPr>
          <p:cNvPr id="6151" name="Rectángulo 17"/>
          <p:cNvSpPr>
            <a:spLocks noChangeArrowheads="1"/>
          </p:cNvSpPr>
          <p:nvPr/>
        </p:nvSpPr>
        <p:spPr bwMode="auto">
          <a:xfrm>
            <a:off x="2514600" y="4419600"/>
            <a:ext cx="2743200" cy="457200"/>
          </a:xfrm>
          <a:prstGeom prst="rect">
            <a:avLst/>
          </a:prstGeom>
          <a:noFill/>
          <a:ln w="9525">
            <a:noFill/>
            <a:miter lim="800000"/>
            <a:headEnd/>
            <a:tailEnd/>
          </a:ln>
        </p:spPr>
        <p:txBody>
          <a:bodyPr>
            <a:spAutoFit/>
          </a:bodyPr>
          <a:lstStyle/>
          <a:p>
            <a:r>
              <a:rPr lang="es-CO" sz="1200" b="1" dirty="0" smtClean="0">
                <a:cs typeface="Arial" charset="0"/>
              </a:rPr>
              <a:t>- Convocatoria </a:t>
            </a:r>
            <a:r>
              <a:rPr lang="es-CO" sz="1200" b="1" dirty="0">
                <a:cs typeface="Arial" charset="0"/>
              </a:rPr>
              <a:t>e instalación de los COLR</a:t>
            </a:r>
            <a:endParaRPr lang="es-ES_tradnl" sz="1200" b="1" dirty="0">
              <a:cs typeface="Arial" charset="0"/>
            </a:endParaRPr>
          </a:p>
        </p:txBody>
      </p:sp>
      <p:sp>
        <p:nvSpPr>
          <p:cNvPr id="6157" name="CuadroTexto 30"/>
          <p:cNvSpPr txBox="1">
            <a:spLocks noChangeArrowheads="1"/>
          </p:cNvSpPr>
          <p:nvPr/>
        </p:nvSpPr>
        <p:spPr bwMode="auto">
          <a:xfrm rot="10800000" flipV="1">
            <a:off x="228600" y="1698555"/>
            <a:ext cx="1524000" cy="461665"/>
          </a:xfrm>
          <a:prstGeom prst="rect">
            <a:avLst/>
          </a:prstGeom>
          <a:noFill/>
          <a:ln w="9525">
            <a:noFill/>
            <a:miter lim="800000"/>
            <a:headEnd/>
            <a:tailEnd/>
          </a:ln>
        </p:spPr>
        <p:txBody>
          <a:bodyPr>
            <a:spAutoFit/>
          </a:bodyPr>
          <a:lstStyle/>
          <a:p>
            <a:r>
              <a:rPr lang="es-CO" sz="1200" b="1" dirty="0" smtClean="0">
                <a:cs typeface="Arial" charset="0"/>
              </a:rPr>
              <a:t>Macro focalización</a:t>
            </a:r>
            <a:endParaRPr lang="es-ES_tradnl" sz="1200" b="1" dirty="0">
              <a:cs typeface="Arial" charset="0"/>
            </a:endParaRPr>
          </a:p>
        </p:txBody>
      </p:sp>
      <p:sp>
        <p:nvSpPr>
          <p:cNvPr id="35" name="Disco magnético 34"/>
          <p:cNvSpPr/>
          <p:nvPr/>
        </p:nvSpPr>
        <p:spPr bwMode="auto">
          <a:xfrm>
            <a:off x="458788" y="2249269"/>
            <a:ext cx="838200" cy="457200"/>
          </a:xfrm>
          <a:prstGeom prst="flowChartMagneticDisk">
            <a:avLst/>
          </a:prstGeom>
          <a:ln>
            <a:headEnd type="none" w="med" len="med"/>
            <a:tailEnd type="none" w="med" len="med"/>
          </a:ln>
          <a:extLst/>
        </p:spPr>
        <p:style>
          <a:lnRef idx="1">
            <a:schemeClr val="accent1"/>
          </a:lnRef>
          <a:fillRef idx="2">
            <a:schemeClr val="accent1"/>
          </a:fillRef>
          <a:effectRef idx="1">
            <a:schemeClr val="accent1"/>
          </a:effectRef>
          <a:fontRef idx="minor">
            <a:schemeClr val="dk1"/>
          </a:fontRef>
        </p:style>
        <p:txBody>
          <a:bodyPr/>
          <a:lstStyle/>
          <a:p>
            <a:pPr algn="ctr" defTabSz="449263" eaLnBrk="0" hangingPunct="0">
              <a:buClr>
                <a:srgbClr val="000000"/>
              </a:buClr>
              <a:buSzPct val="100000"/>
              <a:buFont typeface="Times New Roman" pitchFamily="18" charset="0"/>
              <a:buNone/>
              <a:defRPr/>
            </a:pPr>
            <a:endParaRPr lang="es-ES_tradnl" sz="1200">
              <a:solidFill>
                <a:schemeClr val="bg1"/>
              </a:solidFill>
              <a:latin typeface="Arial" charset="0"/>
              <a:cs typeface="Arial" charset="0"/>
            </a:endParaRPr>
          </a:p>
        </p:txBody>
      </p:sp>
      <p:sp>
        <p:nvSpPr>
          <p:cNvPr id="6160" name="Rectángulo 32"/>
          <p:cNvSpPr>
            <a:spLocks noChangeArrowheads="1"/>
          </p:cNvSpPr>
          <p:nvPr/>
        </p:nvSpPr>
        <p:spPr bwMode="auto">
          <a:xfrm>
            <a:off x="458788" y="2401669"/>
            <a:ext cx="838200" cy="276999"/>
          </a:xfrm>
          <a:prstGeom prst="rect">
            <a:avLst/>
          </a:prstGeom>
          <a:noFill/>
          <a:ln w="9525">
            <a:noFill/>
            <a:miter lim="800000"/>
            <a:headEnd/>
            <a:tailEnd/>
          </a:ln>
        </p:spPr>
        <p:txBody>
          <a:bodyPr wrap="square">
            <a:spAutoFit/>
          </a:bodyPr>
          <a:lstStyle/>
          <a:p>
            <a:r>
              <a:rPr lang="es-ES_tradnl" sz="1200" b="0" dirty="0">
                <a:cs typeface="Arial" charset="0"/>
              </a:rPr>
              <a:t>12 zonas</a:t>
            </a:r>
          </a:p>
        </p:txBody>
      </p:sp>
      <p:sp>
        <p:nvSpPr>
          <p:cNvPr id="6165" name="Rectángulo 19"/>
          <p:cNvSpPr>
            <a:spLocks noChangeArrowheads="1"/>
          </p:cNvSpPr>
          <p:nvPr/>
        </p:nvSpPr>
        <p:spPr bwMode="auto">
          <a:xfrm>
            <a:off x="3886200" y="5068669"/>
            <a:ext cx="1676400" cy="276999"/>
          </a:xfrm>
          <a:prstGeom prst="rect">
            <a:avLst/>
          </a:prstGeom>
          <a:noFill/>
          <a:ln w="9525">
            <a:noFill/>
            <a:miter lim="800000"/>
            <a:headEnd/>
            <a:tailEnd/>
          </a:ln>
        </p:spPr>
        <p:txBody>
          <a:bodyPr wrap="square">
            <a:spAutoFit/>
          </a:bodyPr>
          <a:lstStyle/>
          <a:p>
            <a:r>
              <a:rPr lang="es-CO" sz="1200" b="1" dirty="0" smtClean="0">
                <a:cs typeface="Arial" charset="0"/>
              </a:rPr>
              <a:t>Conformación:</a:t>
            </a:r>
            <a:r>
              <a:rPr lang="es-ES_tradnl" sz="1200" b="1" dirty="0" smtClean="0">
                <a:cs typeface="Arial" charset="0"/>
              </a:rPr>
              <a:t> </a:t>
            </a:r>
            <a:endParaRPr lang="es-ES_tradnl" sz="1200" b="1" dirty="0">
              <a:cs typeface="Arial" charset="0"/>
            </a:endParaRPr>
          </a:p>
        </p:txBody>
      </p:sp>
      <p:sp>
        <p:nvSpPr>
          <p:cNvPr id="28" name="Rectángulo 27"/>
          <p:cNvSpPr/>
          <p:nvPr/>
        </p:nvSpPr>
        <p:spPr>
          <a:xfrm>
            <a:off x="4114800" y="5373469"/>
            <a:ext cx="3657600" cy="646331"/>
          </a:xfrm>
          <a:prstGeom prst="rect">
            <a:avLst/>
          </a:prstGeom>
        </p:spPr>
        <p:txBody>
          <a:bodyPr wrap="square">
            <a:spAutoFit/>
          </a:bodyPr>
          <a:lstStyle/>
          <a:p>
            <a:pPr marL="228600" indent="-228600" fontAlgn="auto">
              <a:spcBef>
                <a:spcPts val="0"/>
              </a:spcBef>
              <a:spcAft>
                <a:spcPts val="0"/>
              </a:spcAft>
              <a:defRPr/>
            </a:pPr>
            <a:r>
              <a:rPr lang="es-CO" sz="1200" b="1" dirty="0" smtClean="0">
                <a:latin typeface="Arial"/>
                <a:cs typeface="Arial"/>
              </a:rPr>
              <a:t>- Unidad  Restitución Tierras - Regional</a:t>
            </a:r>
            <a:endParaRPr lang="es-ES_tradnl" sz="1200" b="1" dirty="0">
              <a:latin typeface="Arial"/>
              <a:cs typeface="Arial"/>
            </a:endParaRPr>
          </a:p>
          <a:p>
            <a:pPr marL="228600" indent="-228600" fontAlgn="auto">
              <a:spcBef>
                <a:spcPts val="0"/>
              </a:spcBef>
              <a:spcAft>
                <a:spcPts val="0"/>
              </a:spcAft>
              <a:defRPr/>
            </a:pPr>
            <a:r>
              <a:rPr lang="es-CO" sz="1200" b="1" dirty="0" smtClean="0">
                <a:latin typeface="Arial"/>
                <a:cs typeface="Arial"/>
              </a:rPr>
              <a:t>- Representantes </a:t>
            </a:r>
            <a:r>
              <a:rPr lang="es-CO" sz="1200" b="1" dirty="0">
                <a:latin typeface="Arial"/>
                <a:cs typeface="Arial"/>
              </a:rPr>
              <a:t>de la Fuerza </a:t>
            </a:r>
            <a:r>
              <a:rPr lang="es-CO" sz="1200" b="1" dirty="0" smtClean="0">
                <a:latin typeface="Arial"/>
                <a:cs typeface="Arial"/>
              </a:rPr>
              <a:t>Pública</a:t>
            </a:r>
          </a:p>
          <a:p>
            <a:pPr fontAlgn="auto">
              <a:spcBef>
                <a:spcPts val="0"/>
              </a:spcBef>
              <a:spcAft>
                <a:spcPts val="0"/>
              </a:spcAft>
              <a:defRPr/>
            </a:pPr>
            <a:r>
              <a:rPr lang="es-CO" sz="1200" b="1" dirty="0" smtClean="0">
                <a:latin typeface="Arial"/>
                <a:cs typeface="Arial"/>
              </a:rPr>
              <a:t>- Procuraduría Judicial para la Restitución</a:t>
            </a:r>
            <a:endParaRPr lang="es-ES_tradnl" sz="1200" b="1" dirty="0">
              <a:latin typeface="Arial"/>
              <a:cs typeface="Arial"/>
            </a:endParaRPr>
          </a:p>
        </p:txBody>
      </p:sp>
      <p:sp>
        <p:nvSpPr>
          <p:cNvPr id="44" name="Flecha curva 43"/>
          <p:cNvSpPr/>
          <p:nvPr/>
        </p:nvSpPr>
        <p:spPr bwMode="auto">
          <a:xfrm rot="10800000">
            <a:off x="5410200" y="3657600"/>
            <a:ext cx="2819400" cy="762000"/>
          </a:xfrm>
          <a:prstGeom prst="bentArrow">
            <a:avLst/>
          </a:prstGeom>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eaLnBrk="0" hangingPunct="0">
              <a:buClr>
                <a:srgbClr val="000000"/>
              </a:buClr>
              <a:buSzPct val="100000"/>
              <a:buFont typeface="Times New Roman" pitchFamily="18" charset="0"/>
              <a:buNone/>
              <a:defRPr/>
            </a:pPr>
            <a:endParaRPr lang="es-ES_tradnl"/>
          </a:p>
        </p:txBody>
      </p:sp>
      <p:sp>
        <p:nvSpPr>
          <p:cNvPr id="26" name="25 CuadroTexto"/>
          <p:cNvSpPr txBox="1"/>
          <p:nvPr/>
        </p:nvSpPr>
        <p:spPr>
          <a:xfrm>
            <a:off x="3352800" y="381000"/>
            <a:ext cx="4038600" cy="646331"/>
          </a:xfrm>
          <a:prstGeom prst="rect">
            <a:avLst/>
          </a:prstGeom>
          <a:noFill/>
        </p:spPr>
        <p:txBody>
          <a:bodyPr wrap="square" rtlCol="0">
            <a:spAutoFit/>
          </a:bodyPr>
          <a:lstStyle/>
          <a:p>
            <a:pPr algn="ctr"/>
            <a:r>
              <a:rPr lang="es-CO" b="1" dirty="0" smtClean="0"/>
              <a:t>PROCESO</a:t>
            </a:r>
          </a:p>
          <a:p>
            <a:pPr algn="ctr"/>
            <a:r>
              <a:rPr lang="es-CO" b="1" dirty="0" smtClean="0"/>
              <a:t>MACRO Y MICRO FOCALIZACIÓN</a:t>
            </a:r>
            <a:endParaRPr lang="es-ES" b="1" dirty="0"/>
          </a:p>
        </p:txBody>
      </p:sp>
      <p:sp>
        <p:nvSpPr>
          <p:cNvPr id="31" name="30 Rectángulo"/>
          <p:cNvSpPr/>
          <p:nvPr/>
        </p:nvSpPr>
        <p:spPr>
          <a:xfrm>
            <a:off x="4343400" y="1755338"/>
            <a:ext cx="1905000" cy="830997"/>
          </a:xfrm>
          <a:prstGeom prst="rect">
            <a:avLst/>
          </a:prstGeom>
        </p:spPr>
        <p:txBody>
          <a:bodyPr wrap="square">
            <a:spAutoFit/>
          </a:bodyPr>
          <a:lstStyle/>
          <a:p>
            <a:r>
              <a:rPr lang="es-CO" sz="1200" b="1" dirty="0" smtClean="0">
                <a:cs typeface="Arial" charset="0"/>
              </a:rPr>
              <a:t>-Solicitud de información a CI2RT condiciones de seguridad</a:t>
            </a:r>
          </a:p>
        </p:txBody>
      </p:sp>
      <p:sp>
        <p:nvSpPr>
          <p:cNvPr id="33" name="32 Rectángulo"/>
          <p:cNvSpPr/>
          <p:nvPr/>
        </p:nvSpPr>
        <p:spPr>
          <a:xfrm>
            <a:off x="4343400" y="2745938"/>
            <a:ext cx="1905000" cy="646331"/>
          </a:xfrm>
          <a:prstGeom prst="rect">
            <a:avLst/>
          </a:prstGeom>
        </p:spPr>
        <p:txBody>
          <a:bodyPr wrap="square">
            <a:spAutoFit/>
          </a:bodyPr>
          <a:lstStyle/>
          <a:p>
            <a:r>
              <a:rPr lang="es-CO" sz="1200" b="1" dirty="0" smtClean="0">
                <a:cs typeface="Arial" charset="0"/>
              </a:rPr>
              <a:t>- Densidad del despojo y condiciones para el retorno</a:t>
            </a:r>
          </a:p>
        </p:txBody>
      </p:sp>
      <p:sp>
        <p:nvSpPr>
          <p:cNvPr id="40" name="39 Flecha derecha"/>
          <p:cNvSpPr/>
          <p:nvPr/>
        </p:nvSpPr>
        <p:spPr>
          <a:xfrm>
            <a:off x="1524000" y="2325469"/>
            <a:ext cx="533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2" name="41 Flecha derecha"/>
          <p:cNvSpPr/>
          <p:nvPr/>
        </p:nvSpPr>
        <p:spPr>
          <a:xfrm>
            <a:off x="3657600" y="2325469"/>
            <a:ext cx="533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3" name="42 Flecha derecha"/>
          <p:cNvSpPr/>
          <p:nvPr/>
        </p:nvSpPr>
        <p:spPr>
          <a:xfrm>
            <a:off x="6324600" y="2325469"/>
            <a:ext cx="533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6" name="45 Abrir llave"/>
          <p:cNvSpPr/>
          <p:nvPr/>
        </p:nvSpPr>
        <p:spPr>
          <a:xfrm>
            <a:off x="4191000" y="1676400"/>
            <a:ext cx="228600" cy="1905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7" name="46 Cerrar llave"/>
          <p:cNvSpPr/>
          <p:nvPr/>
        </p:nvSpPr>
        <p:spPr>
          <a:xfrm>
            <a:off x="5105400" y="3810000"/>
            <a:ext cx="304800" cy="1219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TC010274806[[fn=Tema Paneles]]</Template>
  <TotalTime>1280</TotalTime>
  <Words>999</Words>
  <Application>Microsoft Office PowerPoint</Application>
  <PresentationFormat>Presentación en pantalla (4:3)</PresentationFormat>
  <Paragraphs>198</Paragraphs>
  <Slides>17</Slides>
  <Notes>2</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Implementación gradual del Registro de Tierras  Despojadas </vt:lpstr>
      <vt:lpstr>Presentación de PowerPoint</vt:lpstr>
      <vt:lpstr>Presentación de PowerPoint</vt:lpstr>
      <vt:lpstr>Presentación de PowerPoint</vt:lpstr>
      <vt:lpstr>Presentación de PowerPoint</vt:lpstr>
      <vt:lpstr>Presentación de PowerPoint</vt:lpstr>
      <vt:lpstr>                  Procesos adelantados</vt:lpstr>
      <vt:lpstr>Presentación de PowerPoint</vt:lpstr>
      <vt:lpstr>Presentación de PowerPoint</vt:lpstr>
      <vt:lpstr>Participación autoridades locales</vt:lpstr>
      <vt:lpstr>Presentación de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Oscar y Doris</dc:creator>
  <cp:lastModifiedBy>user</cp:lastModifiedBy>
  <cp:revision>132</cp:revision>
  <dcterms:created xsi:type="dcterms:W3CDTF">2012-01-05T03:26:33Z</dcterms:created>
  <dcterms:modified xsi:type="dcterms:W3CDTF">2012-03-27T22:32:07Z</dcterms:modified>
</cp:coreProperties>
</file>