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59" r:id="rId3"/>
    <p:sldId id="257" r:id="rId4"/>
    <p:sldId id="265" r:id="rId5"/>
    <p:sldId id="266" r:id="rId6"/>
    <p:sldId id="284" r:id="rId7"/>
    <p:sldId id="285" r:id="rId8"/>
    <p:sldId id="273" r:id="rId9"/>
    <p:sldId id="271" r:id="rId10"/>
    <p:sldId id="267" r:id="rId11"/>
    <p:sldId id="274" r:id="rId12"/>
    <p:sldId id="275" r:id="rId13"/>
    <p:sldId id="276" r:id="rId14"/>
    <p:sldId id="277" r:id="rId15"/>
    <p:sldId id="278" r:id="rId16"/>
    <p:sldId id="283" r:id="rId17"/>
    <p:sldId id="282" r:id="rId18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02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5788D3-AE34-4F45-AE40-548B30E9A540}" type="datetimeFigureOut">
              <a:rPr lang="es-ES" smtClean="0"/>
              <a:pPr/>
              <a:t>05/04/2012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5A7FAC-F5FD-4D25-8543-D76B7198B5B7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954633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5A7FAC-F5FD-4D25-8543-D76B7198B5B7}" type="slidenum">
              <a:rPr lang="es-ES" smtClean="0"/>
              <a:pPr/>
              <a:t>1</a:t>
            </a:fld>
            <a:endParaRPr lang="es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65AF4-C9AE-45A5-9913-B5DC0D0FCB95}" type="datetimeFigureOut">
              <a:rPr lang="es-ES" smtClean="0"/>
              <a:pPr/>
              <a:t>05/04/2012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AF614-3088-409F-9F86-6B3A1EF7B9C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65AF4-C9AE-45A5-9913-B5DC0D0FCB95}" type="datetimeFigureOut">
              <a:rPr lang="es-ES" smtClean="0"/>
              <a:pPr/>
              <a:t>05/04/2012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AF614-3088-409F-9F86-6B3A1EF7B9C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65AF4-C9AE-45A5-9913-B5DC0D0FCB95}" type="datetimeFigureOut">
              <a:rPr lang="es-ES" smtClean="0"/>
              <a:pPr/>
              <a:t>05/04/2012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AF614-3088-409F-9F86-6B3A1EF7B9C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65AF4-C9AE-45A5-9913-B5DC0D0FCB95}" type="datetimeFigureOut">
              <a:rPr lang="es-ES" smtClean="0"/>
              <a:pPr/>
              <a:t>05/04/2012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AF614-3088-409F-9F86-6B3A1EF7B9C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65AF4-C9AE-45A5-9913-B5DC0D0FCB95}" type="datetimeFigureOut">
              <a:rPr lang="es-ES" smtClean="0"/>
              <a:pPr/>
              <a:t>05/04/2012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AF614-3088-409F-9F86-6B3A1EF7B9C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65AF4-C9AE-45A5-9913-B5DC0D0FCB95}" type="datetimeFigureOut">
              <a:rPr lang="es-ES" smtClean="0"/>
              <a:pPr/>
              <a:t>05/04/2012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AF614-3088-409F-9F86-6B3A1EF7B9C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65AF4-C9AE-45A5-9913-B5DC0D0FCB95}" type="datetimeFigureOut">
              <a:rPr lang="es-ES" smtClean="0"/>
              <a:pPr/>
              <a:t>05/04/2012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AF614-3088-409F-9F86-6B3A1EF7B9C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65AF4-C9AE-45A5-9913-B5DC0D0FCB95}" type="datetimeFigureOut">
              <a:rPr lang="es-ES" smtClean="0"/>
              <a:pPr/>
              <a:t>05/04/2012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AF614-3088-409F-9F86-6B3A1EF7B9C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65AF4-C9AE-45A5-9913-B5DC0D0FCB95}" type="datetimeFigureOut">
              <a:rPr lang="es-ES" smtClean="0"/>
              <a:pPr/>
              <a:t>05/04/2012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AF614-3088-409F-9F86-6B3A1EF7B9C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65AF4-C9AE-45A5-9913-B5DC0D0FCB95}" type="datetimeFigureOut">
              <a:rPr lang="es-ES" smtClean="0"/>
              <a:pPr/>
              <a:t>05/04/2012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AF614-3088-409F-9F86-6B3A1EF7B9C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65AF4-C9AE-45A5-9913-B5DC0D0FCB95}" type="datetimeFigureOut">
              <a:rPr lang="es-ES" smtClean="0"/>
              <a:pPr/>
              <a:t>05/04/2012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AF614-3088-409F-9F86-6B3A1EF7B9C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065AF4-C9AE-45A5-9913-B5DC0D0FCB95}" type="datetimeFigureOut">
              <a:rPr lang="es-ES" smtClean="0"/>
              <a:pPr/>
              <a:t>05/04/2012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BAF614-3088-409F-9F86-6B3A1EF7B9C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(PDOT,%20Diagn&#243;stico.pdf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(PDOT,%20Diagn&#243;stico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mailto:ulisesgut@gmail.co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>
          <a:xfrm>
            <a:off x="-3175" y="5949950"/>
            <a:ext cx="9144000" cy="908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C"/>
          </a:p>
        </p:txBody>
      </p:sp>
      <p:sp>
        <p:nvSpPr>
          <p:cNvPr id="16" name="15 Título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Plan de Desarrollo y Ordenamiento Territorial “Napo 2020”</a:t>
            </a:r>
            <a:endParaRPr lang="es-ES" dirty="0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1371600" y="5132784"/>
            <a:ext cx="6400800" cy="1752600"/>
          </a:xfrm>
        </p:spPr>
        <p:txBody>
          <a:bodyPr>
            <a:normAutofit fontScale="70000" lnSpcReduction="20000"/>
          </a:bodyPr>
          <a:lstStyle/>
          <a:p>
            <a:r>
              <a:rPr lang="es-ES" dirty="0" smtClean="0"/>
              <a:t> </a:t>
            </a:r>
            <a:r>
              <a:rPr lang="es-ES" dirty="0" smtClean="0">
                <a:solidFill>
                  <a:schemeClr val="tx2">
                    <a:lumMod val="50000"/>
                  </a:schemeClr>
                </a:solidFill>
              </a:rPr>
              <a:t>Ulises Gutiérrez Heras, Asesor de Planificación GPN-GIZ </a:t>
            </a:r>
          </a:p>
          <a:p>
            <a:r>
              <a:rPr lang="es-ES" dirty="0" smtClean="0">
                <a:solidFill>
                  <a:schemeClr val="tx2">
                    <a:lumMod val="50000"/>
                  </a:schemeClr>
                </a:solidFill>
              </a:rPr>
              <a:t>Villavicencio – Departamento del Meta – República de Colombia</a:t>
            </a:r>
          </a:p>
          <a:p>
            <a:r>
              <a:rPr lang="es-ES" dirty="0" smtClean="0">
                <a:solidFill>
                  <a:schemeClr val="tx2">
                    <a:lumMod val="50000"/>
                  </a:schemeClr>
                </a:solidFill>
              </a:rPr>
              <a:t>28.03.2012</a:t>
            </a:r>
            <a:endParaRPr lang="es-ES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1196752"/>
            <a:ext cx="8229600" cy="1143000"/>
          </a:xfrm>
        </p:spPr>
        <p:txBody>
          <a:bodyPr/>
          <a:lstStyle/>
          <a:p>
            <a:r>
              <a:rPr lang="es-ES" dirty="0" smtClean="0"/>
              <a:t>II. Propuesta </a:t>
            </a:r>
            <a:endParaRPr lang="es-ES" dirty="0"/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705275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s-ES" dirty="0" smtClean="0"/>
              <a:t>VISIÓN PROVINCIAL: </a:t>
            </a:r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r>
              <a:rPr lang="es-ES" dirty="0" smtClean="0"/>
              <a:t>La provincia de Napo al año 2020 gestiona y conserva de manera corresponsable sus ecosistemas; aprovecha de manera sostenible su potencial turístico e hídrico ; genera empleo e ingresos en base a la transformación de la materia prima; con un sistema de participación ciudadana e integración intercultural fortalecido; impulsa y aprovecha la formación de talentos capacitados; infraestructura estratégica de calidad, servicio eficiente y un sistema vial intermodal seguro; dentro de un marco articulado de planificación con los diferentes niveles de gobierno, para la consecución del Buen Vivir.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1196752"/>
            <a:ext cx="8229600" cy="1143000"/>
          </a:xfrm>
        </p:spPr>
        <p:txBody>
          <a:bodyPr>
            <a:normAutofit/>
          </a:bodyPr>
          <a:lstStyle/>
          <a:p>
            <a:r>
              <a:rPr lang="es-ES" sz="4000" dirty="0" smtClean="0"/>
              <a:t>Objetivo Integral de Desarrollo</a:t>
            </a:r>
            <a:endParaRPr lang="es-ES" sz="40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417243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s-ES" dirty="0" smtClean="0"/>
              <a:t>“Ser una provincia que gestiona y conserva sus ecosistemas, aprovecha su potencial turístico e hídrico, genera empleo en base a la transformación de la materia prima; con participación ciudadana e integración intercultural; forma talentos; tiene infraestructura de calidad y un sistema vial intermodal seguro; y planifica con los diferentes niveles de gobierno”.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980728"/>
            <a:ext cx="8229600" cy="1143000"/>
          </a:xfrm>
        </p:spPr>
        <p:txBody>
          <a:bodyPr>
            <a:normAutofit/>
          </a:bodyPr>
          <a:lstStyle/>
          <a:p>
            <a:r>
              <a:rPr lang="es-ES" sz="4000" dirty="0" smtClean="0"/>
              <a:t>Líneas Estratégicas</a:t>
            </a:r>
            <a:endParaRPr lang="es-ES" sz="40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536" y="2348880"/>
            <a:ext cx="8229600" cy="2985195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fontScale="70000" lnSpcReduction="20000"/>
          </a:bodyPr>
          <a:lstStyle/>
          <a:p>
            <a:pPr marL="514350" indent="-514350">
              <a:buAutoNum type="arabicPeriod"/>
            </a:pPr>
            <a:r>
              <a:rPr lang="es-ES" dirty="0" smtClean="0"/>
              <a:t>Gestión y conservación de ecosistemas.</a:t>
            </a:r>
          </a:p>
          <a:p>
            <a:pPr marL="514350" indent="-514350">
              <a:buAutoNum type="arabicPeriod"/>
            </a:pPr>
            <a:r>
              <a:rPr lang="es-ES" dirty="0" smtClean="0"/>
              <a:t>Potencial turístico e hídrico.</a:t>
            </a:r>
          </a:p>
          <a:p>
            <a:pPr>
              <a:buNone/>
            </a:pPr>
            <a:r>
              <a:rPr lang="es-ES" dirty="0" smtClean="0"/>
              <a:t>3. Generación de empleo y transformación de la materia prima.</a:t>
            </a:r>
          </a:p>
          <a:p>
            <a:pPr>
              <a:buNone/>
            </a:pPr>
            <a:r>
              <a:rPr lang="es-ES" dirty="0" smtClean="0"/>
              <a:t>4. Participación ciudadana e integración intercultural.</a:t>
            </a:r>
          </a:p>
          <a:p>
            <a:pPr>
              <a:buNone/>
            </a:pPr>
            <a:r>
              <a:rPr lang="es-ES" dirty="0" smtClean="0"/>
              <a:t>5. Formación de talentos.</a:t>
            </a:r>
          </a:p>
          <a:p>
            <a:pPr>
              <a:buNone/>
            </a:pPr>
            <a:r>
              <a:rPr lang="es-ES" dirty="0" smtClean="0"/>
              <a:t>6. Infraestructura de calidad y un sistema vial intermodal seguro.</a:t>
            </a:r>
          </a:p>
          <a:p>
            <a:pPr>
              <a:buNone/>
            </a:pPr>
            <a:r>
              <a:rPr lang="es-ES" dirty="0" smtClean="0"/>
              <a:t>7. Planificación con los diferentes niveles de gobierno.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1052736"/>
            <a:ext cx="8229600" cy="868958"/>
          </a:xfrm>
        </p:spPr>
        <p:txBody>
          <a:bodyPr/>
          <a:lstStyle/>
          <a:p>
            <a:r>
              <a:rPr lang="es-ES" dirty="0" smtClean="0">
                <a:hlinkClick r:id="rId2" action="ppaction://hlinkfile"/>
              </a:rPr>
              <a:t>Estrategia desarrollo </a:t>
            </a:r>
            <a:endParaRPr lang="es-E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2276872"/>
            <a:ext cx="7172325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112474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s-ES" dirty="0" smtClean="0"/>
              <a:t>Proyectos priorizados infraestructura </a:t>
            </a:r>
            <a:endParaRPr lang="es-E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276872"/>
            <a:ext cx="6296025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1124744"/>
            <a:ext cx="8229600" cy="1143000"/>
          </a:xfrm>
        </p:spPr>
        <p:txBody>
          <a:bodyPr>
            <a:normAutofit/>
          </a:bodyPr>
          <a:lstStyle/>
          <a:p>
            <a:r>
              <a:rPr lang="es-ES" sz="4000" dirty="0" smtClean="0">
                <a:hlinkClick r:id="rId2" action="ppaction://hlinkfile"/>
              </a:rPr>
              <a:t>III. Modelo de Gestión</a:t>
            </a:r>
            <a:endParaRPr lang="es-ES" sz="40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2132856"/>
            <a:ext cx="6429375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5589240"/>
            <a:ext cx="681037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3528" y="1196752"/>
            <a:ext cx="8229600" cy="1143000"/>
          </a:xfrm>
        </p:spPr>
        <p:txBody>
          <a:bodyPr>
            <a:normAutofit/>
          </a:bodyPr>
          <a:lstStyle/>
          <a:p>
            <a:r>
              <a:rPr lang="es-ES" sz="4000" dirty="0" smtClean="0"/>
              <a:t>III. Modelo de Gestión </a:t>
            </a:r>
            <a:endParaRPr lang="es-ES" sz="4000" dirty="0"/>
          </a:p>
        </p:txBody>
      </p:sp>
      <p:sp>
        <p:nvSpPr>
          <p:cNvPr id="4" name="3 CuadroTexto"/>
          <p:cNvSpPr txBox="1"/>
          <p:nvPr/>
        </p:nvSpPr>
        <p:spPr>
          <a:xfrm>
            <a:off x="2843808" y="3645024"/>
            <a:ext cx="720080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dirty="0" smtClean="0"/>
              <a:t>GADP Napo</a:t>
            </a:r>
            <a:endParaRPr lang="es-ES" dirty="0"/>
          </a:p>
        </p:txBody>
      </p:sp>
      <p:sp>
        <p:nvSpPr>
          <p:cNvPr id="5" name="4 Arco"/>
          <p:cNvSpPr/>
          <p:nvPr/>
        </p:nvSpPr>
        <p:spPr>
          <a:xfrm>
            <a:off x="1619672" y="2996952"/>
            <a:ext cx="864096" cy="2232248"/>
          </a:xfrm>
          <a:prstGeom prst="arc">
            <a:avLst>
              <a:gd name="adj1" fmla="val 16200000"/>
              <a:gd name="adj2" fmla="val 5476706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7" name="6 Conector recto"/>
          <p:cNvCxnSpPr>
            <a:stCxn id="4" idx="1"/>
            <a:endCxn id="9" idx="3"/>
          </p:cNvCxnSpPr>
          <p:nvPr/>
        </p:nvCxnSpPr>
        <p:spPr>
          <a:xfrm flipH="1">
            <a:off x="1979712" y="3968190"/>
            <a:ext cx="864096" cy="551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8 CuadroTexto"/>
          <p:cNvSpPr txBox="1"/>
          <p:nvPr/>
        </p:nvSpPr>
        <p:spPr>
          <a:xfrm>
            <a:off x="251520" y="3789040"/>
            <a:ext cx="1728192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dirty="0" smtClean="0"/>
              <a:t>GAD Parroquias</a:t>
            </a:r>
            <a:endParaRPr lang="es-ES" dirty="0"/>
          </a:p>
        </p:txBody>
      </p:sp>
      <p:sp>
        <p:nvSpPr>
          <p:cNvPr id="13" name="12 CuadroTexto"/>
          <p:cNvSpPr txBox="1"/>
          <p:nvPr/>
        </p:nvSpPr>
        <p:spPr>
          <a:xfrm>
            <a:off x="323528" y="2852936"/>
            <a:ext cx="1728192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dirty="0" smtClean="0"/>
              <a:t>GAD Cantones </a:t>
            </a:r>
            <a:endParaRPr lang="es-ES" dirty="0"/>
          </a:p>
        </p:txBody>
      </p:sp>
      <p:sp>
        <p:nvSpPr>
          <p:cNvPr id="14" name="13 CuadroTexto"/>
          <p:cNvSpPr txBox="1"/>
          <p:nvPr/>
        </p:nvSpPr>
        <p:spPr>
          <a:xfrm>
            <a:off x="323528" y="4941168"/>
            <a:ext cx="1728192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sz="1400" dirty="0" smtClean="0"/>
              <a:t>SENPLADES / </a:t>
            </a:r>
            <a:r>
              <a:rPr lang="es-ES" sz="1400" dirty="0" err="1" smtClean="0"/>
              <a:t>Mcoord</a:t>
            </a:r>
            <a:r>
              <a:rPr lang="es-ES" sz="1400" dirty="0" smtClean="0"/>
              <a:t>.  / </a:t>
            </a:r>
            <a:r>
              <a:rPr lang="es-ES" sz="1400" dirty="0" err="1" smtClean="0"/>
              <a:t>MSec</a:t>
            </a:r>
            <a:endParaRPr lang="es-ES" sz="1400" dirty="0"/>
          </a:p>
        </p:txBody>
      </p:sp>
      <p:cxnSp>
        <p:nvCxnSpPr>
          <p:cNvPr id="15" name="14 Conector recto"/>
          <p:cNvCxnSpPr/>
          <p:nvPr/>
        </p:nvCxnSpPr>
        <p:spPr>
          <a:xfrm flipH="1">
            <a:off x="3563888" y="4005064"/>
            <a:ext cx="360040" cy="551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15 Abrir llave"/>
          <p:cNvSpPr/>
          <p:nvPr/>
        </p:nvSpPr>
        <p:spPr>
          <a:xfrm>
            <a:off x="6372200" y="3140968"/>
            <a:ext cx="288032" cy="1584176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16 CuadroTexto"/>
          <p:cNvSpPr txBox="1"/>
          <p:nvPr/>
        </p:nvSpPr>
        <p:spPr>
          <a:xfrm>
            <a:off x="3779912" y="3645024"/>
            <a:ext cx="1080120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dirty="0" err="1" smtClean="0"/>
              <a:t>Sist</a:t>
            </a:r>
            <a:r>
              <a:rPr lang="es-ES" dirty="0" smtClean="0"/>
              <a:t>. Prov. </a:t>
            </a:r>
            <a:r>
              <a:rPr lang="es-ES" dirty="0" err="1" smtClean="0"/>
              <a:t>Planif</a:t>
            </a:r>
            <a:r>
              <a:rPr lang="es-ES" dirty="0" smtClean="0"/>
              <a:t>. </a:t>
            </a:r>
            <a:endParaRPr lang="es-ES" dirty="0"/>
          </a:p>
        </p:txBody>
      </p:sp>
      <p:sp>
        <p:nvSpPr>
          <p:cNvPr id="19" name="18 CuadroTexto"/>
          <p:cNvSpPr txBox="1"/>
          <p:nvPr/>
        </p:nvSpPr>
        <p:spPr>
          <a:xfrm>
            <a:off x="5004048" y="3645024"/>
            <a:ext cx="1368152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dirty="0" smtClean="0"/>
              <a:t>Asamblea Territorial </a:t>
            </a:r>
            <a:endParaRPr lang="es-ES" dirty="0"/>
          </a:p>
        </p:txBody>
      </p:sp>
      <p:sp>
        <p:nvSpPr>
          <p:cNvPr id="20" name="19 CuadroTexto"/>
          <p:cNvSpPr txBox="1"/>
          <p:nvPr/>
        </p:nvSpPr>
        <p:spPr>
          <a:xfrm>
            <a:off x="6660232" y="2924944"/>
            <a:ext cx="648072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dirty="0" smtClean="0"/>
              <a:t>CPP</a:t>
            </a:r>
            <a:endParaRPr lang="es-ES" dirty="0"/>
          </a:p>
        </p:txBody>
      </p:sp>
      <p:sp>
        <p:nvSpPr>
          <p:cNvPr id="21" name="20 CuadroTexto"/>
          <p:cNvSpPr txBox="1"/>
          <p:nvPr/>
        </p:nvSpPr>
        <p:spPr>
          <a:xfrm>
            <a:off x="6660232" y="4509120"/>
            <a:ext cx="648072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dirty="0" smtClean="0"/>
              <a:t>CPC</a:t>
            </a:r>
            <a:endParaRPr lang="es-ES" dirty="0"/>
          </a:p>
        </p:txBody>
      </p:sp>
      <p:cxnSp>
        <p:nvCxnSpPr>
          <p:cNvPr id="23" name="22 Conector recto"/>
          <p:cNvCxnSpPr>
            <a:stCxn id="19" idx="0"/>
          </p:cNvCxnSpPr>
          <p:nvPr/>
        </p:nvCxnSpPr>
        <p:spPr>
          <a:xfrm flipV="1">
            <a:off x="5688124" y="3068960"/>
            <a:ext cx="36004" cy="576064"/>
          </a:xfrm>
          <a:prstGeom prst="line">
            <a:avLst/>
          </a:prstGeom>
          <a:ln w="28575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23 CuadroTexto"/>
          <p:cNvSpPr txBox="1"/>
          <p:nvPr/>
        </p:nvSpPr>
        <p:spPr>
          <a:xfrm>
            <a:off x="5004048" y="2780928"/>
            <a:ext cx="1224136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dirty="0" err="1" smtClean="0"/>
              <a:t>CPCyCS</a:t>
            </a:r>
            <a:r>
              <a:rPr lang="es-ES" dirty="0" smtClean="0"/>
              <a:t> / CNE</a:t>
            </a:r>
            <a:endParaRPr lang="es-ES" dirty="0"/>
          </a:p>
        </p:txBody>
      </p:sp>
      <p:cxnSp>
        <p:nvCxnSpPr>
          <p:cNvPr id="26" name="25 Conector recto"/>
          <p:cNvCxnSpPr/>
          <p:nvPr/>
        </p:nvCxnSpPr>
        <p:spPr>
          <a:xfrm flipV="1">
            <a:off x="5724128" y="4293096"/>
            <a:ext cx="0" cy="576064"/>
          </a:xfrm>
          <a:prstGeom prst="line">
            <a:avLst/>
          </a:prstGeom>
          <a:ln w="28575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29 CuadroTexto"/>
          <p:cNvSpPr txBox="1"/>
          <p:nvPr/>
        </p:nvSpPr>
        <p:spPr>
          <a:xfrm>
            <a:off x="4932040" y="4869160"/>
            <a:ext cx="1584176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dirty="0" smtClean="0"/>
              <a:t>Actores Acreditados </a:t>
            </a:r>
            <a:endParaRPr lang="es-ES" dirty="0"/>
          </a:p>
        </p:txBody>
      </p:sp>
      <p:sp>
        <p:nvSpPr>
          <p:cNvPr id="31" name="30 CuadroTexto"/>
          <p:cNvSpPr txBox="1"/>
          <p:nvPr/>
        </p:nvSpPr>
        <p:spPr>
          <a:xfrm>
            <a:off x="4788024" y="5733256"/>
            <a:ext cx="864096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dirty="0" smtClean="0"/>
              <a:t>Mesas</a:t>
            </a:r>
            <a:endParaRPr lang="es-ES" dirty="0"/>
          </a:p>
        </p:txBody>
      </p:sp>
      <p:sp>
        <p:nvSpPr>
          <p:cNvPr id="32" name="31 CuadroTexto"/>
          <p:cNvSpPr txBox="1"/>
          <p:nvPr/>
        </p:nvSpPr>
        <p:spPr>
          <a:xfrm>
            <a:off x="5724128" y="5733256"/>
            <a:ext cx="1080120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dirty="0" smtClean="0"/>
              <a:t>+ ++ </a:t>
            </a:r>
            <a:r>
              <a:rPr lang="es-ES" dirty="0" err="1" smtClean="0"/>
              <a:t>Comp</a:t>
            </a:r>
            <a:r>
              <a:rPr lang="es-ES" dirty="0" smtClean="0"/>
              <a:t> </a:t>
            </a:r>
            <a:endParaRPr lang="es-ES" dirty="0"/>
          </a:p>
        </p:txBody>
      </p:sp>
      <p:sp>
        <p:nvSpPr>
          <p:cNvPr id="33" name="32 CuadroTexto"/>
          <p:cNvSpPr txBox="1"/>
          <p:nvPr/>
        </p:nvSpPr>
        <p:spPr>
          <a:xfrm>
            <a:off x="2699792" y="4509120"/>
            <a:ext cx="1512168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dirty="0" smtClean="0"/>
              <a:t>Cámara Prov. </a:t>
            </a:r>
            <a:endParaRPr lang="es-ES" dirty="0"/>
          </a:p>
        </p:txBody>
      </p:sp>
      <p:cxnSp>
        <p:nvCxnSpPr>
          <p:cNvPr id="34" name="33 Conector recto"/>
          <p:cNvCxnSpPr/>
          <p:nvPr/>
        </p:nvCxnSpPr>
        <p:spPr>
          <a:xfrm flipV="1">
            <a:off x="3203848" y="4293096"/>
            <a:ext cx="0" cy="216024"/>
          </a:xfrm>
          <a:prstGeom prst="line">
            <a:avLst/>
          </a:prstGeom>
          <a:ln w="28575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35 Elipse"/>
          <p:cNvSpPr/>
          <p:nvPr/>
        </p:nvSpPr>
        <p:spPr>
          <a:xfrm>
            <a:off x="107504" y="2204864"/>
            <a:ext cx="2088232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Articulación</a:t>
            </a:r>
            <a:endParaRPr lang="es-ES" dirty="0"/>
          </a:p>
        </p:txBody>
      </p:sp>
      <p:sp>
        <p:nvSpPr>
          <p:cNvPr id="37" name="36 Elipse"/>
          <p:cNvSpPr/>
          <p:nvPr/>
        </p:nvSpPr>
        <p:spPr>
          <a:xfrm>
            <a:off x="7055768" y="3573016"/>
            <a:ext cx="2088232" cy="7200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Aval Priorización</a:t>
            </a:r>
            <a:endParaRPr lang="es-ES" dirty="0"/>
          </a:p>
        </p:txBody>
      </p:sp>
      <p:sp>
        <p:nvSpPr>
          <p:cNvPr id="38" name="37 Elipse"/>
          <p:cNvSpPr/>
          <p:nvPr/>
        </p:nvSpPr>
        <p:spPr>
          <a:xfrm>
            <a:off x="2483768" y="2924944"/>
            <a:ext cx="2088232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Ejecución</a:t>
            </a:r>
            <a:endParaRPr lang="es-ES" dirty="0"/>
          </a:p>
        </p:txBody>
      </p:sp>
      <p:sp>
        <p:nvSpPr>
          <p:cNvPr id="39" name="38 CuadroTexto"/>
          <p:cNvSpPr txBox="1"/>
          <p:nvPr/>
        </p:nvSpPr>
        <p:spPr>
          <a:xfrm>
            <a:off x="2699792" y="5085184"/>
            <a:ext cx="1800200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dirty="0" smtClean="0"/>
              <a:t>Dir. Planificación</a:t>
            </a:r>
            <a:endParaRPr lang="es-ES" dirty="0"/>
          </a:p>
        </p:txBody>
      </p:sp>
      <p:cxnSp>
        <p:nvCxnSpPr>
          <p:cNvPr id="40" name="39 Conector recto"/>
          <p:cNvCxnSpPr/>
          <p:nvPr/>
        </p:nvCxnSpPr>
        <p:spPr>
          <a:xfrm flipV="1">
            <a:off x="3203848" y="4869160"/>
            <a:ext cx="0" cy="216024"/>
          </a:xfrm>
          <a:prstGeom prst="line">
            <a:avLst/>
          </a:prstGeom>
          <a:ln w="28575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43 Elipse"/>
          <p:cNvSpPr/>
          <p:nvPr/>
        </p:nvSpPr>
        <p:spPr>
          <a:xfrm>
            <a:off x="755576" y="5661248"/>
            <a:ext cx="2160240" cy="1196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 smtClean="0"/>
              <a:t>Productos:  Ejecución, Articulación, Evaluación y </a:t>
            </a:r>
            <a:r>
              <a:rPr lang="es-ES" sz="1400" dirty="0" err="1" smtClean="0"/>
              <a:t>Actualizacion</a:t>
            </a:r>
            <a:r>
              <a:rPr lang="es-ES" sz="1400" dirty="0" smtClean="0"/>
              <a:t> del </a:t>
            </a:r>
            <a:r>
              <a:rPr lang="es-ES" sz="1400" dirty="0" err="1" smtClean="0"/>
              <a:t>PDyOT</a:t>
            </a:r>
            <a:endParaRPr lang="es-ES" sz="1400" dirty="0"/>
          </a:p>
        </p:txBody>
      </p:sp>
      <p:sp>
        <p:nvSpPr>
          <p:cNvPr id="45" name="44 Flecha derecha"/>
          <p:cNvSpPr/>
          <p:nvPr/>
        </p:nvSpPr>
        <p:spPr>
          <a:xfrm>
            <a:off x="4067944" y="6209928"/>
            <a:ext cx="108012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 smtClean="0"/>
              <a:t>POAs</a:t>
            </a:r>
            <a:endParaRPr lang="es-ES" dirty="0"/>
          </a:p>
        </p:txBody>
      </p:sp>
      <p:sp>
        <p:nvSpPr>
          <p:cNvPr id="46" name="45 Flecha derecha"/>
          <p:cNvSpPr/>
          <p:nvPr/>
        </p:nvSpPr>
        <p:spPr>
          <a:xfrm>
            <a:off x="2987824" y="5877272"/>
            <a:ext cx="108012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 smtClean="0"/>
              <a:t>PrePar</a:t>
            </a:r>
            <a:endParaRPr lang="es-ES" dirty="0"/>
          </a:p>
        </p:txBody>
      </p:sp>
      <p:sp>
        <p:nvSpPr>
          <p:cNvPr id="47" name="46 Elipse"/>
          <p:cNvSpPr/>
          <p:nvPr/>
        </p:nvSpPr>
        <p:spPr>
          <a:xfrm>
            <a:off x="5004048" y="2204864"/>
            <a:ext cx="1224136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Apoyo 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5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s-ES" dirty="0" smtClean="0"/>
              <a:t>Dr. Sergio Chacón Padilla, Prefecto de Napo</a:t>
            </a:r>
          </a:p>
          <a:p>
            <a:r>
              <a:rPr lang="es-ES" dirty="0" smtClean="0"/>
              <a:t>Ing. Rolando Hernández, Director de Planificación.</a:t>
            </a:r>
          </a:p>
          <a:p>
            <a:r>
              <a:rPr lang="es-ES" dirty="0" smtClean="0"/>
              <a:t>Ing. Ulises Gutiérrez Heras, Coordinador </a:t>
            </a:r>
            <a:r>
              <a:rPr lang="es-ES" dirty="0" err="1" smtClean="0"/>
              <a:t>PDyOT</a:t>
            </a:r>
            <a:r>
              <a:rPr lang="es-ES" dirty="0" smtClean="0"/>
              <a:t> NAPO 2020.</a:t>
            </a:r>
          </a:p>
          <a:p>
            <a:endParaRPr lang="es-ES" dirty="0" smtClean="0"/>
          </a:p>
          <a:p>
            <a:pPr>
              <a:buNone/>
            </a:pPr>
            <a:r>
              <a:rPr lang="es-ES" dirty="0" smtClean="0">
                <a:hlinkClick r:id="rId2"/>
              </a:rPr>
              <a:t>ulisesgut@gmail.com</a:t>
            </a:r>
            <a:r>
              <a:rPr lang="es-ES" dirty="0" smtClean="0"/>
              <a:t>; 092537176 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35496" y="1412776"/>
            <a:ext cx="8229600" cy="792088"/>
          </a:xfrm>
        </p:spPr>
        <p:txBody>
          <a:bodyPr>
            <a:normAutofit/>
          </a:bodyPr>
          <a:lstStyle/>
          <a:p>
            <a:r>
              <a:rPr lang="es-ES" sz="2800" dirty="0" smtClean="0"/>
              <a:t>CONTENIDO</a:t>
            </a:r>
            <a:endParaRPr lang="es-ES" sz="2800" dirty="0"/>
          </a:p>
        </p:txBody>
      </p:sp>
      <p:sp>
        <p:nvSpPr>
          <p:cNvPr id="6" name="5 Marcador de contenido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777283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es-ES" dirty="0" smtClean="0"/>
              <a:t>Antecedentes</a:t>
            </a:r>
          </a:p>
          <a:p>
            <a:pPr marL="514350" indent="-514350">
              <a:buAutoNum type="arabicPeriod"/>
            </a:pPr>
            <a:r>
              <a:rPr lang="es-ES" dirty="0" smtClean="0"/>
              <a:t>Metodología</a:t>
            </a:r>
          </a:p>
          <a:p>
            <a:pPr marL="514350" indent="-514350">
              <a:buAutoNum type="arabicPeriod"/>
            </a:pPr>
            <a:r>
              <a:rPr lang="es-ES" dirty="0" smtClean="0"/>
              <a:t>Fases: I) Diagnóstico; II) Propuesta y 3) Modelo de Gestión. 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1196752"/>
            <a:ext cx="8229600" cy="724942"/>
          </a:xfrm>
        </p:spPr>
        <p:txBody>
          <a:bodyPr>
            <a:normAutofit fontScale="90000"/>
          </a:bodyPr>
          <a:lstStyle/>
          <a:p>
            <a:r>
              <a:rPr lang="es-ES" dirty="0" smtClean="0"/>
              <a:t>I. Antecedentes </a:t>
            </a:r>
            <a:endParaRPr lang="es-ES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467544" y="2060848"/>
            <a:ext cx="6480720" cy="4525963"/>
          </a:xfrm>
        </p:spPr>
        <p:txBody>
          <a:bodyPr>
            <a:normAutofit/>
          </a:bodyPr>
          <a:lstStyle/>
          <a:p>
            <a:r>
              <a:rPr lang="es-ES" dirty="0" smtClean="0"/>
              <a:t>Desarrollo de capacidades internas: Período 2005-2009</a:t>
            </a:r>
          </a:p>
          <a:p>
            <a:r>
              <a:rPr lang="es-ES" dirty="0" smtClean="0"/>
              <a:t>Aprobación de la CPE, COOTAD y </a:t>
            </a:r>
            <a:r>
              <a:rPr lang="es-ES" dirty="0" err="1" smtClean="0"/>
              <a:t>COPyFP</a:t>
            </a:r>
            <a:r>
              <a:rPr lang="es-ES" dirty="0" smtClean="0"/>
              <a:t> (2008 - 2010).</a:t>
            </a:r>
          </a:p>
          <a:p>
            <a:r>
              <a:rPr lang="es-ES" dirty="0" smtClean="0"/>
              <a:t>Presentación Guía </a:t>
            </a:r>
            <a:r>
              <a:rPr lang="es-ES" dirty="0" err="1" smtClean="0"/>
              <a:t>PDyOT</a:t>
            </a:r>
            <a:r>
              <a:rPr lang="es-ES" dirty="0" smtClean="0"/>
              <a:t> </a:t>
            </a:r>
            <a:r>
              <a:rPr lang="es-ES" dirty="0" err="1" smtClean="0"/>
              <a:t>Senplades</a:t>
            </a:r>
            <a:r>
              <a:rPr lang="es-ES" dirty="0" smtClean="0"/>
              <a:t> (03.2011).</a:t>
            </a:r>
          </a:p>
          <a:p>
            <a:r>
              <a:rPr lang="es-ES" dirty="0" smtClean="0"/>
              <a:t>Desarrollo de eventos de capacitación Mesa de </a:t>
            </a:r>
            <a:r>
              <a:rPr lang="es-ES" dirty="0" err="1" smtClean="0"/>
              <a:t>PyOT</a:t>
            </a:r>
            <a:r>
              <a:rPr lang="es-ES" dirty="0" smtClean="0"/>
              <a:t> Napo (2 eventos en 2010 y 1 en 2011 – Domingo Gómez Orea).  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5" y="1556792"/>
            <a:ext cx="1835696" cy="1349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304" y="2852936"/>
            <a:ext cx="1835696" cy="1376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8305" y="4221088"/>
            <a:ext cx="1835696" cy="1349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93107" y="5469830"/>
            <a:ext cx="1850893" cy="1388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3528" y="1196752"/>
            <a:ext cx="8229600" cy="854968"/>
          </a:xfrm>
        </p:spPr>
        <p:txBody>
          <a:bodyPr/>
          <a:lstStyle/>
          <a:p>
            <a:r>
              <a:rPr lang="es-ES" dirty="0" smtClean="0"/>
              <a:t>I. Antecedentes (2)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2060848"/>
            <a:ext cx="4038600" cy="4065315"/>
          </a:xfrm>
        </p:spPr>
        <p:txBody>
          <a:bodyPr>
            <a:normAutofit/>
          </a:bodyPr>
          <a:lstStyle/>
          <a:p>
            <a:r>
              <a:rPr lang="es-ES" dirty="0" smtClean="0"/>
              <a:t>Conformación de Equipo interno </a:t>
            </a:r>
            <a:r>
              <a:rPr lang="es-ES" dirty="0" err="1" smtClean="0"/>
              <a:t>PDyOT</a:t>
            </a:r>
            <a:r>
              <a:rPr lang="es-ES" dirty="0" smtClean="0"/>
              <a:t> (09.2011). Alianza GIZ y otros actores.</a:t>
            </a:r>
          </a:p>
          <a:p>
            <a:r>
              <a:rPr lang="es-ES" dirty="0" err="1" smtClean="0"/>
              <a:t>PDyOT</a:t>
            </a:r>
            <a:r>
              <a:rPr lang="es-ES" dirty="0" smtClean="0"/>
              <a:t> Napo 2020 aprobado en diciembre de 2011.</a:t>
            </a:r>
          </a:p>
          <a:p>
            <a:endParaRPr lang="es-E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296" y="1628800"/>
            <a:ext cx="1907704" cy="1430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2996952"/>
            <a:ext cx="1979712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23787" y="4437112"/>
            <a:ext cx="1920213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6296" y="5533083"/>
            <a:ext cx="1907704" cy="1324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512" y="1124744"/>
            <a:ext cx="8229600" cy="1143000"/>
          </a:xfrm>
        </p:spPr>
        <p:txBody>
          <a:bodyPr/>
          <a:lstStyle/>
          <a:p>
            <a:r>
              <a:rPr lang="es-ES" dirty="0" smtClean="0"/>
              <a:t>	</a:t>
            </a:r>
            <a:r>
              <a:rPr lang="es-ES" sz="4000" dirty="0" smtClean="0"/>
              <a:t>Fase I. Diagnóstico Territorial </a:t>
            </a:r>
            <a:endParaRPr lang="es-ES" sz="4000" dirty="0"/>
          </a:p>
        </p:txBody>
      </p:sp>
      <p:sp>
        <p:nvSpPr>
          <p:cNvPr id="5" name="4 Elipse"/>
          <p:cNvSpPr/>
          <p:nvPr/>
        </p:nvSpPr>
        <p:spPr>
          <a:xfrm>
            <a:off x="3491880" y="2996952"/>
            <a:ext cx="1872208" cy="19442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b="1" dirty="0" smtClean="0"/>
              <a:t>Sistema </a:t>
            </a:r>
          </a:p>
          <a:p>
            <a:pPr algn="ctr"/>
            <a:r>
              <a:rPr lang="es-ES" sz="2000" b="1" dirty="0" smtClean="0"/>
              <a:t>Territorial </a:t>
            </a:r>
            <a:endParaRPr lang="es-ES" sz="2000" b="1" dirty="0"/>
          </a:p>
        </p:txBody>
      </p:sp>
      <p:sp>
        <p:nvSpPr>
          <p:cNvPr id="6" name="5 Rectángulo"/>
          <p:cNvSpPr/>
          <p:nvPr/>
        </p:nvSpPr>
        <p:spPr>
          <a:xfrm>
            <a:off x="3635896" y="2132856"/>
            <a:ext cx="158417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Ambiental</a:t>
            </a:r>
            <a:endParaRPr lang="es-ES" b="1" dirty="0"/>
          </a:p>
        </p:txBody>
      </p:sp>
      <p:sp>
        <p:nvSpPr>
          <p:cNvPr id="7" name="6 Rectángulo"/>
          <p:cNvSpPr/>
          <p:nvPr/>
        </p:nvSpPr>
        <p:spPr>
          <a:xfrm>
            <a:off x="5940152" y="2636912"/>
            <a:ext cx="1872208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Asentamientos Humanos</a:t>
            </a:r>
            <a:endParaRPr lang="es-ES" b="1" dirty="0"/>
          </a:p>
        </p:txBody>
      </p:sp>
      <p:sp>
        <p:nvSpPr>
          <p:cNvPr id="8" name="7 Rectángulo"/>
          <p:cNvSpPr/>
          <p:nvPr/>
        </p:nvSpPr>
        <p:spPr>
          <a:xfrm>
            <a:off x="971600" y="4437112"/>
            <a:ext cx="208823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Económico</a:t>
            </a:r>
            <a:endParaRPr lang="es-ES" b="1" dirty="0"/>
          </a:p>
        </p:txBody>
      </p:sp>
      <p:sp>
        <p:nvSpPr>
          <p:cNvPr id="9" name="8 Rectángulo"/>
          <p:cNvSpPr/>
          <p:nvPr/>
        </p:nvSpPr>
        <p:spPr>
          <a:xfrm>
            <a:off x="5940152" y="4221088"/>
            <a:ext cx="1944216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Movilidad, Energía y Conectividad</a:t>
            </a:r>
            <a:endParaRPr lang="es-ES" b="1" dirty="0"/>
          </a:p>
        </p:txBody>
      </p:sp>
      <p:sp>
        <p:nvSpPr>
          <p:cNvPr id="10" name="9 Rectángulo"/>
          <p:cNvSpPr/>
          <p:nvPr/>
        </p:nvSpPr>
        <p:spPr>
          <a:xfrm>
            <a:off x="3131840" y="5589240"/>
            <a:ext cx="2520280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Político – Institucional </a:t>
            </a:r>
            <a:endParaRPr lang="es-ES" b="1" dirty="0"/>
          </a:p>
        </p:txBody>
      </p:sp>
      <p:sp>
        <p:nvSpPr>
          <p:cNvPr id="11" name="10 Rectángulo"/>
          <p:cNvSpPr/>
          <p:nvPr/>
        </p:nvSpPr>
        <p:spPr>
          <a:xfrm>
            <a:off x="971600" y="3068960"/>
            <a:ext cx="208823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Socio – Cultural </a:t>
            </a:r>
            <a:endParaRPr lang="es-ES" b="1" dirty="0"/>
          </a:p>
        </p:txBody>
      </p:sp>
      <p:cxnSp>
        <p:nvCxnSpPr>
          <p:cNvPr id="12" name="11 Conector recto de flecha"/>
          <p:cNvCxnSpPr>
            <a:stCxn id="6" idx="2"/>
            <a:endCxn id="5" idx="0"/>
          </p:cNvCxnSpPr>
          <p:nvPr/>
        </p:nvCxnSpPr>
        <p:spPr>
          <a:xfrm>
            <a:off x="4427984" y="2636912"/>
            <a:ext cx="0" cy="36004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 de flecha"/>
          <p:cNvCxnSpPr>
            <a:stCxn id="7" idx="1"/>
            <a:endCxn id="5" idx="7"/>
          </p:cNvCxnSpPr>
          <p:nvPr/>
        </p:nvCxnSpPr>
        <p:spPr>
          <a:xfrm flipH="1">
            <a:off x="5089909" y="2960948"/>
            <a:ext cx="850243" cy="32072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 de flecha"/>
          <p:cNvCxnSpPr>
            <a:stCxn id="9" idx="1"/>
            <a:endCxn id="5" idx="5"/>
          </p:cNvCxnSpPr>
          <p:nvPr/>
        </p:nvCxnSpPr>
        <p:spPr>
          <a:xfrm flipH="1" flipV="1">
            <a:off x="5089909" y="4656444"/>
            <a:ext cx="850243" cy="14070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 de flecha"/>
          <p:cNvCxnSpPr>
            <a:stCxn id="10" idx="0"/>
            <a:endCxn id="5" idx="4"/>
          </p:cNvCxnSpPr>
          <p:nvPr/>
        </p:nvCxnSpPr>
        <p:spPr>
          <a:xfrm flipV="1">
            <a:off x="4391980" y="4941168"/>
            <a:ext cx="36004" cy="64807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 de flecha"/>
          <p:cNvCxnSpPr>
            <a:stCxn id="8" idx="3"/>
          </p:cNvCxnSpPr>
          <p:nvPr/>
        </p:nvCxnSpPr>
        <p:spPr>
          <a:xfrm flipV="1">
            <a:off x="3059832" y="4365104"/>
            <a:ext cx="589916" cy="32403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Conector recto de flecha"/>
          <p:cNvCxnSpPr>
            <a:stCxn id="11" idx="3"/>
          </p:cNvCxnSpPr>
          <p:nvPr/>
        </p:nvCxnSpPr>
        <p:spPr>
          <a:xfrm>
            <a:off x="3059832" y="3320988"/>
            <a:ext cx="648072" cy="10801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1268760"/>
            <a:ext cx="8229600" cy="1143000"/>
          </a:xfrm>
        </p:spPr>
        <p:txBody>
          <a:bodyPr>
            <a:normAutofit/>
          </a:bodyPr>
          <a:lstStyle/>
          <a:p>
            <a:r>
              <a:rPr lang="es-ES" sz="3200" dirty="0" smtClean="0"/>
              <a:t>Sistema Nacional de Áreas Protegidas</a:t>
            </a:r>
            <a:br>
              <a:rPr lang="es-ES" sz="3200" dirty="0" smtClean="0"/>
            </a:br>
            <a:r>
              <a:rPr lang="es-ES" sz="3200" dirty="0" smtClean="0"/>
              <a:t>SNAP</a:t>
            </a:r>
            <a:endParaRPr lang="es-ES" sz="3200" dirty="0"/>
          </a:p>
        </p:txBody>
      </p:sp>
      <p:pic>
        <p:nvPicPr>
          <p:cNvPr id="1026" name="Imagen 1" descr="C:\Users\User\Documents\DOC. JOHNATAN\SistemaAmbiental+JonathanC\MAPA_SNA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321425"/>
            <a:ext cx="6216923" cy="4070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1196752"/>
            <a:ext cx="8229600" cy="926976"/>
          </a:xfrm>
        </p:spPr>
        <p:txBody>
          <a:bodyPr/>
          <a:lstStyle/>
          <a:p>
            <a:r>
              <a:rPr lang="es-ES" dirty="0" smtClean="0"/>
              <a:t>Reserva de Biósfera </a:t>
            </a:r>
            <a:r>
              <a:rPr lang="es-ES" dirty="0" err="1" smtClean="0"/>
              <a:t>Sumaco</a:t>
            </a:r>
            <a:r>
              <a:rPr lang="es-ES" dirty="0" smtClean="0"/>
              <a:t> RBS</a:t>
            </a:r>
            <a:endParaRPr lang="es-E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54654" y="2047326"/>
            <a:ext cx="6542725" cy="4622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2257226"/>
            <a:ext cx="2330450" cy="17478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5 Imagen" descr="vista aerea union rios tena"/>
          <p:cNvPicPr/>
          <p:nvPr/>
        </p:nvPicPr>
        <p:blipFill>
          <a:blip r:embed="rId3" cstate="print">
            <a:lum/>
          </a:blip>
          <a:srcRect/>
          <a:stretch>
            <a:fillRect/>
          </a:stretch>
        </p:blipFill>
        <p:spPr bwMode="auto">
          <a:xfrm>
            <a:off x="0" y="1685925"/>
            <a:ext cx="2362200" cy="17430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6 Imagen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44416"/>
            <a:ext cx="2438400" cy="18288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2209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endParaRPr kumimoji="0" lang="es-E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3952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  </a:t>
            </a:r>
            <a:endParaRPr kumimoji="0" lang="es-E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0" y="5781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5816" y="1556792"/>
            <a:ext cx="3648405" cy="27363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77608" y="5083206"/>
            <a:ext cx="2366392" cy="17747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12 CuadroTexto"/>
          <p:cNvSpPr txBox="1"/>
          <p:nvPr/>
        </p:nvSpPr>
        <p:spPr>
          <a:xfrm>
            <a:off x="1403648" y="1556792"/>
            <a:ext cx="19797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/>
              <a:t>Asentamientos Urbanos</a:t>
            </a:r>
            <a:endParaRPr lang="es-ES" sz="1400" dirty="0"/>
          </a:p>
        </p:txBody>
      </p:sp>
      <p:sp>
        <p:nvSpPr>
          <p:cNvPr id="14" name="13 CuadroTexto"/>
          <p:cNvSpPr txBox="1"/>
          <p:nvPr/>
        </p:nvSpPr>
        <p:spPr>
          <a:xfrm>
            <a:off x="144016" y="3409255"/>
            <a:ext cx="19797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/>
              <a:t>Asentamientos Rurales</a:t>
            </a:r>
            <a:endParaRPr lang="es-ES" sz="1400" dirty="0"/>
          </a:p>
        </p:txBody>
      </p:sp>
      <p:sp>
        <p:nvSpPr>
          <p:cNvPr id="15" name="14 CuadroTexto"/>
          <p:cNvSpPr txBox="1"/>
          <p:nvPr/>
        </p:nvSpPr>
        <p:spPr>
          <a:xfrm>
            <a:off x="6876256" y="1825079"/>
            <a:ext cx="19797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/>
              <a:t>Vivienda Típica </a:t>
            </a:r>
            <a:r>
              <a:rPr lang="es-ES" sz="1400" dirty="0" err="1" smtClean="0"/>
              <a:t>Wuao</a:t>
            </a:r>
            <a:endParaRPr lang="es-ES" sz="1400" dirty="0"/>
          </a:p>
        </p:txBody>
      </p:sp>
      <p:sp>
        <p:nvSpPr>
          <p:cNvPr id="16" name="15 CuadroTexto"/>
          <p:cNvSpPr txBox="1"/>
          <p:nvPr/>
        </p:nvSpPr>
        <p:spPr>
          <a:xfrm>
            <a:off x="6876256" y="4653136"/>
            <a:ext cx="19797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dirty="0" smtClean="0"/>
              <a:t>Vivienda Rural </a:t>
            </a:r>
            <a:endParaRPr lang="es-ES" sz="1400" dirty="0"/>
          </a:p>
        </p:txBody>
      </p:sp>
      <p:pic>
        <p:nvPicPr>
          <p:cNvPr id="17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43157" y="4509120"/>
            <a:ext cx="3133099" cy="23488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17 CuadroTexto"/>
          <p:cNvSpPr txBox="1"/>
          <p:nvPr/>
        </p:nvSpPr>
        <p:spPr>
          <a:xfrm>
            <a:off x="2555776" y="4437112"/>
            <a:ext cx="19797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dirty="0" smtClean="0"/>
              <a:t>Riesgos</a:t>
            </a:r>
            <a:endParaRPr lang="es-ES" sz="1400" dirty="0"/>
          </a:p>
        </p:txBody>
      </p:sp>
      <p:sp>
        <p:nvSpPr>
          <p:cNvPr id="19" name="18 CuadroTexto"/>
          <p:cNvSpPr txBox="1"/>
          <p:nvPr/>
        </p:nvSpPr>
        <p:spPr>
          <a:xfrm>
            <a:off x="3851920" y="1249015"/>
            <a:ext cx="22322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dirty="0" smtClean="0"/>
              <a:t>Patrimonio Arquitectónico</a:t>
            </a:r>
            <a:endParaRPr lang="es-ES" sz="1400" dirty="0"/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87624" y="4977248"/>
            <a:ext cx="2509444" cy="18807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374848" y="1781944"/>
            <a:ext cx="8229600" cy="85496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s-ES" dirty="0" smtClean="0"/>
              <a:t>Modelo de Desarrollo Provincial </a:t>
            </a:r>
            <a:endParaRPr lang="es-ES" dirty="0"/>
          </a:p>
        </p:txBody>
      </p:sp>
      <p:sp>
        <p:nvSpPr>
          <p:cNvPr id="6" name="5 Elipse"/>
          <p:cNvSpPr/>
          <p:nvPr/>
        </p:nvSpPr>
        <p:spPr>
          <a:xfrm>
            <a:off x="3131840" y="2852936"/>
            <a:ext cx="2520280" cy="11521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 smtClean="0"/>
              <a:t>EXTRACTIVO </a:t>
            </a:r>
            <a:endParaRPr lang="es-ES" sz="2400" b="1" dirty="0"/>
          </a:p>
        </p:txBody>
      </p:sp>
      <p:sp>
        <p:nvSpPr>
          <p:cNvPr id="7" name="6 Elipse"/>
          <p:cNvSpPr/>
          <p:nvPr/>
        </p:nvSpPr>
        <p:spPr>
          <a:xfrm>
            <a:off x="5940152" y="2924944"/>
            <a:ext cx="2736304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 smtClean="0"/>
              <a:t>EXPORTADOR</a:t>
            </a:r>
            <a:endParaRPr lang="es-ES" sz="2400" b="1" dirty="0"/>
          </a:p>
        </p:txBody>
      </p:sp>
      <p:sp>
        <p:nvSpPr>
          <p:cNvPr id="8" name="7 Elipse"/>
          <p:cNvSpPr/>
          <p:nvPr/>
        </p:nvSpPr>
        <p:spPr>
          <a:xfrm>
            <a:off x="395536" y="2924944"/>
            <a:ext cx="2232248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 smtClean="0"/>
              <a:t>PRIMARIO </a:t>
            </a:r>
          </a:p>
          <a:p>
            <a:pPr algn="ctr"/>
            <a:endParaRPr lang="es-ES" sz="2400" b="1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5533256"/>
            <a:ext cx="1766325" cy="13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4221088"/>
            <a:ext cx="1646312" cy="1234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4581128"/>
            <a:ext cx="1707654" cy="2276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4928288"/>
            <a:ext cx="2573983" cy="192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12 Conector recto"/>
          <p:cNvCxnSpPr>
            <a:stCxn id="8" idx="6"/>
            <a:endCxn id="6" idx="2"/>
          </p:cNvCxnSpPr>
          <p:nvPr/>
        </p:nvCxnSpPr>
        <p:spPr>
          <a:xfrm>
            <a:off x="2627784" y="3429000"/>
            <a:ext cx="50405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"/>
          <p:cNvCxnSpPr/>
          <p:nvPr/>
        </p:nvCxnSpPr>
        <p:spPr>
          <a:xfrm>
            <a:off x="5436096" y="3429000"/>
            <a:ext cx="50405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latillaPresPDyO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PlatillaPresPDyOT</Template>
  <TotalTime>994</TotalTime>
  <Words>507</Words>
  <Application>Microsoft Office PowerPoint</Application>
  <PresentationFormat>Presentación en pantalla (4:3)</PresentationFormat>
  <Paragraphs>84</Paragraphs>
  <Slides>17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18" baseType="lpstr">
      <vt:lpstr>PlatillaPresPDyOT</vt:lpstr>
      <vt:lpstr>Plan de Desarrollo y Ordenamiento Territorial “Napo 2020”</vt:lpstr>
      <vt:lpstr>CONTENIDO</vt:lpstr>
      <vt:lpstr>I. Antecedentes </vt:lpstr>
      <vt:lpstr>I. Antecedentes (2)</vt:lpstr>
      <vt:lpstr> Fase I. Diagnóstico Territorial </vt:lpstr>
      <vt:lpstr>Sistema Nacional de Áreas Protegidas SNAP</vt:lpstr>
      <vt:lpstr>Reserva de Biósfera Sumaco RBS</vt:lpstr>
      <vt:lpstr>Presentación de PowerPoint</vt:lpstr>
      <vt:lpstr>Modelo de Desarrollo Provincial </vt:lpstr>
      <vt:lpstr>II. Propuesta </vt:lpstr>
      <vt:lpstr>Objetivo Integral de Desarrollo</vt:lpstr>
      <vt:lpstr>Líneas Estratégicas</vt:lpstr>
      <vt:lpstr>Estrategia desarrollo </vt:lpstr>
      <vt:lpstr>Proyectos priorizados infraestructura </vt:lpstr>
      <vt:lpstr>III. Modelo de Gestión</vt:lpstr>
      <vt:lpstr>III. Modelo de Gestión 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compu108</dc:creator>
  <cp:lastModifiedBy>Usuario</cp:lastModifiedBy>
  <cp:revision>195</cp:revision>
  <dcterms:created xsi:type="dcterms:W3CDTF">2011-11-24T09:55:47Z</dcterms:created>
  <dcterms:modified xsi:type="dcterms:W3CDTF">2012-04-05T21:55:13Z</dcterms:modified>
</cp:coreProperties>
</file>