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layout7.xml" ContentType="application/vnd.openxmlformats-officedocument.drawingml.diagram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Default Extension="gif" ContentType="image/gif"/>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67" r:id="rId2"/>
    <p:sldId id="375" r:id="rId3"/>
    <p:sldId id="300" r:id="rId4"/>
    <p:sldId id="340" r:id="rId5"/>
    <p:sldId id="366" r:id="rId6"/>
    <p:sldId id="365" r:id="rId7"/>
    <p:sldId id="330" r:id="rId8"/>
    <p:sldId id="331" r:id="rId9"/>
    <p:sldId id="374" r:id="rId10"/>
    <p:sldId id="358" r:id="rId11"/>
    <p:sldId id="363" r:id="rId12"/>
    <p:sldId id="362" r:id="rId13"/>
    <p:sldId id="356" r:id="rId14"/>
    <p:sldId id="326" r:id="rId15"/>
    <p:sldId id="297" r:id="rId16"/>
    <p:sldId id="332" r:id="rId17"/>
    <p:sldId id="354" r:id="rId18"/>
    <p:sldId id="352" r:id="rId19"/>
    <p:sldId id="347" r:id="rId20"/>
    <p:sldId id="349" r:id="rId21"/>
    <p:sldId id="350" r:id="rId22"/>
    <p:sldId id="353" r:id="rId23"/>
    <p:sldId id="368" r:id="rId24"/>
    <p:sldId id="360" r:id="rId25"/>
    <p:sldId id="355" r:id="rId26"/>
    <p:sldId id="370" r:id="rId27"/>
    <p:sldId id="373" r:id="rId28"/>
    <p:sldId id="372" r:id="rId29"/>
    <p:sldId id="371" r:id="rId30"/>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FFCC"/>
    <a:srgbClr val="000066"/>
    <a:srgbClr val="FFCC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074" y="3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66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B2F170-282F-44A0-98D6-ABAC4F12DDC2}" type="doc">
      <dgm:prSet loTypeId="urn:microsoft.com/office/officeart/2005/8/layout/cycle6" loCatId="relationship" qsTypeId="urn:microsoft.com/office/officeart/2005/8/quickstyle/simple1" qsCatId="simple" csTypeId="urn:microsoft.com/office/officeart/2005/8/colors/accent1_2" csCatId="accent1" phldr="1"/>
      <dgm:spPr/>
      <dgm:t>
        <a:bodyPr/>
        <a:lstStyle/>
        <a:p>
          <a:endParaRPr lang="es-ES"/>
        </a:p>
      </dgm:t>
    </dgm:pt>
    <dgm:pt modelId="{778EC0BD-BA71-4E38-80AC-573ED14F3642}">
      <dgm:prSet phldrT="[Texto]"/>
      <dgm:spPr>
        <a:solidFill>
          <a:schemeClr val="accent1">
            <a:lumMod val="90000"/>
          </a:schemeClr>
        </a:solidFill>
        <a:ln>
          <a:solidFill>
            <a:schemeClr val="bg2"/>
          </a:solidFill>
        </a:ln>
      </dgm:spPr>
      <dgm:t>
        <a:bodyPr/>
        <a:lstStyle/>
        <a:p>
          <a:r>
            <a:rPr lang="es-ES" dirty="0" smtClean="0">
              <a:solidFill>
                <a:schemeClr val="tx1"/>
              </a:solidFill>
            </a:rPr>
            <a:t>Medio Ambiente y Territorio</a:t>
          </a:r>
          <a:endParaRPr lang="es-ES" dirty="0">
            <a:solidFill>
              <a:schemeClr val="tx1"/>
            </a:solidFill>
          </a:endParaRPr>
        </a:p>
      </dgm:t>
    </dgm:pt>
    <dgm:pt modelId="{13EBA21C-4B54-486B-A207-3036AFAD1DE4}" type="parTrans" cxnId="{43EEC3AF-D576-4393-A7EE-DEF12C9E4234}">
      <dgm:prSet/>
      <dgm:spPr/>
      <dgm:t>
        <a:bodyPr/>
        <a:lstStyle/>
        <a:p>
          <a:endParaRPr lang="es-ES"/>
        </a:p>
      </dgm:t>
    </dgm:pt>
    <dgm:pt modelId="{0B1316A5-3520-4DB4-8025-25A32B0D0632}" type="sibTrans" cxnId="{43EEC3AF-D576-4393-A7EE-DEF12C9E4234}">
      <dgm:prSet/>
      <dgm:spPr/>
      <dgm:t>
        <a:bodyPr/>
        <a:lstStyle/>
        <a:p>
          <a:endParaRPr lang="es-ES"/>
        </a:p>
      </dgm:t>
    </dgm:pt>
    <dgm:pt modelId="{08C7756C-CE8A-453A-9C36-01DBC1C83E8C}">
      <dgm:prSet phldrT="[Texto]"/>
      <dgm:spPr>
        <a:solidFill>
          <a:schemeClr val="bg1">
            <a:lumMod val="95000"/>
          </a:schemeClr>
        </a:solidFill>
        <a:ln>
          <a:solidFill>
            <a:schemeClr val="bg2"/>
          </a:solidFill>
        </a:ln>
      </dgm:spPr>
      <dgm:t>
        <a:bodyPr/>
        <a:lstStyle/>
        <a:p>
          <a:r>
            <a:rPr lang="es-ES" dirty="0" smtClean="0">
              <a:solidFill>
                <a:schemeClr val="tx1"/>
              </a:solidFill>
            </a:rPr>
            <a:t>Producción e ingresos</a:t>
          </a:r>
          <a:endParaRPr lang="es-ES" dirty="0">
            <a:solidFill>
              <a:schemeClr val="tx1"/>
            </a:solidFill>
          </a:endParaRPr>
        </a:p>
      </dgm:t>
    </dgm:pt>
    <dgm:pt modelId="{864359C4-6361-487F-A663-111972C31A2C}" type="parTrans" cxnId="{9F37C8AD-9A96-43B3-AAAA-F8F167D3B3D9}">
      <dgm:prSet/>
      <dgm:spPr/>
      <dgm:t>
        <a:bodyPr/>
        <a:lstStyle/>
        <a:p>
          <a:endParaRPr lang="es-ES"/>
        </a:p>
      </dgm:t>
    </dgm:pt>
    <dgm:pt modelId="{E86E5F4D-C11D-4339-8AF3-83438FDD5AE2}" type="sibTrans" cxnId="{9F37C8AD-9A96-43B3-AAAA-F8F167D3B3D9}">
      <dgm:prSet/>
      <dgm:spPr/>
      <dgm:t>
        <a:bodyPr/>
        <a:lstStyle/>
        <a:p>
          <a:endParaRPr lang="es-ES"/>
        </a:p>
      </dgm:t>
    </dgm:pt>
    <dgm:pt modelId="{E5443CA5-435B-4273-A187-2C093AB9C468}">
      <dgm:prSet phldrT="[Texto]"/>
      <dgm:spPr>
        <a:solidFill>
          <a:schemeClr val="accent6">
            <a:lumMod val="20000"/>
            <a:lumOff val="80000"/>
          </a:schemeClr>
        </a:solidFill>
      </dgm:spPr>
      <dgm:t>
        <a:bodyPr/>
        <a:lstStyle/>
        <a:p>
          <a:r>
            <a:rPr lang="es-ES" dirty="0" smtClean="0">
              <a:solidFill>
                <a:schemeClr val="tx1"/>
              </a:solidFill>
            </a:rPr>
            <a:t>Desarrollo Humano y Social</a:t>
          </a:r>
          <a:endParaRPr lang="es-ES" dirty="0">
            <a:solidFill>
              <a:schemeClr val="tx1"/>
            </a:solidFill>
          </a:endParaRPr>
        </a:p>
      </dgm:t>
    </dgm:pt>
    <dgm:pt modelId="{B1AB2FAD-7E84-4E26-8218-1607D1A5B194}" type="parTrans" cxnId="{53317FDC-58CF-496E-89EE-E7811A2236AF}">
      <dgm:prSet/>
      <dgm:spPr/>
      <dgm:t>
        <a:bodyPr/>
        <a:lstStyle/>
        <a:p>
          <a:endParaRPr lang="es-ES"/>
        </a:p>
      </dgm:t>
    </dgm:pt>
    <dgm:pt modelId="{A91B0DB0-3970-4B5C-BEC0-4D6905DF4A44}" type="sibTrans" cxnId="{53317FDC-58CF-496E-89EE-E7811A2236AF}">
      <dgm:prSet/>
      <dgm:spPr/>
      <dgm:t>
        <a:bodyPr/>
        <a:lstStyle/>
        <a:p>
          <a:endParaRPr lang="es-ES"/>
        </a:p>
      </dgm:t>
    </dgm:pt>
    <dgm:pt modelId="{FF9167B5-A384-4645-B9AE-64ACBC7CA354}" type="pres">
      <dgm:prSet presAssocID="{B5B2F170-282F-44A0-98D6-ABAC4F12DDC2}" presName="cycle" presStyleCnt="0">
        <dgm:presLayoutVars>
          <dgm:dir/>
          <dgm:resizeHandles val="exact"/>
        </dgm:presLayoutVars>
      </dgm:prSet>
      <dgm:spPr/>
      <dgm:t>
        <a:bodyPr/>
        <a:lstStyle/>
        <a:p>
          <a:endParaRPr lang="es-ES"/>
        </a:p>
      </dgm:t>
    </dgm:pt>
    <dgm:pt modelId="{CF0E6AF2-DC16-4AAE-B4D3-C0D110595B61}" type="pres">
      <dgm:prSet presAssocID="{778EC0BD-BA71-4E38-80AC-573ED14F3642}" presName="node" presStyleLbl="node1" presStyleIdx="0" presStyleCnt="3" custRadScaleRad="88560" custRadScaleInc="-1550">
        <dgm:presLayoutVars>
          <dgm:bulletEnabled val="1"/>
        </dgm:presLayoutVars>
      </dgm:prSet>
      <dgm:spPr/>
      <dgm:t>
        <a:bodyPr/>
        <a:lstStyle/>
        <a:p>
          <a:endParaRPr lang="es-ES"/>
        </a:p>
      </dgm:t>
    </dgm:pt>
    <dgm:pt modelId="{D8C7A5AC-3A14-4767-809E-350947CAC041}" type="pres">
      <dgm:prSet presAssocID="{778EC0BD-BA71-4E38-80AC-573ED14F3642}" presName="spNode" presStyleCnt="0"/>
      <dgm:spPr/>
    </dgm:pt>
    <dgm:pt modelId="{953D7E2E-B6B9-4272-BA16-48E7A9263215}" type="pres">
      <dgm:prSet presAssocID="{0B1316A5-3520-4DB4-8025-25A32B0D0632}" presName="sibTrans" presStyleLbl="sibTrans1D1" presStyleIdx="0" presStyleCnt="3"/>
      <dgm:spPr/>
      <dgm:t>
        <a:bodyPr/>
        <a:lstStyle/>
        <a:p>
          <a:endParaRPr lang="es-ES"/>
        </a:p>
      </dgm:t>
    </dgm:pt>
    <dgm:pt modelId="{7D159F72-191F-44E4-B0EE-4240926BABAA}" type="pres">
      <dgm:prSet presAssocID="{08C7756C-CE8A-453A-9C36-01DBC1C83E8C}" presName="node" presStyleLbl="node1" presStyleIdx="1" presStyleCnt="3" custScaleX="86531" custRadScaleRad="79086" custRadScaleInc="-52363">
        <dgm:presLayoutVars>
          <dgm:bulletEnabled val="1"/>
        </dgm:presLayoutVars>
      </dgm:prSet>
      <dgm:spPr/>
      <dgm:t>
        <a:bodyPr/>
        <a:lstStyle/>
        <a:p>
          <a:endParaRPr lang="es-ES"/>
        </a:p>
      </dgm:t>
    </dgm:pt>
    <dgm:pt modelId="{C01822A7-0A1F-4FCF-A45F-ABC32575BC3F}" type="pres">
      <dgm:prSet presAssocID="{08C7756C-CE8A-453A-9C36-01DBC1C83E8C}" presName="spNode" presStyleCnt="0"/>
      <dgm:spPr/>
    </dgm:pt>
    <dgm:pt modelId="{9BA1D0E4-6F97-43BF-A0BE-F6F8B10D5421}" type="pres">
      <dgm:prSet presAssocID="{E86E5F4D-C11D-4339-8AF3-83438FDD5AE2}" presName="sibTrans" presStyleLbl="sibTrans1D1" presStyleIdx="1" presStyleCnt="3"/>
      <dgm:spPr/>
      <dgm:t>
        <a:bodyPr/>
        <a:lstStyle/>
        <a:p>
          <a:endParaRPr lang="es-ES"/>
        </a:p>
      </dgm:t>
    </dgm:pt>
    <dgm:pt modelId="{AD048ED0-8E28-4496-A3AE-9D437D7DEA67}" type="pres">
      <dgm:prSet presAssocID="{E5443CA5-435B-4273-A187-2C093AB9C468}" presName="node" presStyleLbl="node1" presStyleIdx="2" presStyleCnt="3" custRadScaleRad="79180" custRadScaleInc="52390">
        <dgm:presLayoutVars>
          <dgm:bulletEnabled val="1"/>
        </dgm:presLayoutVars>
      </dgm:prSet>
      <dgm:spPr/>
      <dgm:t>
        <a:bodyPr/>
        <a:lstStyle/>
        <a:p>
          <a:endParaRPr lang="es-ES"/>
        </a:p>
      </dgm:t>
    </dgm:pt>
    <dgm:pt modelId="{95C8D923-6E69-43EE-AD00-8F97A53719CA}" type="pres">
      <dgm:prSet presAssocID="{E5443CA5-435B-4273-A187-2C093AB9C468}" presName="spNode" presStyleCnt="0"/>
      <dgm:spPr/>
    </dgm:pt>
    <dgm:pt modelId="{D314E011-316D-4519-BABC-EEF6A9F4F0E0}" type="pres">
      <dgm:prSet presAssocID="{A91B0DB0-3970-4B5C-BEC0-4D6905DF4A44}" presName="sibTrans" presStyleLbl="sibTrans1D1" presStyleIdx="2" presStyleCnt="3"/>
      <dgm:spPr/>
      <dgm:t>
        <a:bodyPr/>
        <a:lstStyle/>
        <a:p>
          <a:endParaRPr lang="es-ES"/>
        </a:p>
      </dgm:t>
    </dgm:pt>
  </dgm:ptLst>
  <dgm:cxnLst>
    <dgm:cxn modelId="{4049990D-47E8-4972-96FB-811815D48959}" type="presOf" srcId="{778EC0BD-BA71-4E38-80AC-573ED14F3642}" destId="{CF0E6AF2-DC16-4AAE-B4D3-C0D110595B61}" srcOrd="0" destOrd="0" presId="urn:microsoft.com/office/officeart/2005/8/layout/cycle6"/>
    <dgm:cxn modelId="{5A317B3C-385C-4981-BCFD-B79ED91049CD}" type="presOf" srcId="{A91B0DB0-3970-4B5C-BEC0-4D6905DF4A44}" destId="{D314E011-316D-4519-BABC-EEF6A9F4F0E0}" srcOrd="0" destOrd="0" presId="urn:microsoft.com/office/officeart/2005/8/layout/cycle6"/>
    <dgm:cxn modelId="{5E5730CD-FF36-4BB8-9955-BBA9929A817E}" type="presOf" srcId="{E86E5F4D-C11D-4339-8AF3-83438FDD5AE2}" destId="{9BA1D0E4-6F97-43BF-A0BE-F6F8B10D5421}" srcOrd="0" destOrd="0" presId="urn:microsoft.com/office/officeart/2005/8/layout/cycle6"/>
    <dgm:cxn modelId="{8DDE0552-ED09-4172-A437-873509F53C56}" type="presOf" srcId="{0B1316A5-3520-4DB4-8025-25A32B0D0632}" destId="{953D7E2E-B6B9-4272-BA16-48E7A9263215}" srcOrd="0" destOrd="0" presId="urn:microsoft.com/office/officeart/2005/8/layout/cycle6"/>
    <dgm:cxn modelId="{884103E9-E073-4602-AA03-E8A331DCC870}" type="presOf" srcId="{E5443CA5-435B-4273-A187-2C093AB9C468}" destId="{AD048ED0-8E28-4496-A3AE-9D437D7DEA67}" srcOrd="0" destOrd="0" presId="urn:microsoft.com/office/officeart/2005/8/layout/cycle6"/>
    <dgm:cxn modelId="{53317FDC-58CF-496E-89EE-E7811A2236AF}" srcId="{B5B2F170-282F-44A0-98D6-ABAC4F12DDC2}" destId="{E5443CA5-435B-4273-A187-2C093AB9C468}" srcOrd="2" destOrd="0" parTransId="{B1AB2FAD-7E84-4E26-8218-1607D1A5B194}" sibTransId="{A91B0DB0-3970-4B5C-BEC0-4D6905DF4A44}"/>
    <dgm:cxn modelId="{9F37C8AD-9A96-43B3-AAAA-F8F167D3B3D9}" srcId="{B5B2F170-282F-44A0-98D6-ABAC4F12DDC2}" destId="{08C7756C-CE8A-453A-9C36-01DBC1C83E8C}" srcOrd="1" destOrd="0" parTransId="{864359C4-6361-487F-A663-111972C31A2C}" sibTransId="{E86E5F4D-C11D-4339-8AF3-83438FDD5AE2}"/>
    <dgm:cxn modelId="{52BFEE28-5640-4DAE-BB10-62AB74AA922C}" type="presOf" srcId="{B5B2F170-282F-44A0-98D6-ABAC4F12DDC2}" destId="{FF9167B5-A384-4645-B9AE-64ACBC7CA354}" srcOrd="0" destOrd="0" presId="urn:microsoft.com/office/officeart/2005/8/layout/cycle6"/>
    <dgm:cxn modelId="{43EEC3AF-D576-4393-A7EE-DEF12C9E4234}" srcId="{B5B2F170-282F-44A0-98D6-ABAC4F12DDC2}" destId="{778EC0BD-BA71-4E38-80AC-573ED14F3642}" srcOrd="0" destOrd="0" parTransId="{13EBA21C-4B54-486B-A207-3036AFAD1DE4}" sibTransId="{0B1316A5-3520-4DB4-8025-25A32B0D0632}"/>
    <dgm:cxn modelId="{018EE661-154E-4292-959E-35F2AFAF78E0}" type="presOf" srcId="{08C7756C-CE8A-453A-9C36-01DBC1C83E8C}" destId="{7D159F72-191F-44E4-B0EE-4240926BABAA}" srcOrd="0" destOrd="0" presId="urn:microsoft.com/office/officeart/2005/8/layout/cycle6"/>
    <dgm:cxn modelId="{77E39F2A-9772-442E-BE8D-6F2935523512}" type="presParOf" srcId="{FF9167B5-A384-4645-B9AE-64ACBC7CA354}" destId="{CF0E6AF2-DC16-4AAE-B4D3-C0D110595B61}" srcOrd="0" destOrd="0" presId="urn:microsoft.com/office/officeart/2005/8/layout/cycle6"/>
    <dgm:cxn modelId="{5D914558-CDC6-4796-A1F5-C0A13E001253}" type="presParOf" srcId="{FF9167B5-A384-4645-B9AE-64ACBC7CA354}" destId="{D8C7A5AC-3A14-4767-809E-350947CAC041}" srcOrd="1" destOrd="0" presId="urn:microsoft.com/office/officeart/2005/8/layout/cycle6"/>
    <dgm:cxn modelId="{6B9FB44A-9F76-4599-A778-668E9D54DF9B}" type="presParOf" srcId="{FF9167B5-A384-4645-B9AE-64ACBC7CA354}" destId="{953D7E2E-B6B9-4272-BA16-48E7A9263215}" srcOrd="2" destOrd="0" presId="urn:microsoft.com/office/officeart/2005/8/layout/cycle6"/>
    <dgm:cxn modelId="{1E55CA5E-13E9-4C79-BBBB-EA24C9845930}" type="presParOf" srcId="{FF9167B5-A384-4645-B9AE-64ACBC7CA354}" destId="{7D159F72-191F-44E4-B0EE-4240926BABAA}" srcOrd="3" destOrd="0" presId="urn:microsoft.com/office/officeart/2005/8/layout/cycle6"/>
    <dgm:cxn modelId="{2EB31A57-DE8F-4301-9A48-1F0BE8DE88A7}" type="presParOf" srcId="{FF9167B5-A384-4645-B9AE-64ACBC7CA354}" destId="{C01822A7-0A1F-4FCF-A45F-ABC32575BC3F}" srcOrd="4" destOrd="0" presId="urn:microsoft.com/office/officeart/2005/8/layout/cycle6"/>
    <dgm:cxn modelId="{8CEE2BBC-4E7C-45B5-906B-149406674009}" type="presParOf" srcId="{FF9167B5-A384-4645-B9AE-64ACBC7CA354}" destId="{9BA1D0E4-6F97-43BF-A0BE-F6F8B10D5421}" srcOrd="5" destOrd="0" presId="urn:microsoft.com/office/officeart/2005/8/layout/cycle6"/>
    <dgm:cxn modelId="{0A921071-24C6-4C4C-8201-56EF8D68D3C0}" type="presParOf" srcId="{FF9167B5-A384-4645-B9AE-64ACBC7CA354}" destId="{AD048ED0-8E28-4496-A3AE-9D437D7DEA67}" srcOrd="6" destOrd="0" presId="urn:microsoft.com/office/officeart/2005/8/layout/cycle6"/>
    <dgm:cxn modelId="{CA35E2D2-246A-4350-AF7A-DE93572CEC1F}" type="presParOf" srcId="{FF9167B5-A384-4645-B9AE-64ACBC7CA354}" destId="{95C8D923-6E69-43EE-AD00-8F97A53719CA}" srcOrd="7" destOrd="0" presId="urn:microsoft.com/office/officeart/2005/8/layout/cycle6"/>
    <dgm:cxn modelId="{324C8F93-4C24-444C-9CC2-12DD63192D95}" type="presParOf" srcId="{FF9167B5-A384-4645-B9AE-64ACBC7CA354}" destId="{D314E011-316D-4519-BABC-EEF6A9F4F0E0}" srcOrd="8" destOrd="0" presId="urn:microsoft.com/office/officeart/2005/8/layout/cycle6"/>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F9AB4E-4C5F-48C0-B886-7DF06D68E01D}"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s-CO"/>
        </a:p>
      </dgm:t>
    </dgm:pt>
    <dgm:pt modelId="{AE63FCF6-AB38-4A4B-A860-BA9FA4FC8194}">
      <dgm:prSet phldrT="[Texto]" custT="1"/>
      <dgm:spPr/>
      <dgm:t>
        <a:bodyPr/>
        <a:lstStyle/>
        <a:p>
          <a:r>
            <a:rPr lang="es-ES" sz="1600" b="1" dirty="0" smtClean="0">
              <a:solidFill>
                <a:schemeClr val="tx1"/>
              </a:solidFill>
              <a:effectLst/>
              <a:latin typeface="Arial Narrow" pitchFamily="34" charset="0"/>
            </a:rPr>
            <a:t>Seguimiento y Evaluación </a:t>
          </a:r>
          <a:endParaRPr lang="es-CO" sz="1600" dirty="0">
            <a:effectLst/>
          </a:endParaRPr>
        </a:p>
      </dgm:t>
    </dgm:pt>
    <dgm:pt modelId="{D9204674-9835-4BCE-AC79-6FE3BA84858C}" type="parTrans" cxnId="{415BA960-392F-4886-B193-EBFF467E98B1}">
      <dgm:prSet/>
      <dgm:spPr/>
      <dgm:t>
        <a:bodyPr/>
        <a:lstStyle/>
        <a:p>
          <a:endParaRPr lang="es-CO"/>
        </a:p>
      </dgm:t>
    </dgm:pt>
    <dgm:pt modelId="{7E4AF22A-4F5C-4670-B191-6F538C939294}" type="sibTrans" cxnId="{415BA960-392F-4886-B193-EBFF467E98B1}">
      <dgm:prSet/>
      <dgm:spPr/>
      <dgm:t>
        <a:bodyPr/>
        <a:lstStyle/>
        <a:p>
          <a:endParaRPr lang="es-CO"/>
        </a:p>
      </dgm:t>
    </dgm:pt>
    <dgm:pt modelId="{C49F0D16-BFAB-4385-8E9D-9E510931EC4D}">
      <dgm:prSet phldrT="[Texto]" custT="1"/>
      <dgm:spPr/>
      <dgm:t>
        <a:bodyPr/>
        <a:lstStyle/>
        <a:p>
          <a:r>
            <a:rPr lang="es-ES" sz="1400" b="1" dirty="0" smtClean="0">
              <a:solidFill>
                <a:schemeClr val="tx1"/>
              </a:solidFill>
              <a:effectLst>
                <a:outerShdw blurRad="38100" dist="38100" dir="2700000" algn="tl">
                  <a:srgbClr val="000000">
                    <a:alpha val="43137"/>
                  </a:srgbClr>
                </a:outerShdw>
              </a:effectLst>
              <a:latin typeface="Arial Narrow" pitchFamily="34" charset="0"/>
            </a:rPr>
            <a:t>Caracterización del Entorno socio económico – biofísico</a:t>
          </a:r>
          <a:endParaRPr lang="es-CO" sz="1400" dirty="0"/>
        </a:p>
      </dgm:t>
    </dgm:pt>
    <dgm:pt modelId="{D91C1E82-DC91-420A-BD48-D320ED7E62BD}" type="parTrans" cxnId="{5CCEB8B0-B3CF-4D8A-99B6-3749FCB83483}">
      <dgm:prSet/>
      <dgm:spPr/>
      <dgm:t>
        <a:bodyPr/>
        <a:lstStyle/>
        <a:p>
          <a:endParaRPr lang="es-CO"/>
        </a:p>
      </dgm:t>
    </dgm:pt>
    <dgm:pt modelId="{9493C861-7BBE-42E0-861A-BAFC0DDEDE42}" type="sibTrans" cxnId="{5CCEB8B0-B3CF-4D8A-99B6-3749FCB83483}">
      <dgm:prSet/>
      <dgm:spPr/>
      <dgm:t>
        <a:bodyPr/>
        <a:lstStyle/>
        <a:p>
          <a:endParaRPr lang="es-CO"/>
        </a:p>
      </dgm:t>
    </dgm:pt>
    <dgm:pt modelId="{BEF80309-F866-486F-838A-AF96EC62E9C3}">
      <dgm:prSet phldrT="[Texto]" custT="1"/>
      <dgm:spPr/>
      <dgm:t>
        <a:bodyPr/>
        <a:lstStyle/>
        <a:p>
          <a:r>
            <a:rPr lang="es-ES" sz="1400" b="1" baseline="0" dirty="0" smtClean="0">
              <a:solidFill>
                <a:schemeClr val="tx1"/>
              </a:solidFill>
              <a:effectLst>
                <a:outerShdw blurRad="38100" dist="38100" dir="2700000" algn="tl">
                  <a:srgbClr val="000000">
                    <a:alpha val="43137"/>
                  </a:srgbClr>
                </a:outerShdw>
              </a:effectLst>
              <a:latin typeface="Arial Narrow" pitchFamily="34" charset="0"/>
            </a:rPr>
            <a:t>Definición de acuerdos socio-ambientales</a:t>
          </a:r>
          <a:endParaRPr lang="es-CO" sz="1400" baseline="0" dirty="0"/>
        </a:p>
      </dgm:t>
    </dgm:pt>
    <dgm:pt modelId="{E035EC47-97D3-4017-BD96-DE8738651D0C}" type="parTrans" cxnId="{C2B8295A-289B-442C-B162-8BDBCD0F8215}">
      <dgm:prSet/>
      <dgm:spPr/>
      <dgm:t>
        <a:bodyPr/>
        <a:lstStyle/>
        <a:p>
          <a:endParaRPr lang="es-CO"/>
        </a:p>
      </dgm:t>
    </dgm:pt>
    <dgm:pt modelId="{0D486F4E-E3D5-4F86-81A0-25A02F3C5154}" type="sibTrans" cxnId="{C2B8295A-289B-442C-B162-8BDBCD0F8215}">
      <dgm:prSet/>
      <dgm:spPr/>
      <dgm:t>
        <a:bodyPr/>
        <a:lstStyle/>
        <a:p>
          <a:endParaRPr lang="es-CO"/>
        </a:p>
      </dgm:t>
    </dgm:pt>
    <dgm:pt modelId="{95B2599A-D3D5-4D78-828E-87A4A728D99E}">
      <dgm:prSet phldrT="[Texto]" custT="1"/>
      <dgm:spPr/>
      <dgm:t>
        <a:bodyPr/>
        <a:lstStyle/>
        <a:p>
          <a:r>
            <a:rPr lang="es-ES" sz="1400" b="1" dirty="0" smtClean="0">
              <a:solidFill>
                <a:schemeClr val="tx1"/>
              </a:solidFill>
              <a:effectLst>
                <a:outerShdw blurRad="38100" dist="38100" dir="2700000" algn="tl">
                  <a:srgbClr val="000000">
                    <a:alpha val="43137"/>
                  </a:srgbClr>
                </a:outerShdw>
              </a:effectLst>
              <a:latin typeface="Arial Narrow" pitchFamily="34" charset="0"/>
            </a:rPr>
            <a:t>Formulación y Ejecución concertada  de Proyectos</a:t>
          </a:r>
          <a:endParaRPr lang="es-CO" sz="1400" dirty="0"/>
        </a:p>
      </dgm:t>
    </dgm:pt>
    <dgm:pt modelId="{45282D93-1D6D-4DC9-ACFD-3064148D7BA4}" type="parTrans" cxnId="{4BB8B8EA-8A74-4596-BABA-F15DEF8E1583}">
      <dgm:prSet/>
      <dgm:spPr/>
      <dgm:t>
        <a:bodyPr/>
        <a:lstStyle/>
        <a:p>
          <a:endParaRPr lang="es-CO"/>
        </a:p>
      </dgm:t>
    </dgm:pt>
    <dgm:pt modelId="{05B7701C-7873-4D93-92F3-F82979EA24C7}" type="sibTrans" cxnId="{4BB8B8EA-8A74-4596-BABA-F15DEF8E1583}">
      <dgm:prSet/>
      <dgm:spPr/>
      <dgm:t>
        <a:bodyPr/>
        <a:lstStyle/>
        <a:p>
          <a:endParaRPr lang="es-CO"/>
        </a:p>
      </dgm:t>
    </dgm:pt>
    <dgm:pt modelId="{11DD2AA0-6223-41F9-B096-D6A5AED82AC8}">
      <dgm:prSet phldrT="[Texto]" custT="1"/>
      <dgm:spPr/>
      <dgm:t>
        <a:bodyPr/>
        <a:lstStyle/>
        <a:p>
          <a:r>
            <a:rPr lang="es-ES" sz="1600" b="1" dirty="0" smtClean="0">
              <a:solidFill>
                <a:schemeClr val="tx1"/>
              </a:solidFill>
              <a:effectLst/>
              <a:latin typeface="Arial Narrow" pitchFamily="34" charset="0"/>
            </a:rPr>
            <a:t>Análisis situacional  </a:t>
          </a:r>
          <a:endParaRPr lang="es-CO" sz="1600" dirty="0">
            <a:effectLst/>
          </a:endParaRPr>
        </a:p>
      </dgm:t>
    </dgm:pt>
    <dgm:pt modelId="{3981B543-9F4B-451B-8840-A48CA3A9B8A7}" type="sibTrans" cxnId="{280AD7F9-FE9B-41CD-B69E-D0FD26C462B3}">
      <dgm:prSet/>
      <dgm:spPr/>
      <dgm:t>
        <a:bodyPr/>
        <a:lstStyle/>
        <a:p>
          <a:endParaRPr lang="es-CO"/>
        </a:p>
      </dgm:t>
    </dgm:pt>
    <dgm:pt modelId="{2620174F-FAD6-4E2C-AE4B-64D8DC905882}" type="parTrans" cxnId="{280AD7F9-FE9B-41CD-B69E-D0FD26C462B3}">
      <dgm:prSet/>
      <dgm:spPr/>
      <dgm:t>
        <a:bodyPr/>
        <a:lstStyle/>
        <a:p>
          <a:endParaRPr lang="es-CO"/>
        </a:p>
      </dgm:t>
    </dgm:pt>
    <dgm:pt modelId="{E716A2B6-D531-46AB-93D2-941A56361E6D}" type="pres">
      <dgm:prSet presAssocID="{FCF9AB4E-4C5F-48C0-B886-7DF06D68E01D}" presName="cycle" presStyleCnt="0">
        <dgm:presLayoutVars>
          <dgm:dir/>
          <dgm:resizeHandles val="exact"/>
        </dgm:presLayoutVars>
      </dgm:prSet>
      <dgm:spPr/>
      <dgm:t>
        <a:bodyPr/>
        <a:lstStyle/>
        <a:p>
          <a:endParaRPr lang="es-CO"/>
        </a:p>
      </dgm:t>
    </dgm:pt>
    <dgm:pt modelId="{BD7B9531-F8D3-450E-AA6A-016B7C70E548}" type="pres">
      <dgm:prSet presAssocID="{AE63FCF6-AB38-4A4B-A860-BA9FA4FC8194}" presName="dummy" presStyleCnt="0"/>
      <dgm:spPr/>
    </dgm:pt>
    <dgm:pt modelId="{41AA4C26-D55B-4F33-B9BF-153A1F2B7E3E}" type="pres">
      <dgm:prSet presAssocID="{AE63FCF6-AB38-4A4B-A860-BA9FA4FC8194}" presName="node" presStyleLbl="revTx" presStyleIdx="0" presStyleCnt="5">
        <dgm:presLayoutVars>
          <dgm:bulletEnabled val="1"/>
        </dgm:presLayoutVars>
      </dgm:prSet>
      <dgm:spPr/>
      <dgm:t>
        <a:bodyPr/>
        <a:lstStyle/>
        <a:p>
          <a:endParaRPr lang="es-CO"/>
        </a:p>
      </dgm:t>
    </dgm:pt>
    <dgm:pt modelId="{6E258C20-B69D-49E3-BB8D-FE1F4A8BBE27}" type="pres">
      <dgm:prSet presAssocID="{7E4AF22A-4F5C-4670-B191-6F538C939294}" presName="sibTrans" presStyleLbl="node1" presStyleIdx="0" presStyleCnt="5"/>
      <dgm:spPr/>
      <dgm:t>
        <a:bodyPr/>
        <a:lstStyle/>
        <a:p>
          <a:endParaRPr lang="es-CO"/>
        </a:p>
      </dgm:t>
    </dgm:pt>
    <dgm:pt modelId="{33C1019A-2A98-4A81-98AC-9552375FD70C}" type="pres">
      <dgm:prSet presAssocID="{C49F0D16-BFAB-4385-8E9D-9E510931EC4D}" presName="dummy" presStyleCnt="0"/>
      <dgm:spPr/>
    </dgm:pt>
    <dgm:pt modelId="{4E2DAC2A-DC6C-4EBC-A94C-C59D264CC5A8}" type="pres">
      <dgm:prSet presAssocID="{C49F0D16-BFAB-4385-8E9D-9E510931EC4D}" presName="node" presStyleLbl="revTx" presStyleIdx="1" presStyleCnt="5" custScaleX="118243">
        <dgm:presLayoutVars>
          <dgm:bulletEnabled val="1"/>
        </dgm:presLayoutVars>
      </dgm:prSet>
      <dgm:spPr/>
      <dgm:t>
        <a:bodyPr/>
        <a:lstStyle/>
        <a:p>
          <a:endParaRPr lang="es-CO"/>
        </a:p>
      </dgm:t>
    </dgm:pt>
    <dgm:pt modelId="{700B44F2-7D91-4237-8678-B85DA1D6185E}" type="pres">
      <dgm:prSet presAssocID="{9493C861-7BBE-42E0-861A-BAFC0DDEDE42}" presName="sibTrans" presStyleLbl="node1" presStyleIdx="1" presStyleCnt="5"/>
      <dgm:spPr/>
      <dgm:t>
        <a:bodyPr/>
        <a:lstStyle/>
        <a:p>
          <a:endParaRPr lang="es-CO"/>
        </a:p>
      </dgm:t>
    </dgm:pt>
    <dgm:pt modelId="{2402DF2A-8CE9-4E44-8F77-1DFDCD009B74}" type="pres">
      <dgm:prSet presAssocID="{11DD2AA0-6223-41F9-B096-D6A5AED82AC8}" presName="dummy" presStyleCnt="0"/>
      <dgm:spPr/>
    </dgm:pt>
    <dgm:pt modelId="{435A0AFC-17F1-47BB-9E3D-0CDE8DAB4507}" type="pres">
      <dgm:prSet presAssocID="{11DD2AA0-6223-41F9-B096-D6A5AED82AC8}" presName="node" presStyleLbl="revTx" presStyleIdx="2" presStyleCnt="5">
        <dgm:presLayoutVars>
          <dgm:bulletEnabled val="1"/>
        </dgm:presLayoutVars>
      </dgm:prSet>
      <dgm:spPr/>
      <dgm:t>
        <a:bodyPr/>
        <a:lstStyle/>
        <a:p>
          <a:endParaRPr lang="es-CO"/>
        </a:p>
      </dgm:t>
    </dgm:pt>
    <dgm:pt modelId="{109151ED-5584-4027-9B87-02170CD77CD4}" type="pres">
      <dgm:prSet presAssocID="{3981B543-9F4B-451B-8840-A48CA3A9B8A7}" presName="sibTrans" presStyleLbl="node1" presStyleIdx="2" presStyleCnt="5"/>
      <dgm:spPr/>
      <dgm:t>
        <a:bodyPr/>
        <a:lstStyle/>
        <a:p>
          <a:endParaRPr lang="es-CO"/>
        </a:p>
      </dgm:t>
    </dgm:pt>
    <dgm:pt modelId="{A207DE7A-E13B-4066-B4C0-2D1AA0E5FB9A}" type="pres">
      <dgm:prSet presAssocID="{BEF80309-F866-486F-838A-AF96EC62E9C3}" presName="dummy" presStyleCnt="0"/>
      <dgm:spPr/>
    </dgm:pt>
    <dgm:pt modelId="{E3C245CA-A053-4575-858E-F2E356195AB3}" type="pres">
      <dgm:prSet presAssocID="{BEF80309-F866-486F-838A-AF96EC62E9C3}" presName="node" presStyleLbl="revTx" presStyleIdx="3" presStyleCnt="5">
        <dgm:presLayoutVars>
          <dgm:bulletEnabled val="1"/>
        </dgm:presLayoutVars>
      </dgm:prSet>
      <dgm:spPr/>
      <dgm:t>
        <a:bodyPr/>
        <a:lstStyle/>
        <a:p>
          <a:endParaRPr lang="es-CO"/>
        </a:p>
      </dgm:t>
    </dgm:pt>
    <dgm:pt modelId="{2B53906F-C58A-4A7F-9B44-2375CA0E4F65}" type="pres">
      <dgm:prSet presAssocID="{0D486F4E-E3D5-4F86-81A0-25A02F3C5154}" presName="sibTrans" presStyleLbl="node1" presStyleIdx="3" presStyleCnt="5"/>
      <dgm:spPr/>
      <dgm:t>
        <a:bodyPr/>
        <a:lstStyle/>
        <a:p>
          <a:endParaRPr lang="es-CO"/>
        </a:p>
      </dgm:t>
    </dgm:pt>
    <dgm:pt modelId="{7D00FB8E-B20A-48B5-BB4D-11B5EA812C72}" type="pres">
      <dgm:prSet presAssocID="{95B2599A-D3D5-4D78-828E-87A4A728D99E}" presName="dummy" presStyleCnt="0"/>
      <dgm:spPr/>
    </dgm:pt>
    <dgm:pt modelId="{A317B5F7-58E1-4D22-B1ED-659B0242A4CF}" type="pres">
      <dgm:prSet presAssocID="{95B2599A-D3D5-4D78-828E-87A4A728D99E}" presName="node" presStyleLbl="revTx" presStyleIdx="4" presStyleCnt="5">
        <dgm:presLayoutVars>
          <dgm:bulletEnabled val="1"/>
        </dgm:presLayoutVars>
      </dgm:prSet>
      <dgm:spPr/>
      <dgm:t>
        <a:bodyPr/>
        <a:lstStyle/>
        <a:p>
          <a:endParaRPr lang="es-CO"/>
        </a:p>
      </dgm:t>
    </dgm:pt>
    <dgm:pt modelId="{357DD1C3-8350-4B53-99F8-4849DC007C24}" type="pres">
      <dgm:prSet presAssocID="{05B7701C-7873-4D93-92F3-F82979EA24C7}" presName="sibTrans" presStyleLbl="node1" presStyleIdx="4" presStyleCnt="5"/>
      <dgm:spPr/>
      <dgm:t>
        <a:bodyPr/>
        <a:lstStyle/>
        <a:p>
          <a:endParaRPr lang="es-CO"/>
        </a:p>
      </dgm:t>
    </dgm:pt>
  </dgm:ptLst>
  <dgm:cxnLst>
    <dgm:cxn modelId="{5D2A40BF-9564-4666-9C54-84803C4B05AF}" type="presOf" srcId="{9493C861-7BBE-42E0-861A-BAFC0DDEDE42}" destId="{700B44F2-7D91-4237-8678-B85DA1D6185E}" srcOrd="0" destOrd="0" presId="urn:microsoft.com/office/officeart/2005/8/layout/cycle1"/>
    <dgm:cxn modelId="{CFFED125-93DA-4C50-850B-521E9A3BD1EB}" type="presOf" srcId="{C49F0D16-BFAB-4385-8E9D-9E510931EC4D}" destId="{4E2DAC2A-DC6C-4EBC-A94C-C59D264CC5A8}" srcOrd="0" destOrd="0" presId="urn:microsoft.com/office/officeart/2005/8/layout/cycle1"/>
    <dgm:cxn modelId="{1CD1812A-01E3-47E5-A9E9-3B368FD25BC1}" type="presOf" srcId="{7E4AF22A-4F5C-4670-B191-6F538C939294}" destId="{6E258C20-B69D-49E3-BB8D-FE1F4A8BBE27}" srcOrd="0" destOrd="0" presId="urn:microsoft.com/office/officeart/2005/8/layout/cycle1"/>
    <dgm:cxn modelId="{AD7BB5BF-84C0-4644-9740-FA6E3EA9BA77}" type="presOf" srcId="{05B7701C-7873-4D93-92F3-F82979EA24C7}" destId="{357DD1C3-8350-4B53-99F8-4849DC007C24}" srcOrd="0" destOrd="0" presId="urn:microsoft.com/office/officeart/2005/8/layout/cycle1"/>
    <dgm:cxn modelId="{BD2EA0B3-9F95-4B37-A16C-50910801D6BD}" type="presOf" srcId="{95B2599A-D3D5-4D78-828E-87A4A728D99E}" destId="{A317B5F7-58E1-4D22-B1ED-659B0242A4CF}" srcOrd="0" destOrd="0" presId="urn:microsoft.com/office/officeart/2005/8/layout/cycle1"/>
    <dgm:cxn modelId="{471DC9A3-2A83-4072-9D71-0066EE6A61CB}" type="presOf" srcId="{FCF9AB4E-4C5F-48C0-B886-7DF06D68E01D}" destId="{E716A2B6-D531-46AB-93D2-941A56361E6D}" srcOrd="0" destOrd="0" presId="urn:microsoft.com/office/officeart/2005/8/layout/cycle1"/>
    <dgm:cxn modelId="{7CA82DB2-F40C-41C2-8414-EAEC5509BC09}" type="presOf" srcId="{11DD2AA0-6223-41F9-B096-D6A5AED82AC8}" destId="{435A0AFC-17F1-47BB-9E3D-0CDE8DAB4507}" srcOrd="0" destOrd="0" presId="urn:microsoft.com/office/officeart/2005/8/layout/cycle1"/>
    <dgm:cxn modelId="{77B0E526-3BC3-4AEC-A7DC-0C9BF62AAD3A}" type="presOf" srcId="{AE63FCF6-AB38-4A4B-A860-BA9FA4FC8194}" destId="{41AA4C26-D55B-4F33-B9BF-153A1F2B7E3E}" srcOrd="0" destOrd="0" presId="urn:microsoft.com/office/officeart/2005/8/layout/cycle1"/>
    <dgm:cxn modelId="{17DA643A-876C-4728-A3D7-CB20627337C6}" type="presOf" srcId="{0D486F4E-E3D5-4F86-81A0-25A02F3C5154}" destId="{2B53906F-C58A-4A7F-9B44-2375CA0E4F65}" srcOrd="0" destOrd="0" presId="urn:microsoft.com/office/officeart/2005/8/layout/cycle1"/>
    <dgm:cxn modelId="{5CCEB8B0-B3CF-4D8A-99B6-3749FCB83483}" srcId="{FCF9AB4E-4C5F-48C0-B886-7DF06D68E01D}" destId="{C49F0D16-BFAB-4385-8E9D-9E510931EC4D}" srcOrd="1" destOrd="0" parTransId="{D91C1E82-DC91-420A-BD48-D320ED7E62BD}" sibTransId="{9493C861-7BBE-42E0-861A-BAFC0DDEDE42}"/>
    <dgm:cxn modelId="{280AD7F9-FE9B-41CD-B69E-D0FD26C462B3}" srcId="{FCF9AB4E-4C5F-48C0-B886-7DF06D68E01D}" destId="{11DD2AA0-6223-41F9-B096-D6A5AED82AC8}" srcOrd="2" destOrd="0" parTransId="{2620174F-FAD6-4E2C-AE4B-64D8DC905882}" sibTransId="{3981B543-9F4B-451B-8840-A48CA3A9B8A7}"/>
    <dgm:cxn modelId="{4BB8B8EA-8A74-4596-BABA-F15DEF8E1583}" srcId="{FCF9AB4E-4C5F-48C0-B886-7DF06D68E01D}" destId="{95B2599A-D3D5-4D78-828E-87A4A728D99E}" srcOrd="4" destOrd="0" parTransId="{45282D93-1D6D-4DC9-ACFD-3064148D7BA4}" sibTransId="{05B7701C-7873-4D93-92F3-F82979EA24C7}"/>
    <dgm:cxn modelId="{C2B8295A-289B-442C-B162-8BDBCD0F8215}" srcId="{FCF9AB4E-4C5F-48C0-B886-7DF06D68E01D}" destId="{BEF80309-F866-486F-838A-AF96EC62E9C3}" srcOrd="3" destOrd="0" parTransId="{E035EC47-97D3-4017-BD96-DE8738651D0C}" sibTransId="{0D486F4E-E3D5-4F86-81A0-25A02F3C5154}"/>
    <dgm:cxn modelId="{5036879D-60C2-49ED-9771-D8094EADC0FA}" type="presOf" srcId="{BEF80309-F866-486F-838A-AF96EC62E9C3}" destId="{E3C245CA-A053-4575-858E-F2E356195AB3}" srcOrd="0" destOrd="0" presId="urn:microsoft.com/office/officeart/2005/8/layout/cycle1"/>
    <dgm:cxn modelId="{1B235EA6-C8F4-411F-BD9D-BDD05BC5F391}" type="presOf" srcId="{3981B543-9F4B-451B-8840-A48CA3A9B8A7}" destId="{109151ED-5584-4027-9B87-02170CD77CD4}" srcOrd="0" destOrd="0" presId="urn:microsoft.com/office/officeart/2005/8/layout/cycle1"/>
    <dgm:cxn modelId="{415BA960-392F-4886-B193-EBFF467E98B1}" srcId="{FCF9AB4E-4C5F-48C0-B886-7DF06D68E01D}" destId="{AE63FCF6-AB38-4A4B-A860-BA9FA4FC8194}" srcOrd="0" destOrd="0" parTransId="{D9204674-9835-4BCE-AC79-6FE3BA84858C}" sibTransId="{7E4AF22A-4F5C-4670-B191-6F538C939294}"/>
    <dgm:cxn modelId="{A7255F5E-2E54-4EB3-ADED-0D76977271FF}" type="presParOf" srcId="{E716A2B6-D531-46AB-93D2-941A56361E6D}" destId="{BD7B9531-F8D3-450E-AA6A-016B7C70E548}" srcOrd="0" destOrd="0" presId="urn:microsoft.com/office/officeart/2005/8/layout/cycle1"/>
    <dgm:cxn modelId="{A99C90F3-38E6-4D41-A258-66517ADB8B1B}" type="presParOf" srcId="{E716A2B6-D531-46AB-93D2-941A56361E6D}" destId="{41AA4C26-D55B-4F33-B9BF-153A1F2B7E3E}" srcOrd="1" destOrd="0" presId="urn:microsoft.com/office/officeart/2005/8/layout/cycle1"/>
    <dgm:cxn modelId="{E0714C39-0E2A-4C31-9D1C-AD7C6EA4642E}" type="presParOf" srcId="{E716A2B6-D531-46AB-93D2-941A56361E6D}" destId="{6E258C20-B69D-49E3-BB8D-FE1F4A8BBE27}" srcOrd="2" destOrd="0" presId="urn:microsoft.com/office/officeart/2005/8/layout/cycle1"/>
    <dgm:cxn modelId="{EAF9C440-9574-4ADE-A777-D2DF38F2F684}" type="presParOf" srcId="{E716A2B6-D531-46AB-93D2-941A56361E6D}" destId="{33C1019A-2A98-4A81-98AC-9552375FD70C}" srcOrd="3" destOrd="0" presId="urn:microsoft.com/office/officeart/2005/8/layout/cycle1"/>
    <dgm:cxn modelId="{C9BBB4E1-AFAD-498D-897A-6043F4B5426D}" type="presParOf" srcId="{E716A2B6-D531-46AB-93D2-941A56361E6D}" destId="{4E2DAC2A-DC6C-4EBC-A94C-C59D264CC5A8}" srcOrd="4" destOrd="0" presId="urn:microsoft.com/office/officeart/2005/8/layout/cycle1"/>
    <dgm:cxn modelId="{803CF589-3C98-402A-9490-5B1B7149FF9F}" type="presParOf" srcId="{E716A2B6-D531-46AB-93D2-941A56361E6D}" destId="{700B44F2-7D91-4237-8678-B85DA1D6185E}" srcOrd="5" destOrd="0" presId="urn:microsoft.com/office/officeart/2005/8/layout/cycle1"/>
    <dgm:cxn modelId="{13E9167C-439F-4502-A5C5-72F141F11AFA}" type="presParOf" srcId="{E716A2B6-D531-46AB-93D2-941A56361E6D}" destId="{2402DF2A-8CE9-4E44-8F77-1DFDCD009B74}" srcOrd="6" destOrd="0" presId="urn:microsoft.com/office/officeart/2005/8/layout/cycle1"/>
    <dgm:cxn modelId="{F03E638A-D90A-4097-97FD-8F84881D1E21}" type="presParOf" srcId="{E716A2B6-D531-46AB-93D2-941A56361E6D}" destId="{435A0AFC-17F1-47BB-9E3D-0CDE8DAB4507}" srcOrd="7" destOrd="0" presId="urn:microsoft.com/office/officeart/2005/8/layout/cycle1"/>
    <dgm:cxn modelId="{1C0DCADB-E578-4AB9-BD07-84A16C5E1453}" type="presParOf" srcId="{E716A2B6-D531-46AB-93D2-941A56361E6D}" destId="{109151ED-5584-4027-9B87-02170CD77CD4}" srcOrd="8" destOrd="0" presId="urn:microsoft.com/office/officeart/2005/8/layout/cycle1"/>
    <dgm:cxn modelId="{14772B86-7145-4050-B28E-B118A81C56C8}" type="presParOf" srcId="{E716A2B6-D531-46AB-93D2-941A56361E6D}" destId="{A207DE7A-E13B-4066-B4C0-2D1AA0E5FB9A}" srcOrd="9" destOrd="0" presId="urn:microsoft.com/office/officeart/2005/8/layout/cycle1"/>
    <dgm:cxn modelId="{30231F15-9815-4AAE-A9ED-75180F17897D}" type="presParOf" srcId="{E716A2B6-D531-46AB-93D2-941A56361E6D}" destId="{E3C245CA-A053-4575-858E-F2E356195AB3}" srcOrd="10" destOrd="0" presId="urn:microsoft.com/office/officeart/2005/8/layout/cycle1"/>
    <dgm:cxn modelId="{19251301-0E44-4CBD-9355-2540B9A8585F}" type="presParOf" srcId="{E716A2B6-D531-46AB-93D2-941A56361E6D}" destId="{2B53906F-C58A-4A7F-9B44-2375CA0E4F65}" srcOrd="11" destOrd="0" presId="urn:microsoft.com/office/officeart/2005/8/layout/cycle1"/>
    <dgm:cxn modelId="{410730CE-D49E-4E39-A746-17A4ED0F8F45}" type="presParOf" srcId="{E716A2B6-D531-46AB-93D2-941A56361E6D}" destId="{7D00FB8E-B20A-48B5-BB4D-11B5EA812C72}" srcOrd="12" destOrd="0" presId="urn:microsoft.com/office/officeart/2005/8/layout/cycle1"/>
    <dgm:cxn modelId="{60220662-E706-44E8-93C9-2821382DB073}" type="presParOf" srcId="{E716A2B6-D531-46AB-93D2-941A56361E6D}" destId="{A317B5F7-58E1-4D22-B1ED-659B0242A4CF}" srcOrd="13" destOrd="0" presId="urn:microsoft.com/office/officeart/2005/8/layout/cycle1"/>
    <dgm:cxn modelId="{F2FCB2E6-8099-4A33-B05B-9D66A589DC21}" type="presParOf" srcId="{E716A2B6-D531-46AB-93D2-941A56361E6D}" destId="{357DD1C3-8350-4B53-99F8-4849DC007C24}" srcOrd="14" destOrd="0" presId="urn:microsoft.com/office/officeart/2005/8/layout/cycle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C97B91-A418-4331-9081-BD73F2DFB0C3}"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es-CO"/>
        </a:p>
      </dgm:t>
    </dgm:pt>
    <dgm:pt modelId="{2AC59923-E668-4226-BFFE-194C02360477}">
      <dgm:prSet phldrT="[Texto]" custT="1"/>
      <dgm:spPr/>
      <dgm:t>
        <a:bodyPr/>
        <a:lstStyle/>
        <a:p>
          <a:r>
            <a:rPr lang="es-CO" sz="1800" b="1" dirty="0" smtClean="0">
              <a:latin typeface="Arial Narrow" pitchFamily="34" charset="0"/>
            </a:rPr>
            <a:t>Acción Inmediata como eje de actuación</a:t>
          </a:r>
          <a:endParaRPr lang="es-CO" sz="1800" b="1" dirty="0">
            <a:latin typeface="Arial Narrow" pitchFamily="34" charset="0"/>
          </a:endParaRPr>
        </a:p>
      </dgm:t>
    </dgm:pt>
    <dgm:pt modelId="{4B3B7D95-AAE6-40BB-BDB5-17EB01A50A02}" type="parTrans" cxnId="{AC602030-4835-4D91-9444-CDE4498BA672}">
      <dgm:prSet/>
      <dgm:spPr/>
      <dgm:t>
        <a:bodyPr/>
        <a:lstStyle/>
        <a:p>
          <a:endParaRPr lang="es-CO"/>
        </a:p>
      </dgm:t>
    </dgm:pt>
    <dgm:pt modelId="{B0BED3F7-DA56-4913-86D0-F6A316401989}" type="sibTrans" cxnId="{AC602030-4835-4D91-9444-CDE4498BA672}">
      <dgm:prSet/>
      <dgm:spPr/>
      <dgm:t>
        <a:bodyPr/>
        <a:lstStyle/>
        <a:p>
          <a:endParaRPr lang="es-CO"/>
        </a:p>
      </dgm:t>
    </dgm:pt>
    <dgm:pt modelId="{F808B8AD-CDA2-411F-95BC-3B3429967311}">
      <dgm:prSet phldrT="[Texto]" custT="1"/>
      <dgm:spPr>
        <a:solidFill>
          <a:srgbClr val="00B050"/>
        </a:solidFill>
      </dgm:spPr>
      <dgm:t>
        <a:bodyPr/>
        <a:lstStyle/>
        <a:p>
          <a:r>
            <a:rPr lang="es-CO" sz="1800" dirty="0" smtClean="0">
              <a:latin typeface="Arial Narrow" pitchFamily="34" charset="0"/>
            </a:rPr>
            <a:t>Cogestión para la puesta en marcha de las iniciativas</a:t>
          </a:r>
          <a:endParaRPr lang="es-CO" sz="1800" dirty="0">
            <a:latin typeface="Arial Narrow" pitchFamily="34" charset="0"/>
          </a:endParaRPr>
        </a:p>
      </dgm:t>
    </dgm:pt>
    <dgm:pt modelId="{62F7AD34-1ECB-4534-8C9F-930639605B18}" type="parTrans" cxnId="{26CBF998-BB0E-4DE5-A878-1CA25F2AA47F}">
      <dgm:prSet/>
      <dgm:spPr/>
      <dgm:t>
        <a:bodyPr/>
        <a:lstStyle/>
        <a:p>
          <a:endParaRPr lang="es-CO"/>
        </a:p>
      </dgm:t>
    </dgm:pt>
    <dgm:pt modelId="{0D00165B-147A-4486-AEE1-241359862005}" type="sibTrans" cxnId="{26CBF998-BB0E-4DE5-A878-1CA25F2AA47F}">
      <dgm:prSet/>
      <dgm:spPr/>
      <dgm:t>
        <a:bodyPr/>
        <a:lstStyle/>
        <a:p>
          <a:endParaRPr lang="es-CO"/>
        </a:p>
      </dgm:t>
    </dgm:pt>
    <dgm:pt modelId="{CB40C706-45B6-4274-B85B-8541CC8BDF29}">
      <dgm:prSet phldrT="[Texto]" custT="1"/>
      <dgm:spPr>
        <a:solidFill>
          <a:schemeClr val="accent3">
            <a:lumMod val="75000"/>
          </a:schemeClr>
        </a:solidFill>
      </dgm:spPr>
      <dgm:t>
        <a:bodyPr/>
        <a:lstStyle/>
        <a:p>
          <a:r>
            <a:rPr lang="es-CO" sz="1800" dirty="0" smtClean="0">
              <a:latin typeface="Arial Narrow" pitchFamily="34" charset="0"/>
            </a:rPr>
            <a:t>Carácter participativo para la  concertación</a:t>
          </a:r>
          <a:endParaRPr lang="es-CO" sz="1800" dirty="0">
            <a:latin typeface="Arial Narrow" pitchFamily="34" charset="0"/>
          </a:endParaRPr>
        </a:p>
      </dgm:t>
    </dgm:pt>
    <dgm:pt modelId="{09796AAE-98D6-4363-8AC6-CB5300148D38}" type="parTrans" cxnId="{5FF2288F-35CF-4C3F-977C-6913512FBF5C}">
      <dgm:prSet/>
      <dgm:spPr/>
      <dgm:t>
        <a:bodyPr/>
        <a:lstStyle/>
        <a:p>
          <a:endParaRPr lang="es-CO"/>
        </a:p>
      </dgm:t>
    </dgm:pt>
    <dgm:pt modelId="{893CE7C8-3116-4D27-AFD4-53D3B5392BFA}" type="sibTrans" cxnId="{5FF2288F-35CF-4C3F-977C-6913512FBF5C}">
      <dgm:prSet/>
      <dgm:spPr/>
      <dgm:t>
        <a:bodyPr/>
        <a:lstStyle/>
        <a:p>
          <a:endParaRPr lang="es-CO"/>
        </a:p>
      </dgm:t>
    </dgm:pt>
    <dgm:pt modelId="{77383730-754D-43F4-BBF8-DBE0401FEA17}">
      <dgm:prSet phldrT="[Texto]" custT="1"/>
      <dgm:spPr>
        <a:solidFill>
          <a:schemeClr val="accent2">
            <a:lumMod val="75000"/>
          </a:schemeClr>
        </a:solidFill>
      </dgm:spPr>
      <dgm:t>
        <a:bodyPr/>
        <a:lstStyle/>
        <a:p>
          <a:r>
            <a:rPr lang="es-CO" sz="1800" dirty="0" smtClean="0">
              <a:latin typeface="Arial Narrow" pitchFamily="34" charset="0"/>
            </a:rPr>
            <a:t>Corresponsabilidad </a:t>
          </a:r>
          <a:r>
            <a:rPr lang="es-CO" sz="1600" dirty="0" smtClean="0">
              <a:latin typeface="Arial Narrow" pitchFamily="34" charset="0"/>
            </a:rPr>
            <a:t>frente</a:t>
          </a:r>
          <a:r>
            <a:rPr lang="es-CO" sz="1800" dirty="0" smtClean="0">
              <a:latin typeface="Arial Narrow" pitchFamily="34" charset="0"/>
            </a:rPr>
            <a:t> a las problemáticas socio ambientales identificadas</a:t>
          </a:r>
          <a:endParaRPr lang="es-CO" sz="1800" dirty="0">
            <a:latin typeface="Arial Narrow" pitchFamily="34" charset="0"/>
          </a:endParaRPr>
        </a:p>
      </dgm:t>
    </dgm:pt>
    <dgm:pt modelId="{DB5E11B7-8BF1-4A9E-814E-D21BE2EBD2AC}" type="parTrans" cxnId="{98E15BD1-89D0-4859-A779-134A666BB2F3}">
      <dgm:prSet/>
      <dgm:spPr/>
      <dgm:t>
        <a:bodyPr/>
        <a:lstStyle/>
        <a:p>
          <a:endParaRPr lang="es-CO"/>
        </a:p>
      </dgm:t>
    </dgm:pt>
    <dgm:pt modelId="{818AFCF3-E3C7-4B70-A003-670757DCA445}" type="sibTrans" cxnId="{98E15BD1-89D0-4859-A779-134A666BB2F3}">
      <dgm:prSet/>
      <dgm:spPr/>
      <dgm:t>
        <a:bodyPr/>
        <a:lstStyle/>
        <a:p>
          <a:endParaRPr lang="es-CO"/>
        </a:p>
      </dgm:t>
    </dgm:pt>
    <dgm:pt modelId="{22DE37C3-3705-4300-985E-32A7EDB0CA65}">
      <dgm:prSet phldrT="[Texto]"/>
      <dgm:spPr/>
      <dgm:t>
        <a:bodyPr/>
        <a:lstStyle/>
        <a:p>
          <a:endParaRPr lang="es-CO" dirty="0"/>
        </a:p>
      </dgm:t>
    </dgm:pt>
    <dgm:pt modelId="{BC4F44CA-BD15-41D0-926A-E71E4657BFA6}" type="parTrans" cxnId="{02E28C24-36E6-444C-9BC9-43EF0391FF29}">
      <dgm:prSet/>
      <dgm:spPr/>
      <dgm:t>
        <a:bodyPr/>
        <a:lstStyle/>
        <a:p>
          <a:endParaRPr lang="es-CO"/>
        </a:p>
      </dgm:t>
    </dgm:pt>
    <dgm:pt modelId="{060D4EE9-A9D8-4395-94BB-B2D24CADC73C}" type="sibTrans" cxnId="{02E28C24-36E6-444C-9BC9-43EF0391FF29}">
      <dgm:prSet/>
      <dgm:spPr/>
      <dgm:t>
        <a:bodyPr/>
        <a:lstStyle/>
        <a:p>
          <a:endParaRPr lang="es-CO"/>
        </a:p>
      </dgm:t>
    </dgm:pt>
    <dgm:pt modelId="{40ACEA67-D552-4C98-89E7-218E39C6C181}" type="pres">
      <dgm:prSet presAssocID="{46C97B91-A418-4331-9081-BD73F2DFB0C3}" presName="Name0" presStyleCnt="0">
        <dgm:presLayoutVars>
          <dgm:chMax val="1"/>
          <dgm:dir/>
          <dgm:animLvl val="ctr"/>
          <dgm:resizeHandles val="exact"/>
        </dgm:presLayoutVars>
      </dgm:prSet>
      <dgm:spPr/>
      <dgm:t>
        <a:bodyPr/>
        <a:lstStyle/>
        <a:p>
          <a:endParaRPr lang="es-CO"/>
        </a:p>
      </dgm:t>
    </dgm:pt>
    <dgm:pt modelId="{F3E68A1A-BD7C-41C0-B254-5DBE07A98630}" type="pres">
      <dgm:prSet presAssocID="{2AC59923-E668-4226-BFFE-194C02360477}" presName="centerShape" presStyleLbl="node0" presStyleIdx="0" presStyleCnt="1" custScaleX="131389" custScaleY="124793" custLinFactNeighborX="-3100"/>
      <dgm:spPr/>
      <dgm:t>
        <a:bodyPr/>
        <a:lstStyle/>
        <a:p>
          <a:endParaRPr lang="es-CO"/>
        </a:p>
      </dgm:t>
    </dgm:pt>
    <dgm:pt modelId="{049E497E-6FA7-4178-8FC2-E7D5F461804A}" type="pres">
      <dgm:prSet presAssocID="{62F7AD34-1ECB-4534-8C9F-930639605B18}" presName="parTrans" presStyleLbl="sibTrans2D1" presStyleIdx="0" presStyleCnt="3" custScaleX="191666" custLinFactNeighborY="-10496"/>
      <dgm:spPr/>
      <dgm:t>
        <a:bodyPr/>
        <a:lstStyle/>
        <a:p>
          <a:endParaRPr lang="es-CO"/>
        </a:p>
      </dgm:t>
    </dgm:pt>
    <dgm:pt modelId="{A3AE19A9-996B-4631-A03D-E9A744C5A0D2}" type="pres">
      <dgm:prSet presAssocID="{62F7AD34-1ECB-4534-8C9F-930639605B18}" presName="connectorText" presStyleLbl="sibTrans2D1" presStyleIdx="0" presStyleCnt="3"/>
      <dgm:spPr/>
      <dgm:t>
        <a:bodyPr/>
        <a:lstStyle/>
        <a:p>
          <a:endParaRPr lang="es-CO"/>
        </a:p>
      </dgm:t>
    </dgm:pt>
    <dgm:pt modelId="{C6650705-7D3C-4B72-A094-F1DC9D899BD5}" type="pres">
      <dgm:prSet presAssocID="{F808B8AD-CDA2-411F-95BC-3B3429967311}" presName="node" presStyleLbl="node1" presStyleIdx="0" presStyleCnt="3" custScaleX="127080" custScaleY="128045" custRadScaleRad="100192" custRadScaleInc="-5913">
        <dgm:presLayoutVars>
          <dgm:bulletEnabled val="1"/>
        </dgm:presLayoutVars>
      </dgm:prSet>
      <dgm:spPr/>
      <dgm:t>
        <a:bodyPr/>
        <a:lstStyle/>
        <a:p>
          <a:endParaRPr lang="es-CO"/>
        </a:p>
      </dgm:t>
    </dgm:pt>
    <dgm:pt modelId="{CED85678-9D21-4D3C-9F78-B57BDA3315D2}" type="pres">
      <dgm:prSet presAssocID="{09796AAE-98D6-4363-8AC6-CB5300148D38}" presName="parTrans" presStyleLbl="sibTrans2D1" presStyleIdx="1" presStyleCnt="3" custScaleX="237184" custLinFactNeighborX="60517" custLinFactNeighborY="-3484"/>
      <dgm:spPr/>
      <dgm:t>
        <a:bodyPr/>
        <a:lstStyle/>
        <a:p>
          <a:endParaRPr lang="es-CO"/>
        </a:p>
      </dgm:t>
    </dgm:pt>
    <dgm:pt modelId="{4780C70C-3E91-4AA5-B017-A98D9FBC4015}" type="pres">
      <dgm:prSet presAssocID="{09796AAE-98D6-4363-8AC6-CB5300148D38}" presName="connectorText" presStyleLbl="sibTrans2D1" presStyleIdx="1" presStyleCnt="3"/>
      <dgm:spPr/>
      <dgm:t>
        <a:bodyPr/>
        <a:lstStyle/>
        <a:p>
          <a:endParaRPr lang="es-CO"/>
        </a:p>
      </dgm:t>
    </dgm:pt>
    <dgm:pt modelId="{03BE3F10-2A07-4B0A-B2AB-8FF9098C6F9F}" type="pres">
      <dgm:prSet presAssocID="{CB40C706-45B6-4274-B85B-8541CC8BDF29}" presName="node" presStyleLbl="node1" presStyleIdx="1" presStyleCnt="3" custScaleX="126691" custScaleY="128348" custRadScaleRad="97699" custRadScaleInc="-1427">
        <dgm:presLayoutVars>
          <dgm:bulletEnabled val="1"/>
        </dgm:presLayoutVars>
      </dgm:prSet>
      <dgm:spPr/>
      <dgm:t>
        <a:bodyPr/>
        <a:lstStyle/>
        <a:p>
          <a:endParaRPr lang="es-CO"/>
        </a:p>
      </dgm:t>
    </dgm:pt>
    <dgm:pt modelId="{42842AAB-1B71-4208-A621-79C0CA3D6DA0}" type="pres">
      <dgm:prSet presAssocID="{DB5E11B7-8BF1-4A9E-814E-D21BE2EBD2AC}" presName="parTrans" presStyleLbl="sibTrans2D1" presStyleIdx="2" presStyleCnt="3" custScaleX="218429"/>
      <dgm:spPr/>
      <dgm:t>
        <a:bodyPr/>
        <a:lstStyle/>
        <a:p>
          <a:endParaRPr lang="es-CO"/>
        </a:p>
      </dgm:t>
    </dgm:pt>
    <dgm:pt modelId="{0C28826C-0A87-4C43-9BDD-80C0B3CF0FEF}" type="pres">
      <dgm:prSet presAssocID="{DB5E11B7-8BF1-4A9E-814E-D21BE2EBD2AC}" presName="connectorText" presStyleLbl="sibTrans2D1" presStyleIdx="2" presStyleCnt="3"/>
      <dgm:spPr/>
      <dgm:t>
        <a:bodyPr/>
        <a:lstStyle/>
        <a:p>
          <a:endParaRPr lang="es-CO"/>
        </a:p>
      </dgm:t>
    </dgm:pt>
    <dgm:pt modelId="{6E452AF4-74C6-4E4D-963E-DA8105024B6A}" type="pres">
      <dgm:prSet presAssocID="{77383730-754D-43F4-BBF8-DBE0401FEA17}" presName="node" presStyleLbl="node1" presStyleIdx="2" presStyleCnt="3" custScaleX="116764" custScaleY="121110" custRadScaleRad="105415" custRadScaleInc="2809">
        <dgm:presLayoutVars>
          <dgm:bulletEnabled val="1"/>
        </dgm:presLayoutVars>
      </dgm:prSet>
      <dgm:spPr/>
      <dgm:t>
        <a:bodyPr/>
        <a:lstStyle/>
        <a:p>
          <a:endParaRPr lang="es-CO"/>
        </a:p>
      </dgm:t>
    </dgm:pt>
  </dgm:ptLst>
  <dgm:cxnLst>
    <dgm:cxn modelId="{42D92CD7-1FA4-40E2-B9F9-0C963B8A8F3F}" type="presOf" srcId="{62F7AD34-1ECB-4534-8C9F-930639605B18}" destId="{049E497E-6FA7-4178-8FC2-E7D5F461804A}" srcOrd="0" destOrd="0" presId="urn:microsoft.com/office/officeart/2005/8/layout/radial5"/>
    <dgm:cxn modelId="{02E28C24-36E6-444C-9BC9-43EF0391FF29}" srcId="{46C97B91-A418-4331-9081-BD73F2DFB0C3}" destId="{22DE37C3-3705-4300-985E-32A7EDB0CA65}" srcOrd="1" destOrd="0" parTransId="{BC4F44CA-BD15-41D0-926A-E71E4657BFA6}" sibTransId="{060D4EE9-A9D8-4395-94BB-B2D24CADC73C}"/>
    <dgm:cxn modelId="{D051885A-6772-450B-A71F-15C411A95E54}" type="presOf" srcId="{62F7AD34-1ECB-4534-8C9F-930639605B18}" destId="{A3AE19A9-996B-4631-A03D-E9A744C5A0D2}" srcOrd="1" destOrd="0" presId="urn:microsoft.com/office/officeart/2005/8/layout/radial5"/>
    <dgm:cxn modelId="{4BE67B77-23EE-4A29-B1FC-1590F8A10D8C}" type="presOf" srcId="{CB40C706-45B6-4274-B85B-8541CC8BDF29}" destId="{03BE3F10-2A07-4B0A-B2AB-8FF9098C6F9F}" srcOrd="0" destOrd="0" presId="urn:microsoft.com/office/officeart/2005/8/layout/radial5"/>
    <dgm:cxn modelId="{AC602030-4835-4D91-9444-CDE4498BA672}" srcId="{46C97B91-A418-4331-9081-BD73F2DFB0C3}" destId="{2AC59923-E668-4226-BFFE-194C02360477}" srcOrd="0" destOrd="0" parTransId="{4B3B7D95-AAE6-40BB-BDB5-17EB01A50A02}" sibTransId="{B0BED3F7-DA56-4913-86D0-F6A316401989}"/>
    <dgm:cxn modelId="{26CBF998-BB0E-4DE5-A878-1CA25F2AA47F}" srcId="{2AC59923-E668-4226-BFFE-194C02360477}" destId="{F808B8AD-CDA2-411F-95BC-3B3429967311}" srcOrd="0" destOrd="0" parTransId="{62F7AD34-1ECB-4534-8C9F-930639605B18}" sibTransId="{0D00165B-147A-4486-AEE1-241359862005}"/>
    <dgm:cxn modelId="{98E15BD1-89D0-4859-A779-134A666BB2F3}" srcId="{2AC59923-E668-4226-BFFE-194C02360477}" destId="{77383730-754D-43F4-BBF8-DBE0401FEA17}" srcOrd="2" destOrd="0" parTransId="{DB5E11B7-8BF1-4A9E-814E-D21BE2EBD2AC}" sibTransId="{818AFCF3-E3C7-4B70-A003-670757DCA445}"/>
    <dgm:cxn modelId="{044A742C-9C81-4912-A2BF-24F974DBAB79}" type="presOf" srcId="{F808B8AD-CDA2-411F-95BC-3B3429967311}" destId="{C6650705-7D3C-4B72-A094-F1DC9D899BD5}" srcOrd="0" destOrd="0" presId="urn:microsoft.com/office/officeart/2005/8/layout/radial5"/>
    <dgm:cxn modelId="{EB2E82EF-409A-48ED-B581-A2C6D384299E}" type="presOf" srcId="{46C97B91-A418-4331-9081-BD73F2DFB0C3}" destId="{40ACEA67-D552-4C98-89E7-218E39C6C181}" srcOrd="0" destOrd="0" presId="urn:microsoft.com/office/officeart/2005/8/layout/radial5"/>
    <dgm:cxn modelId="{F8C5283A-C82A-40D6-AAEE-FE49D7A7470E}" type="presOf" srcId="{09796AAE-98D6-4363-8AC6-CB5300148D38}" destId="{4780C70C-3E91-4AA5-B017-A98D9FBC4015}" srcOrd="1" destOrd="0" presId="urn:microsoft.com/office/officeart/2005/8/layout/radial5"/>
    <dgm:cxn modelId="{5FF2288F-35CF-4C3F-977C-6913512FBF5C}" srcId="{2AC59923-E668-4226-BFFE-194C02360477}" destId="{CB40C706-45B6-4274-B85B-8541CC8BDF29}" srcOrd="1" destOrd="0" parTransId="{09796AAE-98D6-4363-8AC6-CB5300148D38}" sibTransId="{893CE7C8-3116-4D27-AFD4-53D3B5392BFA}"/>
    <dgm:cxn modelId="{ED790333-4982-4467-9A9C-1EBF0C6B91BA}" type="presOf" srcId="{2AC59923-E668-4226-BFFE-194C02360477}" destId="{F3E68A1A-BD7C-41C0-B254-5DBE07A98630}" srcOrd="0" destOrd="0" presId="urn:microsoft.com/office/officeart/2005/8/layout/radial5"/>
    <dgm:cxn modelId="{23AE2D47-BF0C-4472-A9D6-8F1DF08A880F}" type="presOf" srcId="{09796AAE-98D6-4363-8AC6-CB5300148D38}" destId="{CED85678-9D21-4D3C-9F78-B57BDA3315D2}" srcOrd="0" destOrd="0" presId="urn:microsoft.com/office/officeart/2005/8/layout/radial5"/>
    <dgm:cxn modelId="{60A479C4-4722-4988-87E4-C86A0E30F1B7}" type="presOf" srcId="{77383730-754D-43F4-BBF8-DBE0401FEA17}" destId="{6E452AF4-74C6-4E4D-963E-DA8105024B6A}" srcOrd="0" destOrd="0" presId="urn:microsoft.com/office/officeart/2005/8/layout/radial5"/>
    <dgm:cxn modelId="{A38E8280-7C95-4D44-8124-74D3032F371B}" type="presOf" srcId="{DB5E11B7-8BF1-4A9E-814E-D21BE2EBD2AC}" destId="{0C28826C-0A87-4C43-9BDD-80C0B3CF0FEF}" srcOrd="1" destOrd="0" presId="urn:microsoft.com/office/officeart/2005/8/layout/radial5"/>
    <dgm:cxn modelId="{F8D713F6-5941-4388-9474-4482C87A6B21}" type="presOf" srcId="{DB5E11B7-8BF1-4A9E-814E-D21BE2EBD2AC}" destId="{42842AAB-1B71-4208-A621-79C0CA3D6DA0}" srcOrd="0" destOrd="0" presId="urn:microsoft.com/office/officeart/2005/8/layout/radial5"/>
    <dgm:cxn modelId="{82E78659-A6C0-4BA1-AC5C-1FE9BC960A20}" type="presParOf" srcId="{40ACEA67-D552-4C98-89E7-218E39C6C181}" destId="{F3E68A1A-BD7C-41C0-B254-5DBE07A98630}" srcOrd="0" destOrd="0" presId="urn:microsoft.com/office/officeart/2005/8/layout/radial5"/>
    <dgm:cxn modelId="{E8BCA8D6-2130-4770-AB82-F5333BC556FC}" type="presParOf" srcId="{40ACEA67-D552-4C98-89E7-218E39C6C181}" destId="{049E497E-6FA7-4178-8FC2-E7D5F461804A}" srcOrd="1" destOrd="0" presId="urn:microsoft.com/office/officeart/2005/8/layout/radial5"/>
    <dgm:cxn modelId="{8A0C311F-FFA9-4A7C-A1AE-926D5AB67911}" type="presParOf" srcId="{049E497E-6FA7-4178-8FC2-E7D5F461804A}" destId="{A3AE19A9-996B-4631-A03D-E9A744C5A0D2}" srcOrd="0" destOrd="0" presId="urn:microsoft.com/office/officeart/2005/8/layout/radial5"/>
    <dgm:cxn modelId="{4F172E2B-93EA-44BE-9C88-F7CF390C7018}" type="presParOf" srcId="{40ACEA67-D552-4C98-89E7-218E39C6C181}" destId="{C6650705-7D3C-4B72-A094-F1DC9D899BD5}" srcOrd="2" destOrd="0" presId="urn:microsoft.com/office/officeart/2005/8/layout/radial5"/>
    <dgm:cxn modelId="{CE2C221D-2108-42B4-ACD8-4AC285775ADF}" type="presParOf" srcId="{40ACEA67-D552-4C98-89E7-218E39C6C181}" destId="{CED85678-9D21-4D3C-9F78-B57BDA3315D2}" srcOrd="3" destOrd="0" presId="urn:microsoft.com/office/officeart/2005/8/layout/radial5"/>
    <dgm:cxn modelId="{A4252826-EBD2-49F6-B922-41AABDAB7982}" type="presParOf" srcId="{CED85678-9D21-4D3C-9F78-B57BDA3315D2}" destId="{4780C70C-3E91-4AA5-B017-A98D9FBC4015}" srcOrd="0" destOrd="0" presId="urn:microsoft.com/office/officeart/2005/8/layout/radial5"/>
    <dgm:cxn modelId="{90284C60-55C2-45DC-927B-365C551B03E3}" type="presParOf" srcId="{40ACEA67-D552-4C98-89E7-218E39C6C181}" destId="{03BE3F10-2A07-4B0A-B2AB-8FF9098C6F9F}" srcOrd="4" destOrd="0" presId="urn:microsoft.com/office/officeart/2005/8/layout/radial5"/>
    <dgm:cxn modelId="{5388184D-6C5F-4913-87D4-00DE62720512}" type="presParOf" srcId="{40ACEA67-D552-4C98-89E7-218E39C6C181}" destId="{42842AAB-1B71-4208-A621-79C0CA3D6DA0}" srcOrd="5" destOrd="0" presId="urn:microsoft.com/office/officeart/2005/8/layout/radial5"/>
    <dgm:cxn modelId="{0D816ADC-2B05-4E9E-B5A4-6D71BFFFEDEA}" type="presParOf" srcId="{42842AAB-1B71-4208-A621-79C0CA3D6DA0}" destId="{0C28826C-0A87-4C43-9BDD-80C0B3CF0FEF}" srcOrd="0" destOrd="0" presId="urn:microsoft.com/office/officeart/2005/8/layout/radial5"/>
    <dgm:cxn modelId="{BF1B0862-EAAD-42F9-AB21-AA5CD1E484F2}" type="presParOf" srcId="{40ACEA67-D552-4C98-89E7-218E39C6C181}" destId="{6E452AF4-74C6-4E4D-963E-DA8105024B6A}" srcOrd="6"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3736BD3-6F9F-41A2-AA1F-0EA5FFCBD41F}"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s-CO"/>
        </a:p>
      </dgm:t>
    </dgm:pt>
    <dgm:pt modelId="{7ABA94E8-4781-473E-8E78-E68E07FD074B}">
      <dgm:prSet custT="1"/>
      <dgm:spPr>
        <a:solidFill>
          <a:schemeClr val="accent3"/>
        </a:solidFill>
      </dgm:spPr>
      <dgm:t>
        <a:bodyPr/>
        <a:lstStyle/>
        <a:p>
          <a:pPr algn="l"/>
          <a:endParaRPr lang="es-CO" sz="1600" dirty="0">
            <a:latin typeface="Arial Narrow" pitchFamily="34" charset="0"/>
          </a:endParaRPr>
        </a:p>
      </dgm:t>
    </dgm:pt>
    <dgm:pt modelId="{75601155-82DB-493B-88A4-E7374EEEB379}" type="parTrans" cxnId="{C51853C1-5C88-4E7A-A50B-DC77487187E4}">
      <dgm:prSet/>
      <dgm:spPr/>
      <dgm:t>
        <a:bodyPr/>
        <a:lstStyle/>
        <a:p>
          <a:endParaRPr lang="es-CO"/>
        </a:p>
      </dgm:t>
    </dgm:pt>
    <dgm:pt modelId="{BF1D0464-086F-4DA3-AA2D-0A0691BC3BAD}" type="sibTrans" cxnId="{C51853C1-5C88-4E7A-A50B-DC77487187E4}">
      <dgm:prSet/>
      <dgm:spPr/>
      <dgm:t>
        <a:bodyPr/>
        <a:lstStyle/>
        <a:p>
          <a:endParaRPr lang="es-CO"/>
        </a:p>
      </dgm:t>
    </dgm:pt>
    <dgm:pt modelId="{D51897FE-35A3-4751-8BCC-C6C2ABF5B68A}">
      <dgm:prSet custT="1"/>
      <dgm:spPr>
        <a:solidFill>
          <a:srgbClr val="0070C0"/>
        </a:solidFill>
      </dgm:spPr>
      <dgm:t>
        <a:bodyPr/>
        <a:lstStyle/>
        <a:p>
          <a:pPr algn="just"/>
          <a:r>
            <a:rPr lang="es-CO" sz="1800" dirty="0" smtClean="0">
              <a:latin typeface="Arial Narrow" pitchFamily="34" charset="0"/>
            </a:rPr>
            <a:t>El trabajo en red debe avanzar en la generación de confianza e interés por construir escenarios deseados colectivamente y trazar estrategias a corto, mediano y largo plazo para hacer viable dichos escenarios. </a:t>
          </a:r>
          <a:endParaRPr lang="es-CO" sz="1800" dirty="0">
            <a:latin typeface="Arial Narrow" pitchFamily="34" charset="0"/>
          </a:endParaRPr>
        </a:p>
      </dgm:t>
    </dgm:pt>
    <dgm:pt modelId="{F05995CD-2C6B-4337-BC2D-422B26D9AC28}" type="parTrans" cxnId="{98489EB1-799C-48EC-BDB9-04042D647E90}">
      <dgm:prSet/>
      <dgm:spPr/>
      <dgm:t>
        <a:bodyPr/>
        <a:lstStyle/>
        <a:p>
          <a:endParaRPr lang="es-CO"/>
        </a:p>
      </dgm:t>
    </dgm:pt>
    <dgm:pt modelId="{7665CDEC-155D-41C7-BB7C-546C3205BAA3}" type="sibTrans" cxnId="{98489EB1-799C-48EC-BDB9-04042D647E90}">
      <dgm:prSet/>
      <dgm:spPr/>
      <dgm:t>
        <a:bodyPr/>
        <a:lstStyle/>
        <a:p>
          <a:endParaRPr lang="es-CO"/>
        </a:p>
      </dgm:t>
    </dgm:pt>
    <dgm:pt modelId="{9DE2D407-1648-414D-9ACC-040B3E7C5A57}">
      <dgm:prSet custT="1"/>
      <dgm:spPr>
        <a:solidFill>
          <a:schemeClr val="accent3"/>
        </a:solidFill>
      </dgm:spPr>
      <dgm:t>
        <a:bodyPr/>
        <a:lstStyle/>
        <a:p>
          <a:pPr algn="just"/>
          <a:r>
            <a:rPr lang="es-CO" sz="1800" dirty="0" smtClean="0">
              <a:latin typeface="Arial Narrow" pitchFamily="34" charset="0"/>
            </a:rPr>
            <a:t>La participación no es considerada en términos de asistencia a reuniones por parte de las comunidades, sino en el aporte a la construcción colectiva del proceso, asunto que favorece la generación de confianza con las instituciones</a:t>
          </a:r>
          <a:endParaRPr lang="es-CO" sz="1800" dirty="0">
            <a:latin typeface="Arial Narrow" pitchFamily="34" charset="0"/>
          </a:endParaRPr>
        </a:p>
      </dgm:t>
    </dgm:pt>
    <dgm:pt modelId="{761A78FD-E89D-4149-85FA-5FFFD68235C1}" type="sibTrans" cxnId="{7F469EED-C03F-43A6-97B5-BE7119576537}">
      <dgm:prSet/>
      <dgm:spPr/>
      <dgm:t>
        <a:bodyPr/>
        <a:lstStyle/>
        <a:p>
          <a:endParaRPr lang="es-CO"/>
        </a:p>
      </dgm:t>
    </dgm:pt>
    <dgm:pt modelId="{60668BAE-B5FC-4452-84C3-A0894BEF52E0}" type="parTrans" cxnId="{7F469EED-C03F-43A6-97B5-BE7119576537}">
      <dgm:prSet/>
      <dgm:spPr/>
      <dgm:t>
        <a:bodyPr/>
        <a:lstStyle/>
        <a:p>
          <a:endParaRPr lang="es-CO"/>
        </a:p>
      </dgm:t>
    </dgm:pt>
    <dgm:pt modelId="{44892040-62F0-431D-A152-A37FB9CF9233}" type="pres">
      <dgm:prSet presAssocID="{D3736BD3-6F9F-41A2-AA1F-0EA5FFCBD41F}" presName="Name0" presStyleCnt="0">
        <dgm:presLayoutVars>
          <dgm:dir/>
          <dgm:resizeHandles val="exact"/>
        </dgm:presLayoutVars>
      </dgm:prSet>
      <dgm:spPr/>
      <dgm:t>
        <a:bodyPr/>
        <a:lstStyle/>
        <a:p>
          <a:endParaRPr lang="es-CO"/>
        </a:p>
      </dgm:t>
    </dgm:pt>
    <dgm:pt modelId="{BF93F96F-55D9-4C91-B3FB-C1E0AF8BC686}" type="pres">
      <dgm:prSet presAssocID="{D51897FE-35A3-4751-8BCC-C6C2ABF5B68A}" presName="node" presStyleLbl="node1" presStyleIdx="0" presStyleCnt="2" custLinFactNeighborX="-36729">
        <dgm:presLayoutVars>
          <dgm:bulletEnabled val="1"/>
        </dgm:presLayoutVars>
      </dgm:prSet>
      <dgm:spPr/>
      <dgm:t>
        <a:bodyPr/>
        <a:lstStyle/>
        <a:p>
          <a:endParaRPr lang="es-CO"/>
        </a:p>
      </dgm:t>
    </dgm:pt>
    <dgm:pt modelId="{983A61D9-60E6-4B3E-9F2F-055F8430D4B5}" type="pres">
      <dgm:prSet presAssocID="{7665CDEC-155D-41C7-BB7C-546C3205BAA3}" presName="sibTrans" presStyleCnt="0"/>
      <dgm:spPr/>
    </dgm:pt>
    <dgm:pt modelId="{464311B6-248E-474C-80C5-E9EEC61A3CFE}" type="pres">
      <dgm:prSet presAssocID="{9DE2D407-1648-414D-9ACC-040B3E7C5A57}" presName="node" presStyleLbl="node1" presStyleIdx="1" presStyleCnt="2">
        <dgm:presLayoutVars>
          <dgm:bulletEnabled val="1"/>
        </dgm:presLayoutVars>
      </dgm:prSet>
      <dgm:spPr/>
      <dgm:t>
        <a:bodyPr/>
        <a:lstStyle/>
        <a:p>
          <a:endParaRPr lang="es-CO"/>
        </a:p>
      </dgm:t>
    </dgm:pt>
  </dgm:ptLst>
  <dgm:cxnLst>
    <dgm:cxn modelId="{F06D78D2-5817-4AB3-B9DB-96ABBACDF70E}" type="presOf" srcId="{9DE2D407-1648-414D-9ACC-040B3E7C5A57}" destId="{464311B6-248E-474C-80C5-E9EEC61A3CFE}" srcOrd="0" destOrd="0" presId="urn:microsoft.com/office/officeart/2005/8/layout/hList6"/>
    <dgm:cxn modelId="{9467C60A-9F38-46C8-A9D8-B8DB78BEDACC}" type="presOf" srcId="{D3736BD3-6F9F-41A2-AA1F-0EA5FFCBD41F}" destId="{44892040-62F0-431D-A152-A37FB9CF9233}" srcOrd="0" destOrd="0" presId="urn:microsoft.com/office/officeart/2005/8/layout/hList6"/>
    <dgm:cxn modelId="{7F469EED-C03F-43A6-97B5-BE7119576537}" srcId="{D3736BD3-6F9F-41A2-AA1F-0EA5FFCBD41F}" destId="{9DE2D407-1648-414D-9ACC-040B3E7C5A57}" srcOrd="1" destOrd="0" parTransId="{60668BAE-B5FC-4452-84C3-A0894BEF52E0}" sibTransId="{761A78FD-E89D-4149-85FA-5FFFD68235C1}"/>
    <dgm:cxn modelId="{A57839DD-0E9B-4B08-BFEB-812F1FC2A994}" type="presOf" srcId="{D51897FE-35A3-4751-8BCC-C6C2ABF5B68A}" destId="{BF93F96F-55D9-4C91-B3FB-C1E0AF8BC686}" srcOrd="0" destOrd="0" presId="urn:microsoft.com/office/officeart/2005/8/layout/hList6"/>
    <dgm:cxn modelId="{754C4315-BD3D-4C20-95C7-1D440A4EE281}" type="presOf" srcId="{7ABA94E8-4781-473E-8E78-E68E07FD074B}" destId="{464311B6-248E-474C-80C5-E9EEC61A3CFE}" srcOrd="0" destOrd="1" presId="urn:microsoft.com/office/officeart/2005/8/layout/hList6"/>
    <dgm:cxn modelId="{C51853C1-5C88-4E7A-A50B-DC77487187E4}" srcId="{9DE2D407-1648-414D-9ACC-040B3E7C5A57}" destId="{7ABA94E8-4781-473E-8E78-E68E07FD074B}" srcOrd="0" destOrd="0" parTransId="{75601155-82DB-493B-88A4-E7374EEEB379}" sibTransId="{BF1D0464-086F-4DA3-AA2D-0A0691BC3BAD}"/>
    <dgm:cxn modelId="{98489EB1-799C-48EC-BDB9-04042D647E90}" srcId="{D3736BD3-6F9F-41A2-AA1F-0EA5FFCBD41F}" destId="{D51897FE-35A3-4751-8BCC-C6C2ABF5B68A}" srcOrd="0" destOrd="0" parTransId="{F05995CD-2C6B-4337-BC2D-422B26D9AC28}" sibTransId="{7665CDEC-155D-41C7-BB7C-546C3205BAA3}"/>
    <dgm:cxn modelId="{EFEB3594-B1E2-460A-ACCB-FFA470096E19}" type="presParOf" srcId="{44892040-62F0-431D-A152-A37FB9CF9233}" destId="{BF93F96F-55D9-4C91-B3FB-C1E0AF8BC686}" srcOrd="0" destOrd="0" presId="urn:microsoft.com/office/officeart/2005/8/layout/hList6"/>
    <dgm:cxn modelId="{3180C846-4651-4940-85BE-C8DA7FDF10D8}" type="presParOf" srcId="{44892040-62F0-431D-A152-A37FB9CF9233}" destId="{983A61D9-60E6-4B3E-9F2F-055F8430D4B5}" srcOrd="1" destOrd="0" presId="urn:microsoft.com/office/officeart/2005/8/layout/hList6"/>
    <dgm:cxn modelId="{8A0CD367-C00E-447F-83A7-B5F9F91AF6FB}" type="presParOf" srcId="{44892040-62F0-431D-A152-A37FB9CF9233}" destId="{464311B6-248E-474C-80C5-E9EEC61A3CFE}" srcOrd="2" destOrd="0" presId="urn:microsoft.com/office/officeart/2005/8/layout/h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EBFDFFC-D9E5-4CFC-81C1-60AED0BE6719}"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s-CO"/>
        </a:p>
      </dgm:t>
    </dgm:pt>
    <dgm:pt modelId="{D1EF3D60-AC18-43CF-965E-93D038BDCC79}">
      <dgm:prSet phldrT="[Texto]" custT="1"/>
      <dgm:spPr>
        <a:solidFill>
          <a:srgbClr val="0070C0"/>
        </a:solidFill>
      </dgm:spPr>
      <dgm:t>
        <a:bodyPr/>
        <a:lstStyle/>
        <a:p>
          <a:pPr algn="just"/>
          <a:r>
            <a:rPr lang="es-CO" sz="1600" dirty="0" smtClean="0">
              <a:latin typeface="Arial Narrow" pitchFamily="34" charset="0"/>
            </a:rPr>
            <a:t>Las comunidades en estos escenarios, lograron identificar y reconocer el doble papel de las instituciones como agentes que movilizan iniciativas, pero también como actores que restringen propuestas </a:t>
          </a:r>
          <a:endParaRPr lang="es-CO" sz="1600" dirty="0">
            <a:latin typeface="Arial Narrow" pitchFamily="34" charset="0"/>
          </a:endParaRPr>
        </a:p>
      </dgm:t>
    </dgm:pt>
    <dgm:pt modelId="{58F5921E-3555-4170-8652-CAA2A0E1C9E4}" type="parTrans" cxnId="{C7B9C22A-E53B-4D9B-9DEE-0D43CF9B95D2}">
      <dgm:prSet/>
      <dgm:spPr/>
      <dgm:t>
        <a:bodyPr/>
        <a:lstStyle/>
        <a:p>
          <a:endParaRPr lang="es-CO"/>
        </a:p>
      </dgm:t>
    </dgm:pt>
    <dgm:pt modelId="{A6101D3E-3F8C-428B-90A2-8F2D5AC067F3}" type="sibTrans" cxnId="{C7B9C22A-E53B-4D9B-9DEE-0D43CF9B95D2}">
      <dgm:prSet/>
      <dgm:spPr/>
      <dgm:t>
        <a:bodyPr/>
        <a:lstStyle/>
        <a:p>
          <a:endParaRPr lang="es-CO"/>
        </a:p>
      </dgm:t>
    </dgm:pt>
    <dgm:pt modelId="{1A3B2A31-D968-4302-86DA-C9FBAABA584C}">
      <dgm:prSet phldrT="[Texto]" custT="1"/>
      <dgm:spPr>
        <a:solidFill>
          <a:srgbClr val="00B050"/>
        </a:solidFill>
      </dgm:spPr>
      <dgm:t>
        <a:bodyPr/>
        <a:lstStyle/>
        <a:p>
          <a:pPr algn="just"/>
          <a:r>
            <a:rPr lang="es-CO" sz="1600" dirty="0" smtClean="0">
              <a:latin typeface="Arial Narrow" pitchFamily="34" charset="0"/>
            </a:rPr>
            <a:t>La mirada prospectiva en este ejercicio de planeación, favoreció la participación de los actores comunitarios, en la medida en que se minimizó el tecnicismo de los procesos de planeación por parte de los “expertos” y se avanzó en el desarrollo de técnicas incluyentes como el diálogo de saberes. </a:t>
          </a:r>
          <a:endParaRPr lang="es-CO" sz="1600" dirty="0">
            <a:latin typeface="Arial Narrow" pitchFamily="34" charset="0"/>
          </a:endParaRPr>
        </a:p>
      </dgm:t>
    </dgm:pt>
    <dgm:pt modelId="{19555B6A-9B93-4E82-8AA8-CFFF7B458B69}" type="parTrans" cxnId="{A37B880E-D348-418C-BFA0-6D7307BFBFBC}">
      <dgm:prSet/>
      <dgm:spPr/>
      <dgm:t>
        <a:bodyPr/>
        <a:lstStyle/>
        <a:p>
          <a:endParaRPr lang="es-CO"/>
        </a:p>
      </dgm:t>
    </dgm:pt>
    <dgm:pt modelId="{74A1CE6E-7D86-45C6-8FD3-7899FA2BBEFB}" type="sibTrans" cxnId="{A37B880E-D348-418C-BFA0-6D7307BFBFBC}">
      <dgm:prSet/>
      <dgm:spPr/>
      <dgm:t>
        <a:bodyPr/>
        <a:lstStyle/>
        <a:p>
          <a:endParaRPr lang="es-CO"/>
        </a:p>
      </dgm:t>
    </dgm:pt>
    <dgm:pt modelId="{F386E3E4-B9FA-497B-9ADC-C41E2594E434}">
      <dgm:prSet phldrT="[Texto]" custT="1"/>
      <dgm:spPr>
        <a:solidFill>
          <a:schemeClr val="accent2">
            <a:lumMod val="75000"/>
          </a:schemeClr>
        </a:solidFill>
      </dgm:spPr>
      <dgm:t>
        <a:bodyPr/>
        <a:lstStyle/>
        <a:p>
          <a:pPr algn="just"/>
          <a:r>
            <a:rPr lang="es-CO" sz="1400" dirty="0" smtClean="0">
              <a:latin typeface="Arial Narrow" pitchFamily="34" charset="0"/>
            </a:rPr>
            <a:t>La planificación inicial a través de proyectos demanda una estrategia de información y comunicación eficiente y eficaz, que llegue a los diferentes sectores con el fin de involucrar a otros actores estratégicos en la cofinanciación de las propuestas para dar respuesta inmediata a los problemas socio ambientales que lo requieran, desde las particularidades culturales, sociales, económicas, institucionales y ambientales de los habitantes locales de la cuenca. </a:t>
          </a:r>
          <a:endParaRPr lang="es-CO" sz="1400" dirty="0">
            <a:latin typeface="Arial Narrow" pitchFamily="34" charset="0"/>
          </a:endParaRPr>
        </a:p>
      </dgm:t>
    </dgm:pt>
    <dgm:pt modelId="{4A914B84-ABCA-462F-96DC-FB2F7B785DBC}" type="parTrans" cxnId="{8A97D088-F732-4547-9638-C7CD91670DB0}">
      <dgm:prSet/>
      <dgm:spPr/>
      <dgm:t>
        <a:bodyPr/>
        <a:lstStyle/>
        <a:p>
          <a:endParaRPr lang="es-CO"/>
        </a:p>
      </dgm:t>
    </dgm:pt>
    <dgm:pt modelId="{C9B276EE-DE82-4FB3-AAF7-F3FCFF608477}" type="sibTrans" cxnId="{8A97D088-F732-4547-9638-C7CD91670DB0}">
      <dgm:prSet/>
      <dgm:spPr/>
      <dgm:t>
        <a:bodyPr/>
        <a:lstStyle/>
        <a:p>
          <a:endParaRPr lang="es-CO"/>
        </a:p>
      </dgm:t>
    </dgm:pt>
    <dgm:pt modelId="{7F00DD6B-FB11-4963-9110-5AB341F19EE4}" type="pres">
      <dgm:prSet presAssocID="{AEBFDFFC-D9E5-4CFC-81C1-60AED0BE6719}" presName="Name0" presStyleCnt="0">
        <dgm:presLayoutVars>
          <dgm:dir/>
          <dgm:resizeHandles val="exact"/>
        </dgm:presLayoutVars>
      </dgm:prSet>
      <dgm:spPr/>
      <dgm:t>
        <a:bodyPr/>
        <a:lstStyle/>
        <a:p>
          <a:endParaRPr lang="es-CO"/>
        </a:p>
      </dgm:t>
    </dgm:pt>
    <dgm:pt modelId="{A4E1E3CE-7CBE-4082-B7B5-A4A14F2E037E}" type="pres">
      <dgm:prSet presAssocID="{D1EF3D60-AC18-43CF-965E-93D038BDCC79}" presName="node" presStyleLbl="node1" presStyleIdx="0" presStyleCnt="3">
        <dgm:presLayoutVars>
          <dgm:bulletEnabled val="1"/>
        </dgm:presLayoutVars>
      </dgm:prSet>
      <dgm:spPr/>
      <dgm:t>
        <a:bodyPr/>
        <a:lstStyle/>
        <a:p>
          <a:endParaRPr lang="es-CO"/>
        </a:p>
      </dgm:t>
    </dgm:pt>
    <dgm:pt modelId="{9C67AB45-FD4F-433F-B0A4-A559E2462BD3}" type="pres">
      <dgm:prSet presAssocID="{A6101D3E-3F8C-428B-90A2-8F2D5AC067F3}" presName="sibTrans" presStyleCnt="0"/>
      <dgm:spPr/>
    </dgm:pt>
    <dgm:pt modelId="{1EA00219-8B19-4350-85D8-97F8C01338EE}" type="pres">
      <dgm:prSet presAssocID="{1A3B2A31-D968-4302-86DA-C9FBAABA584C}" presName="node" presStyleLbl="node1" presStyleIdx="1" presStyleCnt="3">
        <dgm:presLayoutVars>
          <dgm:bulletEnabled val="1"/>
        </dgm:presLayoutVars>
      </dgm:prSet>
      <dgm:spPr/>
      <dgm:t>
        <a:bodyPr/>
        <a:lstStyle/>
        <a:p>
          <a:endParaRPr lang="es-CO"/>
        </a:p>
      </dgm:t>
    </dgm:pt>
    <dgm:pt modelId="{1AE62A22-1B1D-44D0-BBC3-7D382BD32C40}" type="pres">
      <dgm:prSet presAssocID="{74A1CE6E-7D86-45C6-8FD3-7899FA2BBEFB}" presName="sibTrans" presStyleCnt="0"/>
      <dgm:spPr/>
    </dgm:pt>
    <dgm:pt modelId="{2F81F3D3-A757-49FE-8E74-69CA2A1D0DC4}" type="pres">
      <dgm:prSet presAssocID="{F386E3E4-B9FA-497B-9ADC-C41E2594E434}" presName="node" presStyleLbl="node1" presStyleIdx="2" presStyleCnt="3">
        <dgm:presLayoutVars>
          <dgm:bulletEnabled val="1"/>
        </dgm:presLayoutVars>
      </dgm:prSet>
      <dgm:spPr/>
      <dgm:t>
        <a:bodyPr/>
        <a:lstStyle/>
        <a:p>
          <a:endParaRPr lang="es-CO"/>
        </a:p>
      </dgm:t>
    </dgm:pt>
  </dgm:ptLst>
  <dgm:cxnLst>
    <dgm:cxn modelId="{9C9ACB78-DC29-4C86-A28A-77BA751BE20A}" type="presOf" srcId="{F386E3E4-B9FA-497B-9ADC-C41E2594E434}" destId="{2F81F3D3-A757-49FE-8E74-69CA2A1D0DC4}" srcOrd="0" destOrd="0" presId="urn:microsoft.com/office/officeart/2005/8/layout/hList6"/>
    <dgm:cxn modelId="{8A97D088-F732-4547-9638-C7CD91670DB0}" srcId="{AEBFDFFC-D9E5-4CFC-81C1-60AED0BE6719}" destId="{F386E3E4-B9FA-497B-9ADC-C41E2594E434}" srcOrd="2" destOrd="0" parTransId="{4A914B84-ABCA-462F-96DC-FB2F7B785DBC}" sibTransId="{C9B276EE-DE82-4FB3-AAF7-F3FCFF608477}"/>
    <dgm:cxn modelId="{C7B9C22A-E53B-4D9B-9DEE-0D43CF9B95D2}" srcId="{AEBFDFFC-D9E5-4CFC-81C1-60AED0BE6719}" destId="{D1EF3D60-AC18-43CF-965E-93D038BDCC79}" srcOrd="0" destOrd="0" parTransId="{58F5921E-3555-4170-8652-CAA2A0E1C9E4}" sibTransId="{A6101D3E-3F8C-428B-90A2-8F2D5AC067F3}"/>
    <dgm:cxn modelId="{C13CDC81-DE35-4BF1-99DC-DF90E7813CAD}" type="presOf" srcId="{D1EF3D60-AC18-43CF-965E-93D038BDCC79}" destId="{A4E1E3CE-7CBE-4082-B7B5-A4A14F2E037E}" srcOrd="0" destOrd="0" presId="urn:microsoft.com/office/officeart/2005/8/layout/hList6"/>
    <dgm:cxn modelId="{44864CD8-64A6-4A29-A526-D2E64CB88B9C}" type="presOf" srcId="{AEBFDFFC-D9E5-4CFC-81C1-60AED0BE6719}" destId="{7F00DD6B-FB11-4963-9110-5AB341F19EE4}" srcOrd="0" destOrd="0" presId="urn:microsoft.com/office/officeart/2005/8/layout/hList6"/>
    <dgm:cxn modelId="{A37B880E-D348-418C-BFA0-6D7307BFBFBC}" srcId="{AEBFDFFC-D9E5-4CFC-81C1-60AED0BE6719}" destId="{1A3B2A31-D968-4302-86DA-C9FBAABA584C}" srcOrd="1" destOrd="0" parTransId="{19555B6A-9B93-4E82-8AA8-CFFF7B458B69}" sibTransId="{74A1CE6E-7D86-45C6-8FD3-7899FA2BBEFB}"/>
    <dgm:cxn modelId="{C049C79F-9951-4A4D-8733-2B5CC2A58DB7}" type="presOf" srcId="{1A3B2A31-D968-4302-86DA-C9FBAABA584C}" destId="{1EA00219-8B19-4350-85D8-97F8C01338EE}" srcOrd="0" destOrd="0" presId="urn:microsoft.com/office/officeart/2005/8/layout/hList6"/>
    <dgm:cxn modelId="{C38040AB-21A4-47EB-81AC-AE2393DCC0E6}" type="presParOf" srcId="{7F00DD6B-FB11-4963-9110-5AB341F19EE4}" destId="{A4E1E3CE-7CBE-4082-B7B5-A4A14F2E037E}" srcOrd="0" destOrd="0" presId="urn:microsoft.com/office/officeart/2005/8/layout/hList6"/>
    <dgm:cxn modelId="{0F239836-1CB5-4E45-89E3-410ADC510C7C}" type="presParOf" srcId="{7F00DD6B-FB11-4963-9110-5AB341F19EE4}" destId="{9C67AB45-FD4F-433F-B0A4-A559E2462BD3}" srcOrd="1" destOrd="0" presId="urn:microsoft.com/office/officeart/2005/8/layout/hList6"/>
    <dgm:cxn modelId="{89D87C59-F9D1-485B-AE4F-7097A41BB202}" type="presParOf" srcId="{7F00DD6B-FB11-4963-9110-5AB341F19EE4}" destId="{1EA00219-8B19-4350-85D8-97F8C01338EE}" srcOrd="2" destOrd="0" presId="urn:microsoft.com/office/officeart/2005/8/layout/hList6"/>
    <dgm:cxn modelId="{FC540CEC-6435-4516-B3E2-558506817C3D}" type="presParOf" srcId="{7F00DD6B-FB11-4963-9110-5AB341F19EE4}" destId="{1AE62A22-1B1D-44D0-BBC3-7D382BD32C40}" srcOrd="3" destOrd="0" presId="urn:microsoft.com/office/officeart/2005/8/layout/hList6"/>
    <dgm:cxn modelId="{DFEE1273-8E7F-471B-8DB4-B3CA5647EF37}" type="presParOf" srcId="{7F00DD6B-FB11-4963-9110-5AB341F19EE4}" destId="{2F81F3D3-A757-49FE-8E74-69CA2A1D0DC4}" srcOrd="4" destOrd="0" presId="urn:microsoft.com/office/officeart/2005/8/layout/h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237787A-8200-4418-B7B6-F37E41EEFBE3}"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s-CO"/>
        </a:p>
      </dgm:t>
    </dgm:pt>
    <dgm:pt modelId="{C86A3B79-B001-411F-A0CC-8459BDE5FAE2}">
      <dgm:prSet phldrT="[Texto]" custT="1"/>
      <dgm:spPr>
        <a:solidFill>
          <a:srgbClr val="00B050"/>
        </a:solidFill>
      </dgm:spPr>
      <dgm:t>
        <a:bodyPr/>
        <a:lstStyle/>
        <a:p>
          <a:pPr algn="just"/>
          <a:r>
            <a:rPr lang="es-CO" sz="1200" i="1" dirty="0" smtClean="0">
              <a:latin typeface="Arial Narrow" pitchFamily="34" charset="0"/>
            </a:rPr>
            <a:t>Es importante establecer el vínculo con las comunidades porque son ellas quienes tienen la historia y el conocimiento empírico del comportamiento de la cuenca; esto aunado al conocimiento técnico de la </a:t>
          </a:r>
          <a:r>
            <a:rPr lang="es-CO" sz="1200" i="1" dirty="0" smtClean="0">
              <a:latin typeface="Arial Narrow" pitchFamily="34" charset="0"/>
            </a:rPr>
            <a:t>instituciones, permite </a:t>
          </a:r>
          <a:r>
            <a:rPr lang="es-CO" sz="1200" i="1" dirty="0" smtClean="0">
              <a:latin typeface="Arial Narrow" pitchFamily="34" charset="0"/>
            </a:rPr>
            <a:t>generar una sinergia importante, además de otorgarle el reconocimiento a la comunidad como actor y sujeto de desarrollo y no como un objeto pasivo del </a:t>
          </a:r>
          <a:r>
            <a:rPr lang="es-CO" sz="1200" i="1" dirty="0" smtClean="0">
              <a:latin typeface="Arial Narrow" pitchFamily="34" charset="0"/>
            </a:rPr>
            <a:t>mismo, existe </a:t>
          </a:r>
          <a:r>
            <a:rPr lang="es-CO" sz="1200" i="1" dirty="0" smtClean="0">
              <a:latin typeface="Arial Narrow" pitchFamily="34" charset="0"/>
            </a:rPr>
            <a:t>una mirada más amplia del problema ambiental para que se enriquezcan y apropien las alternativas y proyectos de solución.” (Grupo Focal) </a:t>
          </a:r>
          <a:endParaRPr lang="es-CO" sz="1200" dirty="0">
            <a:latin typeface="Arial Narrow" pitchFamily="34" charset="0"/>
          </a:endParaRPr>
        </a:p>
      </dgm:t>
    </dgm:pt>
    <dgm:pt modelId="{7AEACC52-1322-4542-A564-0D9CCA3480D9}" type="parTrans" cxnId="{AE07DD80-090B-4138-97D2-C66363717D3D}">
      <dgm:prSet/>
      <dgm:spPr/>
      <dgm:t>
        <a:bodyPr/>
        <a:lstStyle/>
        <a:p>
          <a:endParaRPr lang="es-CO"/>
        </a:p>
      </dgm:t>
    </dgm:pt>
    <dgm:pt modelId="{91761A79-8C67-4A27-B3BB-91F966EC6C70}" type="sibTrans" cxnId="{AE07DD80-090B-4138-97D2-C66363717D3D}">
      <dgm:prSet/>
      <dgm:spPr/>
      <dgm:t>
        <a:bodyPr/>
        <a:lstStyle/>
        <a:p>
          <a:endParaRPr lang="es-CO"/>
        </a:p>
      </dgm:t>
    </dgm:pt>
    <dgm:pt modelId="{0BD26F54-9D36-44B9-A3BD-727C4FE322B1}">
      <dgm:prSet phldrT="[Texto]" custT="1"/>
      <dgm:spPr>
        <a:solidFill>
          <a:schemeClr val="accent2">
            <a:lumMod val="75000"/>
          </a:schemeClr>
        </a:solidFill>
      </dgm:spPr>
      <dgm:t>
        <a:bodyPr/>
        <a:lstStyle/>
        <a:p>
          <a:pPr algn="just"/>
          <a:r>
            <a:rPr lang="es-CO" sz="1200" dirty="0" smtClean="0">
              <a:latin typeface="Arial Narrow" pitchFamily="34" charset="0"/>
            </a:rPr>
            <a:t>Los Grupos Motor, </a:t>
          </a:r>
          <a:r>
            <a:rPr lang="es-CO" sz="1200" dirty="0" smtClean="0">
              <a:latin typeface="Arial Narrow" pitchFamily="34" charset="0"/>
            </a:rPr>
            <a:t>instancias creadas </a:t>
          </a:r>
          <a:r>
            <a:rPr lang="es-CO" sz="1200" dirty="0" smtClean="0">
              <a:latin typeface="Arial Narrow" pitchFamily="34" charset="0"/>
            </a:rPr>
            <a:t>como estrategia organizativa para la dinamización de los PAI y que se conforman con actores sociales del proceso, deben considerarse como estrategia clave para su fortalecimiento que debe articularse a los Consejos de Cuenca en espacios donde se cuente con Planes de Ordenación y Manejo, o a los diferentes espacios municipales o departamentales de planificación, con el fin de potencializar el liderazgo y la planificación participativa y sostenible del territorio. </a:t>
          </a:r>
          <a:endParaRPr lang="es-CO" sz="1200" dirty="0">
            <a:latin typeface="Arial Narrow" pitchFamily="34" charset="0"/>
          </a:endParaRPr>
        </a:p>
      </dgm:t>
    </dgm:pt>
    <dgm:pt modelId="{8E8D0D31-04C4-47F3-A9DB-F7411184FEE4}" type="sibTrans" cxnId="{F38E5C68-8D82-4CE0-914F-1BC59826C566}">
      <dgm:prSet/>
      <dgm:spPr/>
      <dgm:t>
        <a:bodyPr/>
        <a:lstStyle/>
        <a:p>
          <a:endParaRPr lang="es-CO"/>
        </a:p>
      </dgm:t>
    </dgm:pt>
    <dgm:pt modelId="{F40CAEC0-00F9-457A-A76C-A0C5C9AB625A}" type="parTrans" cxnId="{F38E5C68-8D82-4CE0-914F-1BC59826C566}">
      <dgm:prSet/>
      <dgm:spPr/>
      <dgm:t>
        <a:bodyPr/>
        <a:lstStyle/>
        <a:p>
          <a:endParaRPr lang="es-CO"/>
        </a:p>
      </dgm:t>
    </dgm:pt>
    <dgm:pt modelId="{29270BFE-053E-46A1-8ECF-87C55D248876}">
      <dgm:prSet/>
      <dgm:spPr/>
      <dgm:t>
        <a:bodyPr/>
        <a:lstStyle/>
        <a:p>
          <a:pPr algn="just"/>
          <a:r>
            <a:rPr lang="es-CO" dirty="0" smtClean="0"/>
            <a:t>El PAI debe propender porque todas las acciones sean de carácter inmediato, y para ello el establecimiento de alianzas estratégicas entre el sector público, privado, comunidad, resulta fundamental</a:t>
          </a:r>
          <a:endParaRPr lang="es-CO" dirty="0" smtClean="0"/>
        </a:p>
      </dgm:t>
    </dgm:pt>
    <dgm:pt modelId="{DF3C6DA7-5CBA-429B-8EC2-CD490F58F3EC}" type="parTrans" cxnId="{E352B0C6-220B-4FB0-B40A-39A71BCD7386}">
      <dgm:prSet/>
      <dgm:spPr/>
      <dgm:t>
        <a:bodyPr/>
        <a:lstStyle/>
        <a:p>
          <a:endParaRPr lang="es-CO"/>
        </a:p>
      </dgm:t>
    </dgm:pt>
    <dgm:pt modelId="{65E872DB-F2E1-466A-94F3-F860B7C30DBD}" type="sibTrans" cxnId="{E352B0C6-220B-4FB0-B40A-39A71BCD7386}">
      <dgm:prSet/>
      <dgm:spPr/>
      <dgm:t>
        <a:bodyPr/>
        <a:lstStyle/>
        <a:p>
          <a:endParaRPr lang="es-CO"/>
        </a:p>
      </dgm:t>
    </dgm:pt>
    <dgm:pt modelId="{EB1EDEFA-B073-405F-A6EC-90DCCA382DCD}">
      <dgm:prSet/>
      <dgm:spPr/>
      <dgm:t>
        <a:bodyPr/>
        <a:lstStyle/>
        <a:p>
          <a:pPr algn="just"/>
          <a:r>
            <a:rPr lang="es-CO" dirty="0" smtClean="0"/>
            <a:t>Por ser inmediato, debe dejar las bases para una planificación en el mediano y largo plazo, para lo cual debe articularse a los instrumentos de planificación del territorio. </a:t>
          </a:r>
          <a:endParaRPr lang="es-CO" dirty="0" smtClean="0"/>
        </a:p>
      </dgm:t>
    </dgm:pt>
    <dgm:pt modelId="{E9F80962-6F08-4EBF-A9B0-822A1F443B4A}" type="parTrans" cxnId="{66D76F88-FA17-4E06-96E3-BF2B55F1F3F9}">
      <dgm:prSet/>
      <dgm:spPr/>
      <dgm:t>
        <a:bodyPr/>
        <a:lstStyle/>
        <a:p>
          <a:endParaRPr lang="es-CO"/>
        </a:p>
      </dgm:t>
    </dgm:pt>
    <dgm:pt modelId="{9422C325-9A7F-4D54-AAA4-B1A5AA6653C7}" type="sibTrans" cxnId="{66D76F88-FA17-4E06-96E3-BF2B55F1F3F9}">
      <dgm:prSet/>
      <dgm:spPr/>
      <dgm:t>
        <a:bodyPr/>
        <a:lstStyle/>
        <a:p>
          <a:endParaRPr lang="es-CO"/>
        </a:p>
      </dgm:t>
    </dgm:pt>
    <dgm:pt modelId="{CB9EDC95-4086-4B4D-99D3-2D7785F13A4D}" type="pres">
      <dgm:prSet presAssocID="{7237787A-8200-4418-B7B6-F37E41EEFBE3}" presName="Name0" presStyleCnt="0">
        <dgm:presLayoutVars>
          <dgm:dir/>
          <dgm:resizeHandles val="exact"/>
        </dgm:presLayoutVars>
      </dgm:prSet>
      <dgm:spPr/>
      <dgm:t>
        <a:bodyPr/>
        <a:lstStyle/>
        <a:p>
          <a:endParaRPr lang="es-CO"/>
        </a:p>
      </dgm:t>
    </dgm:pt>
    <dgm:pt modelId="{47445ED0-145C-49CE-805F-0F292C0706E1}" type="pres">
      <dgm:prSet presAssocID="{C86A3B79-B001-411F-A0CC-8459BDE5FAE2}" presName="node" presStyleLbl="node1" presStyleIdx="0" presStyleCnt="4">
        <dgm:presLayoutVars>
          <dgm:bulletEnabled val="1"/>
        </dgm:presLayoutVars>
      </dgm:prSet>
      <dgm:spPr/>
      <dgm:t>
        <a:bodyPr/>
        <a:lstStyle/>
        <a:p>
          <a:endParaRPr lang="es-CO"/>
        </a:p>
      </dgm:t>
    </dgm:pt>
    <dgm:pt modelId="{D7DB04A8-4D58-4A4F-920E-CCECC4DE519A}" type="pres">
      <dgm:prSet presAssocID="{91761A79-8C67-4A27-B3BB-91F966EC6C70}" presName="sibTrans" presStyleCnt="0"/>
      <dgm:spPr/>
    </dgm:pt>
    <dgm:pt modelId="{05CDB78D-11E0-4929-878A-D674027226D0}" type="pres">
      <dgm:prSet presAssocID="{0BD26F54-9D36-44B9-A3BD-727C4FE322B1}" presName="node" presStyleLbl="node1" presStyleIdx="1" presStyleCnt="4">
        <dgm:presLayoutVars>
          <dgm:bulletEnabled val="1"/>
        </dgm:presLayoutVars>
      </dgm:prSet>
      <dgm:spPr/>
      <dgm:t>
        <a:bodyPr/>
        <a:lstStyle/>
        <a:p>
          <a:endParaRPr lang="es-CO"/>
        </a:p>
      </dgm:t>
    </dgm:pt>
    <dgm:pt modelId="{18CF5E2D-2D2F-4EBB-B5F5-AF1AE5A651DB}" type="pres">
      <dgm:prSet presAssocID="{8E8D0D31-04C4-47F3-A9DB-F7411184FEE4}" presName="sibTrans" presStyleCnt="0"/>
      <dgm:spPr/>
    </dgm:pt>
    <dgm:pt modelId="{2FA9356B-C7BA-4869-8BA2-06646F6F5CEC}" type="pres">
      <dgm:prSet presAssocID="{29270BFE-053E-46A1-8ECF-87C55D248876}" presName="node" presStyleLbl="node1" presStyleIdx="2" presStyleCnt="4">
        <dgm:presLayoutVars>
          <dgm:bulletEnabled val="1"/>
        </dgm:presLayoutVars>
      </dgm:prSet>
      <dgm:spPr/>
      <dgm:t>
        <a:bodyPr/>
        <a:lstStyle/>
        <a:p>
          <a:endParaRPr lang="es-CO"/>
        </a:p>
      </dgm:t>
    </dgm:pt>
    <dgm:pt modelId="{B1CFE821-3F1E-4818-A361-840AC0DA981B}" type="pres">
      <dgm:prSet presAssocID="{65E872DB-F2E1-466A-94F3-F860B7C30DBD}" presName="sibTrans" presStyleCnt="0"/>
      <dgm:spPr/>
    </dgm:pt>
    <dgm:pt modelId="{01494680-11AD-4126-BAF8-EFED85F30EFD}" type="pres">
      <dgm:prSet presAssocID="{EB1EDEFA-B073-405F-A6EC-90DCCA382DCD}" presName="node" presStyleLbl="node1" presStyleIdx="3" presStyleCnt="4">
        <dgm:presLayoutVars>
          <dgm:bulletEnabled val="1"/>
        </dgm:presLayoutVars>
      </dgm:prSet>
      <dgm:spPr/>
    </dgm:pt>
  </dgm:ptLst>
  <dgm:cxnLst>
    <dgm:cxn modelId="{2601A9A0-EB85-443B-AF29-1256DC704280}" type="presOf" srcId="{0BD26F54-9D36-44B9-A3BD-727C4FE322B1}" destId="{05CDB78D-11E0-4929-878A-D674027226D0}" srcOrd="0" destOrd="0" presId="urn:microsoft.com/office/officeart/2005/8/layout/hList6"/>
    <dgm:cxn modelId="{E352B0C6-220B-4FB0-B40A-39A71BCD7386}" srcId="{7237787A-8200-4418-B7B6-F37E41EEFBE3}" destId="{29270BFE-053E-46A1-8ECF-87C55D248876}" srcOrd="2" destOrd="0" parTransId="{DF3C6DA7-5CBA-429B-8EC2-CD490F58F3EC}" sibTransId="{65E872DB-F2E1-466A-94F3-F860B7C30DBD}"/>
    <dgm:cxn modelId="{66D76F88-FA17-4E06-96E3-BF2B55F1F3F9}" srcId="{7237787A-8200-4418-B7B6-F37E41EEFBE3}" destId="{EB1EDEFA-B073-405F-A6EC-90DCCA382DCD}" srcOrd="3" destOrd="0" parTransId="{E9F80962-6F08-4EBF-A9B0-822A1F443B4A}" sibTransId="{9422C325-9A7F-4D54-AAA4-B1A5AA6653C7}"/>
    <dgm:cxn modelId="{F38E5C68-8D82-4CE0-914F-1BC59826C566}" srcId="{7237787A-8200-4418-B7B6-F37E41EEFBE3}" destId="{0BD26F54-9D36-44B9-A3BD-727C4FE322B1}" srcOrd="1" destOrd="0" parTransId="{F40CAEC0-00F9-457A-A76C-A0C5C9AB625A}" sibTransId="{8E8D0D31-04C4-47F3-A9DB-F7411184FEE4}"/>
    <dgm:cxn modelId="{AE07DD80-090B-4138-97D2-C66363717D3D}" srcId="{7237787A-8200-4418-B7B6-F37E41EEFBE3}" destId="{C86A3B79-B001-411F-A0CC-8459BDE5FAE2}" srcOrd="0" destOrd="0" parTransId="{7AEACC52-1322-4542-A564-0D9CCA3480D9}" sibTransId="{91761A79-8C67-4A27-B3BB-91F966EC6C70}"/>
    <dgm:cxn modelId="{3F2A5B1E-2649-4762-B9AE-DEBD63605836}" type="presOf" srcId="{29270BFE-053E-46A1-8ECF-87C55D248876}" destId="{2FA9356B-C7BA-4869-8BA2-06646F6F5CEC}" srcOrd="0" destOrd="0" presId="urn:microsoft.com/office/officeart/2005/8/layout/hList6"/>
    <dgm:cxn modelId="{E5E618B4-5138-4768-9842-1BF50F305B56}" type="presOf" srcId="{C86A3B79-B001-411F-A0CC-8459BDE5FAE2}" destId="{47445ED0-145C-49CE-805F-0F292C0706E1}" srcOrd="0" destOrd="0" presId="urn:microsoft.com/office/officeart/2005/8/layout/hList6"/>
    <dgm:cxn modelId="{4328F22D-57C7-4D46-B199-821F6F69E9A1}" type="presOf" srcId="{7237787A-8200-4418-B7B6-F37E41EEFBE3}" destId="{CB9EDC95-4086-4B4D-99D3-2D7785F13A4D}" srcOrd="0" destOrd="0" presId="urn:microsoft.com/office/officeart/2005/8/layout/hList6"/>
    <dgm:cxn modelId="{C9AF6D04-FBA2-4791-BCF0-64F71BC6287A}" type="presOf" srcId="{EB1EDEFA-B073-405F-A6EC-90DCCA382DCD}" destId="{01494680-11AD-4126-BAF8-EFED85F30EFD}" srcOrd="0" destOrd="0" presId="urn:microsoft.com/office/officeart/2005/8/layout/hList6"/>
    <dgm:cxn modelId="{2446311A-C27F-4EFD-8BD6-0E2BBC21546D}" type="presParOf" srcId="{CB9EDC95-4086-4B4D-99D3-2D7785F13A4D}" destId="{47445ED0-145C-49CE-805F-0F292C0706E1}" srcOrd="0" destOrd="0" presId="urn:microsoft.com/office/officeart/2005/8/layout/hList6"/>
    <dgm:cxn modelId="{BEC669C0-723C-47BC-8046-BE77C0DA6B82}" type="presParOf" srcId="{CB9EDC95-4086-4B4D-99D3-2D7785F13A4D}" destId="{D7DB04A8-4D58-4A4F-920E-CCECC4DE519A}" srcOrd="1" destOrd="0" presId="urn:microsoft.com/office/officeart/2005/8/layout/hList6"/>
    <dgm:cxn modelId="{ECF46BA8-83B1-4513-98B3-CA588CF04114}" type="presParOf" srcId="{CB9EDC95-4086-4B4D-99D3-2D7785F13A4D}" destId="{05CDB78D-11E0-4929-878A-D674027226D0}" srcOrd="2" destOrd="0" presId="urn:microsoft.com/office/officeart/2005/8/layout/hList6"/>
    <dgm:cxn modelId="{2783C032-347A-49AD-AC7C-9C5155733D2A}" type="presParOf" srcId="{CB9EDC95-4086-4B4D-99D3-2D7785F13A4D}" destId="{18CF5E2D-2D2F-4EBB-B5F5-AF1AE5A651DB}" srcOrd="3" destOrd="0" presId="urn:microsoft.com/office/officeart/2005/8/layout/hList6"/>
    <dgm:cxn modelId="{9658452C-2362-4C9D-B556-E1BB7EB3F341}" type="presParOf" srcId="{CB9EDC95-4086-4B4D-99D3-2D7785F13A4D}" destId="{2FA9356B-C7BA-4869-8BA2-06646F6F5CEC}" srcOrd="4" destOrd="0" presId="urn:microsoft.com/office/officeart/2005/8/layout/hList6"/>
    <dgm:cxn modelId="{31BABAE7-11E2-47BA-B88E-286BD5B663FB}" type="presParOf" srcId="{CB9EDC95-4086-4B4D-99D3-2D7785F13A4D}" destId="{B1CFE821-3F1E-4818-A361-840AC0DA981B}" srcOrd="5" destOrd="0" presId="urn:microsoft.com/office/officeart/2005/8/layout/hList6"/>
    <dgm:cxn modelId="{069CCA42-D92C-4C9E-B4F6-D87FAF2BF56A}" type="presParOf" srcId="{CB9EDC95-4086-4B4D-99D3-2D7785F13A4D}" destId="{01494680-11AD-4126-BAF8-EFED85F30EFD}" srcOrd="6" destOrd="0" presId="urn:microsoft.com/office/officeart/2005/8/layout/h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3736BD3-6F9F-41A2-AA1F-0EA5FFCBD41F}"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s-CO"/>
        </a:p>
      </dgm:t>
    </dgm:pt>
    <dgm:pt modelId="{89FA5EAA-EFE2-46F8-A562-4F157D2F50A3}">
      <dgm:prSet phldrT="[Texto]" custT="1"/>
      <dgm:spPr>
        <a:solidFill>
          <a:schemeClr val="accent2">
            <a:lumMod val="75000"/>
          </a:schemeClr>
        </a:solidFill>
      </dgm:spPr>
      <dgm:t>
        <a:bodyPr/>
        <a:lstStyle/>
        <a:p>
          <a:pPr algn="just"/>
          <a:r>
            <a:rPr lang="es-CO" sz="1800" b="1" dirty="0" smtClean="0">
              <a:latin typeface="Arial Narrow" pitchFamily="34" charset="0"/>
            </a:rPr>
            <a:t>Incumplimiento de compromisos adquiridos</a:t>
          </a:r>
          <a:endParaRPr lang="es-CO" sz="1800" b="1" dirty="0">
            <a:latin typeface="Arial Narrow" pitchFamily="34" charset="0"/>
          </a:endParaRPr>
        </a:p>
      </dgm:t>
    </dgm:pt>
    <dgm:pt modelId="{6A0D8E0C-E776-4C6D-9047-9B93E6E33ECC}" type="parTrans" cxnId="{B671B6D2-2323-4732-8D59-834A7D9CB0D2}">
      <dgm:prSet/>
      <dgm:spPr/>
      <dgm:t>
        <a:bodyPr/>
        <a:lstStyle/>
        <a:p>
          <a:endParaRPr lang="es-CO"/>
        </a:p>
      </dgm:t>
    </dgm:pt>
    <dgm:pt modelId="{ADC62F21-2E0B-46AE-8C0B-59AC58B9B194}" type="sibTrans" cxnId="{B671B6D2-2323-4732-8D59-834A7D9CB0D2}">
      <dgm:prSet/>
      <dgm:spPr/>
      <dgm:t>
        <a:bodyPr/>
        <a:lstStyle/>
        <a:p>
          <a:endParaRPr lang="es-CO"/>
        </a:p>
      </dgm:t>
    </dgm:pt>
    <dgm:pt modelId="{D51897FE-35A3-4751-8BCC-C6C2ABF5B68A}">
      <dgm:prSet custT="1"/>
      <dgm:spPr>
        <a:solidFill>
          <a:schemeClr val="bg2">
            <a:lumMod val="50000"/>
          </a:schemeClr>
        </a:solidFill>
      </dgm:spPr>
      <dgm:t>
        <a:bodyPr/>
        <a:lstStyle/>
        <a:p>
          <a:pPr algn="just"/>
          <a:r>
            <a:rPr lang="es-CO" sz="1800" dirty="0" smtClean="0">
              <a:latin typeface="Arial Narrow" pitchFamily="34" charset="0"/>
            </a:rPr>
            <a:t>Ausencia de actores estratégicos, particularmente entes gubernamentales, academia y usuarios de los Recursos Naturales</a:t>
          </a:r>
          <a:endParaRPr lang="es-CO" sz="1800" dirty="0">
            <a:latin typeface="Arial Narrow" pitchFamily="34" charset="0"/>
          </a:endParaRPr>
        </a:p>
      </dgm:t>
    </dgm:pt>
    <dgm:pt modelId="{F05995CD-2C6B-4337-BC2D-422B26D9AC28}" type="parTrans" cxnId="{98489EB1-799C-48EC-BDB9-04042D647E90}">
      <dgm:prSet/>
      <dgm:spPr/>
      <dgm:t>
        <a:bodyPr/>
        <a:lstStyle/>
        <a:p>
          <a:endParaRPr lang="es-CO"/>
        </a:p>
      </dgm:t>
    </dgm:pt>
    <dgm:pt modelId="{7665CDEC-155D-41C7-BB7C-546C3205BAA3}" type="sibTrans" cxnId="{98489EB1-799C-48EC-BDB9-04042D647E90}">
      <dgm:prSet/>
      <dgm:spPr/>
      <dgm:t>
        <a:bodyPr/>
        <a:lstStyle/>
        <a:p>
          <a:endParaRPr lang="es-CO"/>
        </a:p>
      </dgm:t>
    </dgm:pt>
    <dgm:pt modelId="{9DE2D407-1648-414D-9ACC-040B3E7C5A57}">
      <dgm:prSet custT="1"/>
      <dgm:spPr>
        <a:solidFill>
          <a:schemeClr val="accent3"/>
        </a:solidFill>
      </dgm:spPr>
      <dgm:t>
        <a:bodyPr/>
        <a:lstStyle/>
        <a:p>
          <a:pPr algn="just"/>
          <a:r>
            <a:rPr lang="es-CO" sz="1800" dirty="0" smtClean="0">
              <a:latin typeface="Arial Narrow" pitchFamily="34" charset="0"/>
            </a:rPr>
            <a:t>Debilidad en la Gestión </a:t>
          </a:r>
          <a:r>
            <a:rPr lang="es-CO" sz="1800" dirty="0" smtClean="0">
              <a:latin typeface="Arial Narrow" pitchFamily="34" charset="0"/>
            </a:rPr>
            <a:t>de recursos para la ejecución de algunas iniciativas</a:t>
          </a:r>
          <a:endParaRPr lang="es-CO" sz="1800" dirty="0">
            <a:latin typeface="Arial Narrow" pitchFamily="34" charset="0"/>
          </a:endParaRPr>
        </a:p>
      </dgm:t>
    </dgm:pt>
    <dgm:pt modelId="{761A78FD-E89D-4149-85FA-5FFFD68235C1}" type="sibTrans" cxnId="{7F469EED-C03F-43A6-97B5-BE7119576537}">
      <dgm:prSet/>
      <dgm:spPr/>
      <dgm:t>
        <a:bodyPr/>
        <a:lstStyle/>
        <a:p>
          <a:endParaRPr lang="es-CO"/>
        </a:p>
      </dgm:t>
    </dgm:pt>
    <dgm:pt modelId="{60668BAE-B5FC-4452-84C3-A0894BEF52E0}" type="parTrans" cxnId="{7F469EED-C03F-43A6-97B5-BE7119576537}">
      <dgm:prSet/>
      <dgm:spPr/>
      <dgm:t>
        <a:bodyPr/>
        <a:lstStyle/>
        <a:p>
          <a:endParaRPr lang="es-CO"/>
        </a:p>
      </dgm:t>
    </dgm:pt>
    <dgm:pt modelId="{527028D3-2832-42BE-9CBC-9153D3504E11}">
      <dgm:prSet custT="1"/>
      <dgm:spPr>
        <a:solidFill>
          <a:srgbClr val="0070C0"/>
        </a:solidFill>
      </dgm:spPr>
      <dgm:t>
        <a:bodyPr/>
        <a:lstStyle/>
        <a:p>
          <a:pPr algn="just"/>
          <a:r>
            <a:rPr lang="es-CO" sz="1800" dirty="0" smtClean="0">
              <a:latin typeface="Arial Narrow" pitchFamily="34" charset="0"/>
            </a:rPr>
            <a:t>Disminución de las dinámicas de trabajo sino se jalona el proceso por parte de las instituciones (no se da aun en algunos casos apropiación del proceso&lt;9</a:t>
          </a:r>
          <a:endParaRPr lang="es-CO" sz="1800" dirty="0">
            <a:latin typeface="Arial Narrow" pitchFamily="34" charset="0"/>
          </a:endParaRPr>
        </a:p>
      </dgm:t>
    </dgm:pt>
    <dgm:pt modelId="{AAAAA9AC-B724-4064-A1DF-4076792DBA88}" type="parTrans" cxnId="{04220B2E-3043-4FDA-AC9D-9C9C20A931E8}">
      <dgm:prSet/>
      <dgm:spPr/>
      <dgm:t>
        <a:bodyPr/>
        <a:lstStyle/>
        <a:p>
          <a:endParaRPr lang="es-CO"/>
        </a:p>
      </dgm:t>
    </dgm:pt>
    <dgm:pt modelId="{849A1454-6DD7-4A7F-8955-66091E5A356C}" type="sibTrans" cxnId="{04220B2E-3043-4FDA-AC9D-9C9C20A931E8}">
      <dgm:prSet/>
      <dgm:spPr/>
      <dgm:t>
        <a:bodyPr/>
        <a:lstStyle/>
        <a:p>
          <a:endParaRPr lang="es-CO"/>
        </a:p>
      </dgm:t>
    </dgm:pt>
    <dgm:pt modelId="{44892040-62F0-431D-A152-A37FB9CF9233}" type="pres">
      <dgm:prSet presAssocID="{D3736BD3-6F9F-41A2-AA1F-0EA5FFCBD41F}" presName="Name0" presStyleCnt="0">
        <dgm:presLayoutVars>
          <dgm:dir/>
          <dgm:resizeHandles val="exact"/>
        </dgm:presLayoutVars>
      </dgm:prSet>
      <dgm:spPr/>
      <dgm:t>
        <a:bodyPr/>
        <a:lstStyle/>
        <a:p>
          <a:endParaRPr lang="es-CO"/>
        </a:p>
      </dgm:t>
    </dgm:pt>
    <dgm:pt modelId="{BF93F96F-55D9-4C91-B3FB-C1E0AF8BC686}" type="pres">
      <dgm:prSet presAssocID="{D51897FE-35A3-4751-8BCC-C6C2ABF5B68A}" presName="node" presStyleLbl="node1" presStyleIdx="0" presStyleCnt="4" custLinFactNeighborX="-36729">
        <dgm:presLayoutVars>
          <dgm:bulletEnabled val="1"/>
        </dgm:presLayoutVars>
      </dgm:prSet>
      <dgm:spPr/>
      <dgm:t>
        <a:bodyPr/>
        <a:lstStyle/>
        <a:p>
          <a:endParaRPr lang="es-CO"/>
        </a:p>
      </dgm:t>
    </dgm:pt>
    <dgm:pt modelId="{983A61D9-60E6-4B3E-9F2F-055F8430D4B5}" type="pres">
      <dgm:prSet presAssocID="{7665CDEC-155D-41C7-BB7C-546C3205BAA3}" presName="sibTrans" presStyleCnt="0"/>
      <dgm:spPr/>
    </dgm:pt>
    <dgm:pt modelId="{DF860D75-F10E-4F4C-834E-B70D253251F5}" type="pres">
      <dgm:prSet presAssocID="{527028D3-2832-42BE-9CBC-9153D3504E11}" presName="node" presStyleLbl="node1" presStyleIdx="1" presStyleCnt="4">
        <dgm:presLayoutVars>
          <dgm:bulletEnabled val="1"/>
        </dgm:presLayoutVars>
      </dgm:prSet>
      <dgm:spPr/>
      <dgm:t>
        <a:bodyPr/>
        <a:lstStyle/>
        <a:p>
          <a:endParaRPr lang="es-CO"/>
        </a:p>
      </dgm:t>
    </dgm:pt>
    <dgm:pt modelId="{B7255A84-05B1-4A6B-9226-C6CB43505925}" type="pres">
      <dgm:prSet presAssocID="{849A1454-6DD7-4A7F-8955-66091E5A356C}" presName="sibTrans" presStyleCnt="0"/>
      <dgm:spPr/>
    </dgm:pt>
    <dgm:pt modelId="{464311B6-248E-474C-80C5-E9EEC61A3CFE}" type="pres">
      <dgm:prSet presAssocID="{9DE2D407-1648-414D-9ACC-040B3E7C5A57}" presName="node" presStyleLbl="node1" presStyleIdx="2" presStyleCnt="4">
        <dgm:presLayoutVars>
          <dgm:bulletEnabled val="1"/>
        </dgm:presLayoutVars>
      </dgm:prSet>
      <dgm:spPr/>
      <dgm:t>
        <a:bodyPr/>
        <a:lstStyle/>
        <a:p>
          <a:endParaRPr lang="es-CO"/>
        </a:p>
      </dgm:t>
    </dgm:pt>
    <dgm:pt modelId="{1153E067-22C5-4959-B5C5-88340BE163BD}" type="pres">
      <dgm:prSet presAssocID="{761A78FD-E89D-4149-85FA-5FFFD68235C1}" presName="sibTrans" presStyleCnt="0"/>
      <dgm:spPr/>
    </dgm:pt>
    <dgm:pt modelId="{11CF8B2C-7255-400A-873F-FE6603C9A5C8}" type="pres">
      <dgm:prSet presAssocID="{89FA5EAA-EFE2-46F8-A562-4F157D2F50A3}" presName="node" presStyleLbl="node1" presStyleIdx="3" presStyleCnt="4">
        <dgm:presLayoutVars>
          <dgm:bulletEnabled val="1"/>
        </dgm:presLayoutVars>
      </dgm:prSet>
      <dgm:spPr/>
      <dgm:t>
        <a:bodyPr/>
        <a:lstStyle/>
        <a:p>
          <a:endParaRPr lang="es-CO"/>
        </a:p>
      </dgm:t>
    </dgm:pt>
  </dgm:ptLst>
  <dgm:cxnLst>
    <dgm:cxn modelId="{6CB5101E-EA33-42BE-AAD4-9B50C88DF852}" type="presOf" srcId="{89FA5EAA-EFE2-46F8-A562-4F157D2F50A3}" destId="{11CF8B2C-7255-400A-873F-FE6603C9A5C8}" srcOrd="0" destOrd="0" presId="urn:microsoft.com/office/officeart/2005/8/layout/hList6"/>
    <dgm:cxn modelId="{AE17AFD2-7A19-432C-B5E4-A7BE47E3D99C}" type="presOf" srcId="{D51897FE-35A3-4751-8BCC-C6C2ABF5B68A}" destId="{BF93F96F-55D9-4C91-B3FB-C1E0AF8BC686}" srcOrd="0" destOrd="0" presId="urn:microsoft.com/office/officeart/2005/8/layout/hList6"/>
    <dgm:cxn modelId="{7F469EED-C03F-43A6-97B5-BE7119576537}" srcId="{D3736BD3-6F9F-41A2-AA1F-0EA5FFCBD41F}" destId="{9DE2D407-1648-414D-9ACC-040B3E7C5A57}" srcOrd="2" destOrd="0" parTransId="{60668BAE-B5FC-4452-84C3-A0894BEF52E0}" sibTransId="{761A78FD-E89D-4149-85FA-5FFFD68235C1}"/>
    <dgm:cxn modelId="{04220B2E-3043-4FDA-AC9D-9C9C20A931E8}" srcId="{D3736BD3-6F9F-41A2-AA1F-0EA5FFCBD41F}" destId="{527028D3-2832-42BE-9CBC-9153D3504E11}" srcOrd="1" destOrd="0" parTransId="{AAAAA9AC-B724-4064-A1DF-4076792DBA88}" sibTransId="{849A1454-6DD7-4A7F-8955-66091E5A356C}"/>
    <dgm:cxn modelId="{6D2A2EA3-3CA8-4F02-89CB-845418D7775B}" type="presOf" srcId="{9DE2D407-1648-414D-9ACC-040B3E7C5A57}" destId="{464311B6-248E-474C-80C5-E9EEC61A3CFE}" srcOrd="0" destOrd="0" presId="urn:microsoft.com/office/officeart/2005/8/layout/hList6"/>
    <dgm:cxn modelId="{1D853F7A-D263-4FA1-B184-A69A969F8982}" type="presOf" srcId="{D3736BD3-6F9F-41A2-AA1F-0EA5FFCBD41F}" destId="{44892040-62F0-431D-A152-A37FB9CF9233}" srcOrd="0" destOrd="0" presId="urn:microsoft.com/office/officeart/2005/8/layout/hList6"/>
    <dgm:cxn modelId="{1AD5C51A-1D2F-4ADF-9665-3A0CEA51AF01}" type="presOf" srcId="{527028D3-2832-42BE-9CBC-9153D3504E11}" destId="{DF860D75-F10E-4F4C-834E-B70D253251F5}" srcOrd="0" destOrd="0" presId="urn:microsoft.com/office/officeart/2005/8/layout/hList6"/>
    <dgm:cxn modelId="{B671B6D2-2323-4732-8D59-834A7D9CB0D2}" srcId="{D3736BD3-6F9F-41A2-AA1F-0EA5FFCBD41F}" destId="{89FA5EAA-EFE2-46F8-A562-4F157D2F50A3}" srcOrd="3" destOrd="0" parTransId="{6A0D8E0C-E776-4C6D-9047-9B93E6E33ECC}" sibTransId="{ADC62F21-2E0B-46AE-8C0B-59AC58B9B194}"/>
    <dgm:cxn modelId="{98489EB1-799C-48EC-BDB9-04042D647E90}" srcId="{D3736BD3-6F9F-41A2-AA1F-0EA5FFCBD41F}" destId="{D51897FE-35A3-4751-8BCC-C6C2ABF5B68A}" srcOrd="0" destOrd="0" parTransId="{F05995CD-2C6B-4337-BC2D-422B26D9AC28}" sibTransId="{7665CDEC-155D-41C7-BB7C-546C3205BAA3}"/>
    <dgm:cxn modelId="{CE6D3487-8068-4196-8BD3-DBA95FE83734}" type="presParOf" srcId="{44892040-62F0-431D-A152-A37FB9CF9233}" destId="{BF93F96F-55D9-4C91-B3FB-C1E0AF8BC686}" srcOrd="0" destOrd="0" presId="urn:microsoft.com/office/officeart/2005/8/layout/hList6"/>
    <dgm:cxn modelId="{A89F98AD-1347-4565-8432-CC0C71DFE29D}" type="presParOf" srcId="{44892040-62F0-431D-A152-A37FB9CF9233}" destId="{983A61D9-60E6-4B3E-9F2F-055F8430D4B5}" srcOrd="1" destOrd="0" presId="urn:microsoft.com/office/officeart/2005/8/layout/hList6"/>
    <dgm:cxn modelId="{2A490F7C-5BF1-42CB-A203-225AD3D17DAC}" type="presParOf" srcId="{44892040-62F0-431D-A152-A37FB9CF9233}" destId="{DF860D75-F10E-4F4C-834E-B70D253251F5}" srcOrd="2" destOrd="0" presId="urn:microsoft.com/office/officeart/2005/8/layout/hList6"/>
    <dgm:cxn modelId="{C3B9C73D-A257-4B10-AC6D-4D27DE99B7FF}" type="presParOf" srcId="{44892040-62F0-431D-A152-A37FB9CF9233}" destId="{B7255A84-05B1-4A6B-9226-C6CB43505925}" srcOrd="3" destOrd="0" presId="urn:microsoft.com/office/officeart/2005/8/layout/hList6"/>
    <dgm:cxn modelId="{9AC2C60B-BA67-45E6-A53C-30F0C13228C6}" type="presParOf" srcId="{44892040-62F0-431D-A152-A37FB9CF9233}" destId="{464311B6-248E-474C-80C5-E9EEC61A3CFE}" srcOrd="4" destOrd="0" presId="urn:microsoft.com/office/officeart/2005/8/layout/hList6"/>
    <dgm:cxn modelId="{B125C3D9-518F-4BEB-99CE-FDEBEFF0B803}" type="presParOf" srcId="{44892040-62F0-431D-A152-A37FB9CF9233}" destId="{1153E067-22C5-4959-B5C5-88340BE163BD}" srcOrd="5" destOrd="0" presId="urn:microsoft.com/office/officeart/2005/8/layout/hList6"/>
    <dgm:cxn modelId="{E95B4F99-AC1A-42A2-8842-8CCC622FA503}" type="presParOf" srcId="{44892040-62F0-431D-A152-A37FB9CF9233}" destId="{11CF8B2C-7255-400A-873F-FE6603C9A5C8}" srcOrd="6" destOrd="0" presId="urn:microsoft.com/office/officeart/2005/8/layout/h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F0E6AF2-DC16-4AAE-B4D3-C0D110595B61}">
      <dsp:nvSpPr>
        <dsp:cNvPr id="0" name=""/>
        <dsp:cNvSpPr/>
      </dsp:nvSpPr>
      <dsp:spPr>
        <a:xfrm>
          <a:off x="868220" y="82814"/>
          <a:ext cx="825736" cy="536728"/>
        </a:xfrm>
        <a:prstGeom prst="roundRect">
          <a:avLst/>
        </a:prstGeom>
        <a:solidFill>
          <a:schemeClr val="accent1">
            <a:lumMod val="9000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s-ES" sz="900" kern="1200" dirty="0" smtClean="0">
              <a:solidFill>
                <a:schemeClr val="tx1"/>
              </a:solidFill>
            </a:rPr>
            <a:t>Medio Ambiente y Territorio</a:t>
          </a:r>
          <a:endParaRPr lang="es-ES" sz="900" kern="1200" dirty="0">
            <a:solidFill>
              <a:schemeClr val="tx1"/>
            </a:solidFill>
          </a:endParaRPr>
        </a:p>
      </dsp:txBody>
      <dsp:txXfrm>
        <a:off x="868220" y="82814"/>
        <a:ext cx="825736" cy="536728"/>
      </dsp:txXfrm>
    </dsp:sp>
    <dsp:sp modelId="{953D7E2E-B6B9-4272-BA16-48E7A9263215}">
      <dsp:nvSpPr>
        <dsp:cNvPr id="0" name=""/>
        <dsp:cNvSpPr/>
      </dsp:nvSpPr>
      <dsp:spPr>
        <a:xfrm>
          <a:off x="403637" y="208764"/>
          <a:ext cx="1430886" cy="1430886"/>
        </a:xfrm>
        <a:custGeom>
          <a:avLst/>
          <a:gdLst/>
          <a:ahLst/>
          <a:cxnLst/>
          <a:rect l="0" t="0" r="0" b="0"/>
          <a:pathLst>
            <a:path>
              <a:moveTo>
                <a:pt x="1292299" y="292246"/>
              </a:moveTo>
              <a:arcTo wR="715443" hR="715443" stAng="19424115" swAng="1586420"/>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D159F72-191F-44E4-B0EE-4240926BABAA}">
      <dsp:nvSpPr>
        <dsp:cNvPr id="0" name=""/>
        <dsp:cNvSpPr/>
      </dsp:nvSpPr>
      <dsp:spPr>
        <a:xfrm>
          <a:off x="1489449" y="805421"/>
          <a:ext cx="714517" cy="536728"/>
        </a:xfrm>
        <a:prstGeom prst="roundRect">
          <a:avLst/>
        </a:prstGeom>
        <a:solidFill>
          <a:schemeClr val="bg1">
            <a:lumMod val="9500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s-ES" sz="900" kern="1200" dirty="0" smtClean="0">
              <a:solidFill>
                <a:schemeClr val="tx1"/>
              </a:solidFill>
            </a:rPr>
            <a:t>Producción e ingresos</a:t>
          </a:r>
          <a:endParaRPr lang="es-ES" sz="900" kern="1200" dirty="0">
            <a:solidFill>
              <a:schemeClr val="tx1"/>
            </a:solidFill>
          </a:endParaRPr>
        </a:p>
      </dsp:txBody>
      <dsp:txXfrm>
        <a:off x="1489449" y="805421"/>
        <a:ext cx="714517" cy="536728"/>
      </dsp:txXfrm>
    </dsp:sp>
    <dsp:sp modelId="{9BA1D0E4-6F97-43BF-A0BE-F6F8B10D5421}">
      <dsp:nvSpPr>
        <dsp:cNvPr id="0" name=""/>
        <dsp:cNvSpPr/>
      </dsp:nvSpPr>
      <dsp:spPr>
        <a:xfrm>
          <a:off x="572067" y="61840"/>
          <a:ext cx="1430886" cy="1430886"/>
        </a:xfrm>
        <a:custGeom>
          <a:avLst/>
          <a:gdLst/>
          <a:ahLst/>
          <a:cxnLst/>
          <a:rect l="0" t="0" r="0" b="0"/>
          <a:pathLst>
            <a:path>
              <a:moveTo>
                <a:pt x="1147549" y="1285656"/>
              </a:moveTo>
              <a:arcTo wR="715443" hR="715443" stAng="3170715" swAng="4458567"/>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D048ED0-8E28-4496-A3AE-9D437D7DEA67}">
      <dsp:nvSpPr>
        <dsp:cNvPr id="0" name=""/>
        <dsp:cNvSpPr/>
      </dsp:nvSpPr>
      <dsp:spPr>
        <a:xfrm>
          <a:off x="315631" y="805421"/>
          <a:ext cx="825736" cy="536728"/>
        </a:xfrm>
        <a:prstGeom prst="roundRect">
          <a:avLst/>
        </a:prstGeom>
        <a:solidFill>
          <a:schemeClr val="accent6">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s-ES" sz="900" kern="1200" dirty="0" smtClean="0">
              <a:solidFill>
                <a:schemeClr val="tx1"/>
              </a:solidFill>
            </a:rPr>
            <a:t>Desarrollo Humano y Social</a:t>
          </a:r>
          <a:endParaRPr lang="es-ES" sz="900" kern="1200" dirty="0">
            <a:solidFill>
              <a:schemeClr val="tx1"/>
            </a:solidFill>
          </a:endParaRPr>
        </a:p>
      </dsp:txBody>
      <dsp:txXfrm>
        <a:off x="315631" y="805421"/>
        <a:ext cx="825736" cy="536728"/>
      </dsp:txXfrm>
    </dsp:sp>
    <dsp:sp modelId="{D314E011-316D-4519-BABC-EEF6A9F4F0E0}">
      <dsp:nvSpPr>
        <dsp:cNvPr id="0" name=""/>
        <dsp:cNvSpPr/>
      </dsp:nvSpPr>
      <dsp:spPr>
        <a:xfrm>
          <a:off x="742004" y="200458"/>
          <a:ext cx="1430886" cy="1430886"/>
        </a:xfrm>
        <a:custGeom>
          <a:avLst/>
          <a:gdLst/>
          <a:ahLst/>
          <a:cxnLst/>
          <a:rect l="0" t="0" r="0" b="0"/>
          <a:pathLst>
            <a:path>
              <a:moveTo>
                <a:pt x="9079" y="601823"/>
              </a:moveTo>
              <a:arcTo wR="715443" hR="715443" stAng="11348268" swAng="1509748"/>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AA4C26-D55B-4F33-B9BF-153A1F2B7E3E}">
      <dsp:nvSpPr>
        <dsp:cNvPr id="0" name=""/>
        <dsp:cNvSpPr/>
      </dsp:nvSpPr>
      <dsp:spPr>
        <a:xfrm>
          <a:off x="3779566" y="32408"/>
          <a:ext cx="1111153" cy="11111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S" sz="1600" b="1" kern="1200" dirty="0" smtClean="0">
              <a:solidFill>
                <a:schemeClr val="tx1"/>
              </a:solidFill>
              <a:effectLst/>
              <a:latin typeface="Arial Narrow" pitchFamily="34" charset="0"/>
            </a:rPr>
            <a:t>Seguimiento y Evaluación </a:t>
          </a:r>
          <a:endParaRPr lang="es-CO" sz="1600" kern="1200" dirty="0">
            <a:effectLst/>
          </a:endParaRPr>
        </a:p>
      </dsp:txBody>
      <dsp:txXfrm>
        <a:off x="3779566" y="32408"/>
        <a:ext cx="1111153" cy="1111153"/>
      </dsp:txXfrm>
    </dsp:sp>
    <dsp:sp modelId="{6E258C20-B69D-49E3-BB8D-FE1F4A8BBE27}">
      <dsp:nvSpPr>
        <dsp:cNvPr id="0" name=""/>
        <dsp:cNvSpPr/>
      </dsp:nvSpPr>
      <dsp:spPr>
        <a:xfrm>
          <a:off x="1161970" y="-189"/>
          <a:ext cx="4170771" cy="4170771"/>
        </a:xfrm>
        <a:prstGeom prst="circularArrow">
          <a:avLst>
            <a:gd name="adj1" fmla="val 5195"/>
            <a:gd name="adj2" fmla="val 335543"/>
            <a:gd name="adj3" fmla="val 21294749"/>
            <a:gd name="adj4" fmla="val 19764919"/>
            <a:gd name="adj5" fmla="val 6061"/>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2DAC2A-DC6C-4EBC-A94C-C59D264CC5A8}">
      <dsp:nvSpPr>
        <dsp:cNvPr id="0" name=""/>
        <dsp:cNvSpPr/>
      </dsp:nvSpPr>
      <dsp:spPr>
        <a:xfrm>
          <a:off x="4350502" y="2101503"/>
          <a:ext cx="1313861" cy="11111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S" sz="1400" b="1" kern="1200" dirty="0" smtClean="0">
              <a:solidFill>
                <a:schemeClr val="tx1"/>
              </a:solidFill>
              <a:effectLst>
                <a:outerShdw blurRad="38100" dist="38100" dir="2700000" algn="tl">
                  <a:srgbClr val="000000">
                    <a:alpha val="43137"/>
                  </a:srgbClr>
                </a:outerShdw>
              </a:effectLst>
              <a:latin typeface="Arial Narrow" pitchFamily="34" charset="0"/>
            </a:rPr>
            <a:t>Caracterización del Entorno socio económico – biofísico</a:t>
          </a:r>
          <a:endParaRPr lang="es-CO" sz="1400" kern="1200" dirty="0"/>
        </a:p>
      </dsp:txBody>
      <dsp:txXfrm>
        <a:off x="4350502" y="2101503"/>
        <a:ext cx="1313861" cy="1111153"/>
      </dsp:txXfrm>
    </dsp:sp>
    <dsp:sp modelId="{700B44F2-7D91-4237-8678-B85DA1D6185E}">
      <dsp:nvSpPr>
        <dsp:cNvPr id="0" name=""/>
        <dsp:cNvSpPr/>
      </dsp:nvSpPr>
      <dsp:spPr>
        <a:xfrm>
          <a:off x="1161970" y="-189"/>
          <a:ext cx="4170771" cy="4170771"/>
        </a:xfrm>
        <a:prstGeom prst="circularArrow">
          <a:avLst>
            <a:gd name="adj1" fmla="val 5195"/>
            <a:gd name="adj2" fmla="val 335543"/>
            <a:gd name="adj3" fmla="val 4016260"/>
            <a:gd name="adj4" fmla="val 2251999"/>
            <a:gd name="adj5" fmla="val 6061"/>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5A0AFC-17F1-47BB-9E3D-0CDE8DAB4507}">
      <dsp:nvSpPr>
        <dsp:cNvPr id="0" name=""/>
        <dsp:cNvSpPr/>
      </dsp:nvSpPr>
      <dsp:spPr>
        <a:xfrm>
          <a:off x="2691779" y="3380274"/>
          <a:ext cx="1111153" cy="11111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S" sz="1600" b="1" kern="1200" dirty="0" smtClean="0">
              <a:solidFill>
                <a:schemeClr val="tx1"/>
              </a:solidFill>
              <a:effectLst/>
              <a:latin typeface="Arial Narrow" pitchFamily="34" charset="0"/>
            </a:rPr>
            <a:t>Análisis situacional  </a:t>
          </a:r>
          <a:endParaRPr lang="es-CO" sz="1600" kern="1200" dirty="0">
            <a:effectLst/>
          </a:endParaRPr>
        </a:p>
      </dsp:txBody>
      <dsp:txXfrm>
        <a:off x="2691779" y="3380274"/>
        <a:ext cx="1111153" cy="1111153"/>
      </dsp:txXfrm>
    </dsp:sp>
    <dsp:sp modelId="{109151ED-5584-4027-9B87-02170CD77CD4}">
      <dsp:nvSpPr>
        <dsp:cNvPr id="0" name=""/>
        <dsp:cNvSpPr/>
      </dsp:nvSpPr>
      <dsp:spPr>
        <a:xfrm>
          <a:off x="1161970" y="-189"/>
          <a:ext cx="4170771" cy="4170771"/>
        </a:xfrm>
        <a:prstGeom prst="circularArrow">
          <a:avLst>
            <a:gd name="adj1" fmla="val 5195"/>
            <a:gd name="adj2" fmla="val 335543"/>
            <a:gd name="adj3" fmla="val 8212458"/>
            <a:gd name="adj4" fmla="val 6448197"/>
            <a:gd name="adj5" fmla="val 6061"/>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C245CA-A053-4575-858E-F2E356195AB3}">
      <dsp:nvSpPr>
        <dsp:cNvPr id="0" name=""/>
        <dsp:cNvSpPr/>
      </dsp:nvSpPr>
      <dsp:spPr>
        <a:xfrm>
          <a:off x="931702" y="2101503"/>
          <a:ext cx="1111153" cy="11111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S" sz="1400" b="1" kern="1200" baseline="0" dirty="0" smtClean="0">
              <a:solidFill>
                <a:schemeClr val="tx1"/>
              </a:solidFill>
              <a:effectLst>
                <a:outerShdw blurRad="38100" dist="38100" dir="2700000" algn="tl">
                  <a:srgbClr val="000000">
                    <a:alpha val="43137"/>
                  </a:srgbClr>
                </a:outerShdw>
              </a:effectLst>
              <a:latin typeface="Arial Narrow" pitchFamily="34" charset="0"/>
            </a:rPr>
            <a:t>Definición de acuerdos socio-ambientales</a:t>
          </a:r>
          <a:endParaRPr lang="es-CO" sz="1400" kern="1200" baseline="0" dirty="0"/>
        </a:p>
      </dsp:txBody>
      <dsp:txXfrm>
        <a:off x="931702" y="2101503"/>
        <a:ext cx="1111153" cy="1111153"/>
      </dsp:txXfrm>
    </dsp:sp>
    <dsp:sp modelId="{2B53906F-C58A-4A7F-9B44-2375CA0E4F65}">
      <dsp:nvSpPr>
        <dsp:cNvPr id="0" name=""/>
        <dsp:cNvSpPr/>
      </dsp:nvSpPr>
      <dsp:spPr>
        <a:xfrm>
          <a:off x="1161970" y="-189"/>
          <a:ext cx="4170771" cy="4170771"/>
        </a:xfrm>
        <a:prstGeom prst="circularArrow">
          <a:avLst>
            <a:gd name="adj1" fmla="val 5195"/>
            <a:gd name="adj2" fmla="val 335543"/>
            <a:gd name="adj3" fmla="val 12299538"/>
            <a:gd name="adj4" fmla="val 10769708"/>
            <a:gd name="adj5" fmla="val 6061"/>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317B5F7-58E1-4D22-B1ED-659B0242A4CF}">
      <dsp:nvSpPr>
        <dsp:cNvPr id="0" name=""/>
        <dsp:cNvSpPr/>
      </dsp:nvSpPr>
      <dsp:spPr>
        <a:xfrm>
          <a:off x="1603991" y="32408"/>
          <a:ext cx="1111153" cy="11111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S" sz="1400" b="1" kern="1200" dirty="0" smtClean="0">
              <a:solidFill>
                <a:schemeClr val="tx1"/>
              </a:solidFill>
              <a:effectLst>
                <a:outerShdw blurRad="38100" dist="38100" dir="2700000" algn="tl">
                  <a:srgbClr val="000000">
                    <a:alpha val="43137"/>
                  </a:srgbClr>
                </a:outerShdw>
              </a:effectLst>
              <a:latin typeface="Arial Narrow" pitchFamily="34" charset="0"/>
            </a:rPr>
            <a:t>Formulación y Ejecución concertada  de Proyectos</a:t>
          </a:r>
          <a:endParaRPr lang="es-CO" sz="1400" kern="1200" dirty="0"/>
        </a:p>
      </dsp:txBody>
      <dsp:txXfrm>
        <a:off x="1603991" y="32408"/>
        <a:ext cx="1111153" cy="1111153"/>
      </dsp:txXfrm>
    </dsp:sp>
    <dsp:sp modelId="{357DD1C3-8350-4B53-99F8-4849DC007C24}">
      <dsp:nvSpPr>
        <dsp:cNvPr id="0" name=""/>
        <dsp:cNvSpPr/>
      </dsp:nvSpPr>
      <dsp:spPr>
        <a:xfrm>
          <a:off x="1161970" y="-189"/>
          <a:ext cx="4170771" cy="4170771"/>
        </a:xfrm>
        <a:prstGeom prst="circularArrow">
          <a:avLst>
            <a:gd name="adj1" fmla="val 5195"/>
            <a:gd name="adj2" fmla="val 335543"/>
            <a:gd name="adj3" fmla="val 16867243"/>
            <a:gd name="adj4" fmla="val 15197213"/>
            <a:gd name="adj5" fmla="val 6061"/>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3E68A1A-BD7C-41C0-B254-5DBE07A98630}">
      <dsp:nvSpPr>
        <dsp:cNvPr id="0" name=""/>
        <dsp:cNvSpPr/>
      </dsp:nvSpPr>
      <dsp:spPr>
        <a:xfrm>
          <a:off x="2532835" y="2661748"/>
          <a:ext cx="2476408" cy="235208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CO" sz="1800" b="1" kern="1200" dirty="0" smtClean="0">
              <a:latin typeface="Arial Narrow" pitchFamily="34" charset="0"/>
            </a:rPr>
            <a:t>Acción Inmediata como eje de actuación</a:t>
          </a:r>
          <a:endParaRPr lang="es-CO" sz="1800" b="1" kern="1200" dirty="0">
            <a:latin typeface="Arial Narrow" pitchFamily="34" charset="0"/>
          </a:endParaRPr>
        </a:p>
      </dsp:txBody>
      <dsp:txXfrm>
        <a:off x="2532835" y="2661748"/>
        <a:ext cx="2476408" cy="2352087"/>
      </dsp:txXfrm>
    </dsp:sp>
    <dsp:sp modelId="{049E497E-6FA7-4178-8FC2-E7D5F461804A}">
      <dsp:nvSpPr>
        <dsp:cNvPr id="0" name=""/>
        <dsp:cNvSpPr/>
      </dsp:nvSpPr>
      <dsp:spPr>
        <a:xfrm rot="16200000">
          <a:off x="3588168" y="2072107"/>
          <a:ext cx="365742" cy="6860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endParaRPr lang="es-CO" sz="2900" kern="1200"/>
        </a:p>
      </dsp:txBody>
      <dsp:txXfrm rot="16200000">
        <a:off x="3588168" y="2072107"/>
        <a:ext cx="365742" cy="686030"/>
      </dsp:txXfrm>
    </dsp:sp>
    <dsp:sp modelId="{C6650705-7D3C-4B72-A094-F1DC9D899BD5}">
      <dsp:nvSpPr>
        <dsp:cNvPr id="0" name=""/>
        <dsp:cNvSpPr/>
      </dsp:nvSpPr>
      <dsp:spPr>
        <a:xfrm>
          <a:off x="2488970" y="-281904"/>
          <a:ext cx="2564138" cy="2583609"/>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CO" sz="1800" kern="1200" dirty="0" smtClean="0">
              <a:latin typeface="Arial Narrow" pitchFamily="34" charset="0"/>
            </a:rPr>
            <a:t>Cogestión para la puesta en marcha de las iniciativas</a:t>
          </a:r>
          <a:endParaRPr lang="es-CO" sz="1800" kern="1200" dirty="0">
            <a:latin typeface="Arial Narrow" pitchFamily="34" charset="0"/>
          </a:endParaRPr>
        </a:p>
      </dsp:txBody>
      <dsp:txXfrm>
        <a:off x="2488970" y="-281904"/>
        <a:ext cx="2564138" cy="2583609"/>
      </dsp:txXfrm>
    </dsp:sp>
    <dsp:sp modelId="{CED85678-9D21-4D3C-9F78-B57BDA3315D2}">
      <dsp:nvSpPr>
        <dsp:cNvPr id="0" name=""/>
        <dsp:cNvSpPr/>
      </dsp:nvSpPr>
      <dsp:spPr>
        <a:xfrm rot="1647992">
          <a:off x="4907620" y="4127523"/>
          <a:ext cx="517163" cy="6860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endParaRPr lang="es-CO" sz="2900" kern="1200"/>
        </a:p>
      </dsp:txBody>
      <dsp:txXfrm rot="1647992">
        <a:off x="4907620" y="4127523"/>
        <a:ext cx="517163" cy="686030"/>
      </dsp:txXfrm>
    </dsp:sp>
    <dsp:sp modelId="{03BE3F10-2A07-4B0A-B2AB-8FF9098C6F9F}">
      <dsp:nvSpPr>
        <dsp:cNvPr id="0" name=""/>
        <dsp:cNvSpPr/>
      </dsp:nvSpPr>
      <dsp:spPr>
        <a:xfrm>
          <a:off x="5081273" y="3888434"/>
          <a:ext cx="2556289" cy="2589723"/>
        </a:xfrm>
        <a:prstGeom prst="ellipse">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CO" sz="1800" kern="1200" dirty="0" smtClean="0">
              <a:latin typeface="Arial Narrow" pitchFamily="34" charset="0"/>
            </a:rPr>
            <a:t>Carácter participativo para la  concertación</a:t>
          </a:r>
          <a:endParaRPr lang="es-CO" sz="1800" kern="1200" dirty="0">
            <a:latin typeface="Arial Narrow" pitchFamily="34" charset="0"/>
          </a:endParaRPr>
        </a:p>
      </dsp:txBody>
      <dsp:txXfrm>
        <a:off x="5081273" y="3888434"/>
        <a:ext cx="2556289" cy="2589723"/>
      </dsp:txXfrm>
    </dsp:sp>
    <dsp:sp modelId="{42842AAB-1B71-4208-A621-79C0CA3D6DA0}">
      <dsp:nvSpPr>
        <dsp:cNvPr id="0" name=""/>
        <dsp:cNvSpPr/>
      </dsp:nvSpPr>
      <dsp:spPr>
        <a:xfrm rot="9000014">
          <a:off x="2295814" y="4206921"/>
          <a:ext cx="483487" cy="6860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endParaRPr lang="es-CO" sz="2900" kern="1200"/>
        </a:p>
      </dsp:txBody>
      <dsp:txXfrm rot="9000014">
        <a:off x="2295814" y="4206921"/>
        <a:ext cx="483487" cy="686030"/>
      </dsp:txXfrm>
    </dsp:sp>
    <dsp:sp modelId="{6E452AF4-74C6-4E4D-963E-DA8105024B6A}">
      <dsp:nvSpPr>
        <dsp:cNvPr id="0" name=""/>
        <dsp:cNvSpPr/>
      </dsp:nvSpPr>
      <dsp:spPr>
        <a:xfrm>
          <a:off x="144011" y="4029889"/>
          <a:ext cx="2355989" cy="2443679"/>
        </a:xfrm>
        <a:prstGeom prst="ellipse">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CO" sz="1800" kern="1200" dirty="0" smtClean="0">
              <a:latin typeface="Arial Narrow" pitchFamily="34" charset="0"/>
            </a:rPr>
            <a:t>Corresponsabilidad </a:t>
          </a:r>
          <a:r>
            <a:rPr lang="es-CO" sz="1600" kern="1200" dirty="0" smtClean="0">
              <a:latin typeface="Arial Narrow" pitchFamily="34" charset="0"/>
            </a:rPr>
            <a:t>frente</a:t>
          </a:r>
          <a:r>
            <a:rPr lang="es-CO" sz="1800" kern="1200" dirty="0" smtClean="0">
              <a:latin typeface="Arial Narrow" pitchFamily="34" charset="0"/>
            </a:rPr>
            <a:t> a las problemáticas socio ambientales identificadas</a:t>
          </a:r>
          <a:endParaRPr lang="es-CO" sz="1800" kern="1200" dirty="0">
            <a:latin typeface="Arial Narrow" pitchFamily="34" charset="0"/>
          </a:endParaRPr>
        </a:p>
      </dsp:txBody>
      <dsp:txXfrm>
        <a:off x="144011" y="4029889"/>
        <a:ext cx="2355989" cy="244367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F93F96F-55D9-4C91-B3FB-C1E0AF8BC686}">
      <dsp:nvSpPr>
        <dsp:cNvPr id="0" name=""/>
        <dsp:cNvSpPr/>
      </dsp:nvSpPr>
      <dsp:spPr>
        <a:xfrm rot="16200000">
          <a:off x="-653556" y="653556"/>
          <a:ext cx="5328591" cy="4021478"/>
        </a:xfrm>
        <a:prstGeom prst="flowChartManualOperation">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lvl="0" algn="just" defTabSz="800100">
            <a:lnSpc>
              <a:spcPct val="90000"/>
            </a:lnSpc>
            <a:spcBef>
              <a:spcPct val="0"/>
            </a:spcBef>
            <a:spcAft>
              <a:spcPct val="35000"/>
            </a:spcAft>
          </a:pPr>
          <a:r>
            <a:rPr lang="es-CO" sz="1800" kern="1200" dirty="0" smtClean="0">
              <a:latin typeface="Arial Narrow" pitchFamily="34" charset="0"/>
            </a:rPr>
            <a:t>El trabajo en red debe avanzar en la generación de confianza e interés por construir escenarios deseados colectivamente y trazar estrategias a corto, mediano y largo plazo para hacer viable dichos escenarios. </a:t>
          </a:r>
          <a:endParaRPr lang="es-CO" sz="1800" kern="1200" dirty="0">
            <a:latin typeface="Arial Narrow" pitchFamily="34" charset="0"/>
          </a:endParaRPr>
        </a:p>
      </dsp:txBody>
      <dsp:txXfrm rot="16200000">
        <a:off x="-653556" y="653556"/>
        <a:ext cx="5328591" cy="4021478"/>
      </dsp:txXfrm>
    </dsp:sp>
    <dsp:sp modelId="{464311B6-248E-474C-80C5-E9EEC61A3CFE}">
      <dsp:nvSpPr>
        <dsp:cNvPr id="0" name=""/>
        <dsp:cNvSpPr/>
      </dsp:nvSpPr>
      <dsp:spPr>
        <a:xfrm rot="16200000">
          <a:off x="3673712" y="653556"/>
          <a:ext cx="5328591" cy="4021478"/>
        </a:xfrm>
        <a:prstGeom prst="flowChartManualOperation">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t" anchorCtr="0">
          <a:noAutofit/>
        </a:bodyPr>
        <a:lstStyle/>
        <a:p>
          <a:pPr lvl="0" algn="just" defTabSz="800100">
            <a:lnSpc>
              <a:spcPct val="90000"/>
            </a:lnSpc>
            <a:spcBef>
              <a:spcPct val="0"/>
            </a:spcBef>
            <a:spcAft>
              <a:spcPct val="35000"/>
            </a:spcAft>
          </a:pPr>
          <a:r>
            <a:rPr lang="es-CO" sz="1800" kern="1200" dirty="0" smtClean="0">
              <a:latin typeface="Arial Narrow" pitchFamily="34" charset="0"/>
            </a:rPr>
            <a:t>La participación no es considerada en términos de asistencia a reuniones por parte de las comunidades, sino en el aporte a la construcción colectiva del proceso, asunto que favorece la generación de confianza con las instituciones</a:t>
          </a:r>
          <a:endParaRPr lang="es-CO" sz="1800" kern="1200" dirty="0">
            <a:latin typeface="Arial Narrow" pitchFamily="34" charset="0"/>
          </a:endParaRPr>
        </a:p>
        <a:p>
          <a:pPr marL="171450" lvl="1" indent="-171450" algn="l" defTabSz="711200">
            <a:lnSpc>
              <a:spcPct val="90000"/>
            </a:lnSpc>
            <a:spcBef>
              <a:spcPct val="0"/>
            </a:spcBef>
            <a:spcAft>
              <a:spcPct val="15000"/>
            </a:spcAft>
            <a:buChar char="••"/>
          </a:pPr>
          <a:endParaRPr lang="es-CO" sz="1600" kern="1200" dirty="0">
            <a:latin typeface="Arial Narrow" pitchFamily="34" charset="0"/>
          </a:endParaRPr>
        </a:p>
      </dsp:txBody>
      <dsp:txXfrm rot="16200000">
        <a:off x="3673712" y="653556"/>
        <a:ext cx="5328591" cy="4021478"/>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E1E3CE-7CBE-4082-B7B5-A4A14F2E037E}">
      <dsp:nvSpPr>
        <dsp:cNvPr id="0" name=""/>
        <dsp:cNvSpPr/>
      </dsp:nvSpPr>
      <dsp:spPr>
        <a:xfrm rot="16200000">
          <a:off x="-1088509" y="1089449"/>
          <a:ext cx="4624288" cy="2445388"/>
        </a:xfrm>
        <a:prstGeom prst="flowChartManualOperation">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ctr" anchorCtr="0">
          <a:noAutofit/>
        </a:bodyPr>
        <a:lstStyle/>
        <a:p>
          <a:pPr lvl="0" algn="just" defTabSz="711200">
            <a:lnSpc>
              <a:spcPct val="90000"/>
            </a:lnSpc>
            <a:spcBef>
              <a:spcPct val="0"/>
            </a:spcBef>
            <a:spcAft>
              <a:spcPct val="35000"/>
            </a:spcAft>
          </a:pPr>
          <a:r>
            <a:rPr lang="es-CO" sz="1600" kern="1200" dirty="0" smtClean="0">
              <a:latin typeface="Arial Narrow" pitchFamily="34" charset="0"/>
            </a:rPr>
            <a:t>Las comunidades en estos escenarios, lograron identificar y reconocer el doble papel de las instituciones como agentes que movilizan iniciativas, pero también como actores que restringen propuestas </a:t>
          </a:r>
          <a:endParaRPr lang="es-CO" sz="1600" kern="1200" dirty="0">
            <a:latin typeface="Arial Narrow" pitchFamily="34" charset="0"/>
          </a:endParaRPr>
        </a:p>
      </dsp:txBody>
      <dsp:txXfrm rot="16200000">
        <a:off x="-1088509" y="1089449"/>
        <a:ext cx="4624288" cy="2445388"/>
      </dsp:txXfrm>
    </dsp:sp>
    <dsp:sp modelId="{1EA00219-8B19-4350-85D8-97F8C01338EE}">
      <dsp:nvSpPr>
        <dsp:cNvPr id="0" name=""/>
        <dsp:cNvSpPr/>
      </dsp:nvSpPr>
      <dsp:spPr>
        <a:xfrm rot="16200000">
          <a:off x="1540284" y="1089449"/>
          <a:ext cx="4624288" cy="2445388"/>
        </a:xfrm>
        <a:prstGeom prst="flowChartManualOperati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ctr" anchorCtr="0">
          <a:noAutofit/>
        </a:bodyPr>
        <a:lstStyle/>
        <a:p>
          <a:pPr lvl="0" algn="just" defTabSz="711200">
            <a:lnSpc>
              <a:spcPct val="90000"/>
            </a:lnSpc>
            <a:spcBef>
              <a:spcPct val="0"/>
            </a:spcBef>
            <a:spcAft>
              <a:spcPct val="35000"/>
            </a:spcAft>
          </a:pPr>
          <a:r>
            <a:rPr lang="es-CO" sz="1600" kern="1200" dirty="0" smtClean="0">
              <a:latin typeface="Arial Narrow" pitchFamily="34" charset="0"/>
            </a:rPr>
            <a:t>La mirada prospectiva en este ejercicio de planeación, favoreció la participación de los actores comunitarios, en la medida en que se minimizó el tecnicismo de los procesos de planeación por parte de los “expertos” y se avanzó en el desarrollo de técnicas incluyentes como el diálogo de saberes. </a:t>
          </a:r>
          <a:endParaRPr lang="es-CO" sz="1600" kern="1200" dirty="0">
            <a:latin typeface="Arial Narrow" pitchFamily="34" charset="0"/>
          </a:endParaRPr>
        </a:p>
      </dsp:txBody>
      <dsp:txXfrm rot="16200000">
        <a:off x="1540284" y="1089449"/>
        <a:ext cx="4624288" cy="2445388"/>
      </dsp:txXfrm>
    </dsp:sp>
    <dsp:sp modelId="{2F81F3D3-A757-49FE-8E74-69CA2A1D0DC4}">
      <dsp:nvSpPr>
        <dsp:cNvPr id="0" name=""/>
        <dsp:cNvSpPr/>
      </dsp:nvSpPr>
      <dsp:spPr>
        <a:xfrm rot="16200000">
          <a:off x="4169077" y="1089449"/>
          <a:ext cx="4624288" cy="2445388"/>
        </a:xfrm>
        <a:prstGeom prst="flowChartManualOperation">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0" rIns="88900" bIns="0" numCol="1" spcCol="1270" anchor="ctr" anchorCtr="0">
          <a:noAutofit/>
        </a:bodyPr>
        <a:lstStyle/>
        <a:p>
          <a:pPr lvl="0" algn="just" defTabSz="622300">
            <a:lnSpc>
              <a:spcPct val="90000"/>
            </a:lnSpc>
            <a:spcBef>
              <a:spcPct val="0"/>
            </a:spcBef>
            <a:spcAft>
              <a:spcPct val="35000"/>
            </a:spcAft>
          </a:pPr>
          <a:r>
            <a:rPr lang="es-CO" sz="1400" kern="1200" dirty="0" smtClean="0">
              <a:latin typeface="Arial Narrow" pitchFamily="34" charset="0"/>
            </a:rPr>
            <a:t>La planificación inicial a través de proyectos demanda una estrategia de información y comunicación eficiente y eficaz, que llegue a los diferentes sectores con el fin de involucrar a otros actores estratégicos en la cofinanciación de las propuestas para dar respuesta inmediata a los problemas socio ambientales que lo requieran, desde las particularidades culturales, sociales, económicas, institucionales y ambientales de los habitantes locales de la cuenca. </a:t>
          </a:r>
          <a:endParaRPr lang="es-CO" sz="1400" kern="1200" dirty="0">
            <a:latin typeface="Arial Narrow" pitchFamily="34" charset="0"/>
          </a:endParaRPr>
        </a:p>
      </dsp:txBody>
      <dsp:txXfrm rot="16200000">
        <a:off x="4169077" y="1089449"/>
        <a:ext cx="4624288" cy="2445388"/>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7445ED0-145C-49CE-805F-0F292C0706E1}">
      <dsp:nvSpPr>
        <dsp:cNvPr id="0" name=""/>
        <dsp:cNvSpPr/>
      </dsp:nvSpPr>
      <dsp:spPr>
        <a:xfrm rot="16200000">
          <a:off x="-1411172" y="1413151"/>
          <a:ext cx="4768304" cy="1942000"/>
        </a:xfrm>
        <a:prstGeom prst="flowChartManualOperati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76200" bIns="0" numCol="1" spcCol="1270" anchor="ctr" anchorCtr="0">
          <a:noAutofit/>
        </a:bodyPr>
        <a:lstStyle/>
        <a:p>
          <a:pPr lvl="0" algn="just" defTabSz="533400">
            <a:lnSpc>
              <a:spcPct val="90000"/>
            </a:lnSpc>
            <a:spcBef>
              <a:spcPct val="0"/>
            </a:spcBef>
            <a:spcAft>
              <a:spcPct val="35000"/>
            </a:spcAft>
          </a:pPr>
          <a:r>
            <a:rPr lang="es-CO" sz="1200" i="1" kern="1200" dirty="0" smtClean="0">
              <a:latin typeface="Arial Narrow" pitchFamily="34" charset="0"/>
            </a:rPr>
            <a:t>Es importante establecer el vínculo con las comunidades porque son ellas quienes tienen la historia y el conocimiento empírico del comportamiento de la cuenca; esto aunado al conocimiento técnico de la </a:t>
          </a:r>
          <a:r>
            <a:rPr lang="es-CO" sz="1200" i="1" kern="1200" dirty="0" smtClean="0">
              <a:latin typeface="Arial Narrow" pitchFamily="34" charset="0"/>
            </a:rPr>
            <a:t>instituciones, permite </a:t>
          </a:r>
          <a:r>
            <a:rPr lang="es-CO" sz="1200" i="1" kern="1200" dirty="0" smtClean="0">
              <a:latin typeface="Arial Narrow" pitchFamily="34" charset="0"/>
            </a:rPr>
            <a:t>generar una sinergia importante, además de otorgarle el reconocimiento a la comunidad como actor y sujeto de desarrollo y no como un objeto pasivo del </a:t>
          </a:r>
          <a:r>
            <a:rPr lang="es-CO" sz="1200" i="1" kern="1200" dirty="0" smtClean="0">
              <a:latin typeface="Arial Narrow" pitchFamily="34" charset="0"/>
            </a:rPr>
            <a:t>mismo, existe </a:t>
          </a:r>
          <a:r>
            <a:rPr lang="es-CO" sz="1200" i="1" kern="1200" dirty="0" smtClean="0">
              <a:latin typeface="Arial Narrow" pitchFamily="34" charset="0"/>
            </a:rPr>
            <a:t>una mirada más amplia del problema ambiental para que se enriquezcan y apropien las alternativas y proyectos de solución.” (Grupo Focal) </a:t>
          </a:r>
          <a:endParaRPr lang="es-CO" sz="1200" kern="1200" dirty="0">
            <a:latin typeface="Arial Narrow" pitchFamily="34" charset="0"/>
          </a:endParaRPr>
        </a:p>
      </dsp:txBody>
      <dsp:txXfrm rot="16200000">
        <a:off x="-1411172" y="1413151"/>
        <a:ext cx="4768304" cy="1942000"/>
      </dsp:txXfrm>
    </dsp:sp>
    <dsp:sp modelId="{05CDB78D-11E0-4929-878A-D674027226D0}">
      <dsp:nvSpPr>
        <dsp:cNvPr id="0" name=""/>
        <dsp:cNvSpPr/>
      </dsp:nvSpPr>
      <dsp:spPr>
        <a:xfrm rot="16200000">
          <a:off x="676478" y="1413151"/>
          <a:ext cx="4768304" cy="1942000"/>
        </a:xfrm>
        <a:prstGeom prst="flowChartManualOperation">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76200" bIns="0" numCol="1" spcCol="1270" anchor="ctr" anchorCtr="0">
          <a:noAutofit/>
        </a:bodyPr>
        <a:lstStyle/>
        <a:p>
          <a:pPr lvl="0" algn="just" defTabSz="533400">
            <a:lnSpc>
              <a:spcPct val="90000"/>
            </a:lnSpc>
            <a:spcBef>
              <a:spcPct val="0"/>
            </a:spcBef>
            <a:spcAft>
              <a:spcPct val="35000"/>
            </a:spcAft>
          </a:pPr>
          <a:r>
            <a:rPr lang="es-CO" sz="1200" kern="1200" dirty="0" smtClean="0">
              <a:latin typeface="Arial Narrow" pitchFamily="34" charset="0"/>
            </a:rPr>
            <a:t>Los Grupos Motor, </a:t>
          </a:r>
          <a:r>
            <a:rPr lang="es-CO" sz="1200" kern="1200" dirty="0" smtClean="0">
              <a:latin typeface="Arial Narrow" pitchFamily="34" charset="0"/>
            </a:rPr>
            <a:t>instancias creadas </a:t>
          </a:r>
          <a:r>
            <a:rPr lang="es-CO" sz="1200" kern="1200" dirty="0" smtClean="0">
              <a:latin typeface="Arial Narrow" pitchFamily="34" charset="0"/>
            </a:rPr>
            <a:t>como estrategia organizativa para la dinamización de los PAI y que se conforman con actores sociales del proceso, deben considerarse como estrategia clave para su fortalecimiento que debe articularse a los Consejos de Cuenca en espacios donde se cuente con Planes de Ordenación y Manejo, o a los diferentes espacios municipales o departamentales de planificación, con el fin de potencializar el liderazgo y la planificación participativa y sostenible del territorio. </a:t>
          </a:r>
          <a:endParaRPr lang="es-CO" sz="1200" kern="1200" dirty="0">
            <a:latin typeface="Arial Narrow" pitchFamily="34" charset="0"/>
          </a:endParaRPr>
        </a:p>
      </dsp:txBody>
      <dsp:txXfrm rot="16200000">
        <a:off x="676478" y="1413151"/>
        <a:ext cx="4768304" cy="1942000"/>
      </dsp:txXfrm>
    </dsp:sp>
    <dsp:sp modelId="{2FA9356B-C7BA-4869-8BA2-06646F6F5CEC}">
      <dsp:nvSpPr>
        <dsp:cNvPr id="0" name=""/>
        <dsp:cNvSpPr/>
      </dsp:nvSpPr>
      <dsp:spPr>
        <a:xfrm rot="16200000">
          <a:off x="2764129" y="1413151"/>
          <a:ext cx="4768304" cy="1942000"/>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99281" bIns="0" numCol="1" spcCol="1270" anchor="ctr" anchorCtr="0">
          <a:noAutofit/>
        </a:bodyPr>
        <a:lstStyle/>
        <a:p>
          <a:pPr lvl="0" algn="just" defTabSz="711200">
            <a:lnSpc>
              <a:spcPct val="90000"/>
            </a:lnSpc>
            <a:spcBef>
              <a:spcPct val="0"/>
            </a:spcBef>
            <a:spcAft>
              <a:spcPct val="35000"/>
            </a:spcAft>
          </a:pPr>
          <a:r>
            <a:rPr lang="es-CO" sz="1600" kern="1200" dirty="0" smtClean="0"/>
            <a:t>El PAI debe propender porque todas las acciones sean de carácter inmediato, y para ello el establecimiento de alianzas estratégicas entre el sector público, privado, comunidad, resulta fundamental</a:t>
          </a:r>
          <a:endParaRPr lang="es-CO" sz="1600" kern="1200" dirty="0" smtClean="0"/>
        </a:p>
      </dsp:txBody>
      <dsp:txXfrm rot="16200000">
        <a:off x="2764129" y="1413151"/>
        <a:ext cx="4768304" cy="1942000"/>
      </dsp:txXfrm>
    </dsp:sp>
    <dsp:sp modelId="{01494680-11AD-4126-BAF8-EFED85F30EFD}">
      <dsp:nvSpPr>
        <dsp:cNvPr id="0" name=""/>
        <dsp:cNvSpPr/>
      </dsp:nvSpPr>
      <dsp:spPr>
        <a:xfrm rot="16200000">
          <a:off x="4851780" y="1413151"/>
          <a:ext cx="4768304" cy="1942000"/>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99281" bIns="0" numCol="1" spcCol="1270" anchor="ctr" anchorCtr="0">
          <a:noAutofit/>
        </a:bodyPr>
        <a:lstStyle/>
        <a:p>
          <a:pPr lvl="0" algn="just" defTabSz="711200">
            <a:lnSpc>
              <a:spcPct val="90000"/>
            </a:lnSpc>
            <a:spcBef>
              <a:spcPct val="0"/>
            </a:spcBef>
            <a:spcAft>
              <a:spcPct val="35000"/>
            </a:spcAft>
          </a:pPr>
          <a:r>
            <a:rPr lang="es-CO" sz="1600" kern="1200" dirty="0" smtClean="0"/>
            <a:t>Por ser inmediato, debe dejar las bases para una planificación en el mediano y largo plazo, para lo cual debe articularse a los instrumentos de planificación del territorio. </a:t>
          </a:r>
          <a:endParaRPr lang="es-CO" sz="1600" kern="1200" dirty="0" smtClean="0"/>
        </a:p>
      </dsp:txBody>
      <dsp:txXfrm rot="16200000">
        <a:off x="4851780" y="1413151"/>
        <a:ext cx="4768304" cy="1942000"/>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F93F96F-55D9-4C91-B3FB-C1E0AF8BC686}">
      <dsp:nvSpPr>
        <dsp:cNvPr id="0" name=""/>
        <dsp:cNvSpPr/>
      </dsp:nvSpPr>
      <dsp:spPr>
        <a:xfrm rot="16200000">
          <a:off x="-1676260" y="1676260"/>
          <a:ext cx="5328591" cy="1976071"/>
        </a:xfrm>
        <a:prstGeom prst="flowChartManualOperation">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lvl="0" algn="just" defTabSz="800100">
            <a:lnSpc>
              <a:spcPct val="90000"/>
            </a:lnSpc>
            <a:spcBef>
              <a:spcPct val="0"/>
            </a:spcBef>
            <a:spcAft>
              <a:spcPct val="35000"/>
            </a:spcAft>
          </a:pPr>
          <a:r>
            <a:rPr lang="es-CO" sz="1800" kern="1200" dirty="0" smtClean="0">
              <a:latin typeface="Arial Narrow" pitchFamily="34" charset="0"/>
            </a:rPr>
            <a:t>Ausencia de actores estratégicos, particularmente entes gubernamentales, academia y usuarios de los Recursos Naturales</a:t>
          </a:r>
          <a:endParaRPr lang="es-CO" sz="1800" kern="1200" dirty="0">
            <a:latin typeface="Arial Narrow" pitchFamily="34" charset="0"/>
          </a:endParaRPr>
        </a:p>
      </dsp:txBody>
      <dsp:txXfrm rot="16200000">
        <a:off x="-1676260" y="1676260"/>
        <a:ext cx="5328591" cy="1976071"/>
      </dsp:txXfrm>
    </dsp:sp>
    <dsp:sp modelId="{DF860D75-F10E-4F4C-834E-B70D253251F5}">
      <dsp:nvSpPr>
        <dsp:cNvPr id="0" name=""/>
        <dsp:cNvSpPr/>
      </dsp:nvSpPr>
      <dsp:spPr>
        <a:xfrm rot="16200000">
          <a:off x="450029" y="1676260"/>
          <a:ext cx="5328591" cy="1976071"/>
        </a:xfrm>
        <a:prstGeom prst="flowChartManualOperation">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lvl="0" algn="just" defTabSz="800100">
            <a:lnSpc>
              <a:spcPct val="90000"/>
            </a:lnSpc>
            <a:spcBef>
              <a:spcPct val="0"/>
            </a:spcBef>
            <a:spcAft>
              <a:spcPct val="35000"/>
            </a:spcAft>
          </a:pPr>
          <a:r>
            <a:rPr lang="es-CO" sz="1800" kern="1200" dirty="0" smtClean="0">
              <a:latin typeface="Arial Narrow" pitchFamily="34" charset="0"/>
            </a:rPr>
            <a:t>Disminución de las dinámicas de trabajo sino se jalona el proceso por parte de las instituciones (no se da aun en algunos casos apropiación del proceso&lt;9</a:t>
          </a:r>
          <a:endParaRPr lang="es-CO" sz="1800" kern="1200" dirty="0">
            <a:latin typeface="Arial Narrow" pitchFamily="34" charset="0"/>
          </a:endParaRPr>
        </a:p>
      </dsp:txBody>
      <dsp:txXfrm rot="16200000">
        <a:off x="450029" y="1676260"/>
        <a:ext cx="5328591" cy="1976071"/>
      </dsp:txXfrm>
    </dsp:sp>
    <dsp:sp modelId="{464311B6-248E-474C-80C5-E9EEC61A3CFE}">
      <dsp:nvSpPr>
        <dsp:cNvPr id="0" name=""/>
        <dsp:cNvSpPr/>
      </dsp:nvSpPr>
      <dsp:spPr>
        <a:xfrm rot="16200000">
          <a:off x="2574306" y="1676260"/>
          <a:ext cx="5328591" cy="1976071"/>
        </a:xfrm>
        <a:prstGeom prst="flowChartManualOperation">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lvl="0" algn="just" defTabSz="800100">
            <a:lnSpc>
              <a:spcPct val="90000"/>
            </a:lnSpc>
            <a:spcBef>
              <a:spcPct val="0"/>
            </a:spcBef>
            <a:spcAft>
              <a:spcPct val="35000"/>
            </a:spcAft>
          </a:pPr>
          <a:r>
            <a:rPr lang="es-CO" sz="1800" kern="1200" dirty="0" smtClean="0">
              <a:latin typeface="Arial Narrow" pitchFamily="34" charset="0"/>
            </a:rPr>
            <a:t>Debilidad en la Gestión </a:t>
          </a:r>
          <a:r>
            <a:rPr lang="es-CO" sz="1800" kern="1200" dirty="0" smtClean="0">
              <a:latin typeface="Arial Narrow" pitchFamily="34" charset="0"/>
            </a:rPr>
            <a:t>de recursos para la ejecución de algunas iniciativas</a:t>
          </a:r>
          <a:endParaRPr lang="es-CO" sz="1800" kern="1200" dirty="0">
            <a:latin typeface="Arial Narrow" pitchFamily="34" charset="0"/>
          </a:endParaRPr>
        </a:p>
      </dsp:txBody>
      <dsp:txXfrm rot="16200000">
        <a:off x="2574306" y="1676260"/>
        <a:ext cx="5328591" cy="1976071"/>
      </dsp:txXfrm>
    </dsp:sp>
    <dsp:sp modelId="{11CF8B2C-7255-400A-873F-FE6603C9A5C8}">
      <dsp:nvSpPr>
        <dsp:cNvPr id="0" name=""/>
        <dsp:cNvSpPr/>
      </dsp:nvSpPr>
      <dsp:spPr>
        <a:xfrm rot="16200000">
          <a:off x="4698582" y="1676260"/>
          <a:ext cx="5328591" cy="1976071"/>
        </a:xfrm>
        <a:prstGeom prst="flowChartManualOperation">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lvl="0" algn="just" defTabSz="800100">
            <a:lnSpc>
              <a:spcPct val="90000"/>
            </a:lnSpc>
            <a:spcBef>
              <a:spcPct val="0"/>
            </a:spcBef>
            <a:spcAft>
              <a:spcPct val="35000"/>
            </a:spcAft>
          </a:pPr>
          <a:r>
            <a:rPr lang="es-CO" sz="1800" b="1" kern="1200" dirty="0" smtClean="0">
              <a:latin typeface="Arial Narrow" pitchFamily="34" charset="0"/>
            </a:rPr>
            <a:t>Incumplimiento de compromisos adquiridos</a:t>
          </a:r>
          <a:endParaRPr lang="es-CO" sz="1800" b="1" kern="1200" dirty="0">
            <a:latin typeface="Arial Narrow" pitchFamily="34" charset="0"/>
          </a:endParaRPr>
        </a:p>
      </dsp:txBody>
      <dsp:txXfrm rot="16200000">
        <a:off x="4698582" y="1676260"/>
        <a:ext cx="5328591" cy="1976071"/>
      </dsp:txXfrm>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707B86-3A1A-4EFF-9C96-ADAC13F7CB47}" type="datetimeFigureOut">
              <a:rPr lang="es-CO" smtClean="0"/>
              <a:pPr/>
              <a:t>28/03/2012</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O"/>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7F4AEF-2FD9-45AA-9E8B-A2A62D56AB1A}" type="slidenum">
              <a:rPr lang="es-CO" smtClean="0"/>
              <a:pPr/>
              <a:t>‹Nº›</a:t>
            </a:fld>
            <a:endParaRPr lang="es-CO"/>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a:lstStyle/>
          <a:p>
            <a:endParaRPr lang="es-ES" smtClean="0"/>
          </a:p>
        </p:txBody>
      </p:sp>
      <p:sp>
        <p:nvSpPr>
          <p:cNvPr id="25604" name="Slide Number Placeholder 3"/>
          <p:cNvSpPr>
            <a:spLocks noGrp="1"/>
          </p:cNvSpPr>
          <p:nvPr>
            <p:ph type="sldNum" sz="quarter" idx="5"/>
          </p:nvPr>
        </p:nvSpPr>
        <p:spPr bwMode="auto">
          <a:noFill/>
          <a:ln>
            <a:miter lim="800000"/>
            <a:headEnd/>
            <a:tailEnd/>
          </a:ln>
        </p:spPr>
        <p:txBody>
          <a:bodyPr/>
          <a:lstStyle/>
          <a:p>
            <a:fld id="{6627A0E8-81CE-42DA-A5A5-2D39F79D89EE}" type="slidenum">
              <a:rPr lang="es-CO" smtClean="0"/>
              <a:pPr/>
              <a:t>12</a:t>
            </a:fld>
            <a:endParaRPr lang="es-CO"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a:lstStyle/>
          <a:p>
            <a:endParaRPr lang="es-ES" smtClean="0"/>
          </a:p>
        </p:txBody>
      </p:sp>
      <p:sp>
        <p:nvSpPr>
          <p:cNvPr id="45060" name="Slide Number Placeholder 3"/>
          <p:cNvSpPr>
            <a:spLocks noGrp="1"/>
          </p:cNvSpPr>
          <p:nvPr>
            <p:ph type="sldNum" sz="quarter" idx="5"/>
          </p:nvPr>
        </p:nvSpPr>
        <p:spPr bwMode="auto">
          <a:noFill/>
          <a:ln>
            <a:miter lim="800000"/>
            <a:headEnd/>
            <a:tailEnd/>
          </a:ln>
        </p:spPr>
        <p:txBody>
          <a:bodyPr/>
          <a:lstStyle/>
          <a:p>
            <a:fld id="{36305D64-8054-444D-9DF1-797C7468275F}" type="slidenum">
              <a:rPr lang="es-CO" smtClean="0"/>
              <a:pPr/>
              <a:t>14</a:t>
            </a:fld>
            <a:endParaRPr lang="es-CO"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a:lstStyle/>
          <a:p>
            <a:endParaRPr lang="es-ES" smtClean="0"/>
          </a:p>
        </p:txBody>
      </p:sp>
      <p:sp>
        <p:nvSpPr>
          <p:cNvPr id="22532" name="Slide Number Placeholder 3"/>
          <p:cNvSpPr>
            <a:spLocks noGrp="1"/>
          </p:cNvSpPr>
          <p:nvPr>
            <p:ph type="sldNum" sz="quarter" idx="5"/>
          </p:nvPr>
        </p:nvSpPr>
        <p:spPr bwMode="auto">
          <a:noFill/>
          <a:ln>
            <a:miter lim="800000"/>
            <a:headEnd/>
            <a:tailEnd/>
          </a:ln>
        </p:spPr>
        <p:txBody>
          <a:bodyPr/>
          <a:lstStyle/>
          <a:p>
            <a:fld id="{66AC05DA-048C-4FA4-B704-38CDBAB8D694}" type="slidenum">
              <a:rPr lang="es-CO" smtClean="0"/>
              <a:pPr/>
              <a:t>23</a:t>
            </a:fld>
            <a:endParaRPr lang="es-CO"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46E2DCED-5348-4949-B0A3-AFC5B8BFCA97}" type="datetimeFigureOut">
              <a:rPr lang="es-CO" smtClean="0"/>
              <a:pPr/>
              <a:t>28/03/2012</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2C6F94-CADA-48BF-AAA3-8DCC22569DE7}" type="slidenum">
              <a:rPr lang="es-CO" smtClean="0"/>
              <a:pPr/>
              <a:t>‹Nº›</a:t>
            </a:fld>
            <a:endParaRPr lang="es-C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46E2DCED-5348-4949-B0A3-AFC5B8BFCA97}" type="datetimeFigureOut">
              <a:rPr lang="es-CO" smtClean="0"/>
              <a:pPr/>
              <a:t>28/03/2012</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2C6F94-CADA-48BF-AAA3-8DCC22569DE7}" type="slidenum">
              <a:rPr lang="es-CO" smtClean="0"/>
              <a:pPr/>
              <a:t>‹Nº›</a:t>
            </a:fld>
            <a:endParaRPr lang="es-C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46E2DCED-5348-4949-B0A3-AFC5B8BFCA97}" type="datetimeFigureOut">
              <a:rPr lang="es-CO" smtClean="0"/>
              <a:pPr/>
              <a:t>28/03/2012</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2C6F94-CADA-48BF-AAA3-8DCC22569DE7}" type="slidenum">
              <a:rPr lang="es-CO" smtClean="0"/>
              <a:pPr/>
              <a:t>‹Nº›</a:t>
            </a:fld>
            <a:endParaRPr lang="es-CO"/>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Título y objetos">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ítulo, 1 obje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685800" y="609600"/>
            <a:ext cx="7772400" cy="1143000"/>
          </a:xfrm>
          <a:prstGeom prst="rect">
            <a:avLst/>
          </a:prstGeom>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685800" y="1981200"/>
            <a:ext cx="3810000" cy="4114800"/>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quarter" idx="2"/>
          </p:nvPr>
        </p:nvSpPr>
        <p:spPr>
          <a:xfrm>
            <a:off x="4648200" y="1981200"/>
            <a:ext cx="3810000" cy="1981200"/>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contenido"/>
          <p:cNvSpPr>
            <a:spLocks noGrp="1"/>
          </p:cNvSpPr>
          <p:nvPr>
            <p:ph sz="quarter" idx="3"/>
          </p:nvPr>
        </p:nvSpPr>
        <p:spPr>
          <a:xfrm>
            <a:off x="4648200" y="4114800"/>
            <a:ext cx="3810000" cy="1981200"/>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Rectangle 4"/>
          <p:cNvSpPr>
            <a:spLocks noGrp="1" noChangeArrowheads="1"/>
          </p:cNvSpPr>
          <p:nvPr>
            <p:ph type="dt" sz="half" idx="10"/>
          </p:nvPr>
        </p:nvSpPr>
        <p:spPr>
          <a:xfrm>
            <a:off x="685800" y="6248400"/>
            <a:ext cx="1905000" cy="457200"/>
          </a:xfrm>
        </p:spPr>
        <p:txBody>
          <a:bodyPr/>
          <a:lstStyle>
            <a:lvl1pPr>
              <a:defRPr/>
            </a:lvl1pPr>
          </a:lstStyle>
          <a:p>
            <a:pPr>
              <a:defRPr/>
            </a:pPr>
            <a:endParaRPr lang="es-ES"/>
          </a:p>
        </p:txBody>
      </p:sp>
      <p:sp>
        <p:nvSpPr>
          <p:cNvPr id="7" name="Rectangle 5"/>
          <p:cNvSpPr>
            <a:spLocks noGrp="1" noChangeArrowheads="1"/>
          </p:cNvSpPr>
          <p:nvPr>
            <p:ph type="ftr" sz="quarter" idx="11"/>
          </p:nvPr>
        </p:nvSpPr>
        <p:spPr>
          <a:xfrm>
            <a:off x="3124200" y="6248400"/>
            <a:ext cx="2895600" cy="457200"/>
          </a:xfrm>
        </p:spPr>
        <p:txBody>
          <a:bodyPr/>
          <a:lstStyle>
            <a:lvl1pPr>
              <a:defRPr/>
            </a:lvl1pPr>
          </a:lstStyle>
          <a:p>
            <a:pPr>
              <a:defRPr/>
            </a:pPr>
            <a:endParaRPr lang="es-ES"/>
          </a:p>
        </p:txBody>
      </p:sp>
      <p:sp>
        <p:nvSpPr>
          <p:cNvPr id="8" name="Rectangle 6"/>
          <p:cNvSpPr>
            <a:spLocks noGrp="1" noChangeArrowheads="1"/>
          </p:cNvSpPr>
          <p:nvPr>
            <p:ph type="sldNum" sz="quarter" idx="12"/>
          </p:nvPr>
        </p:nvSpPr>
        <p:spPr>
          <a:xfrm>
            <a:off x="6553200" y="6248400"/>
            <a:ext cx="1905000" cy="457200"/>
          </a:xfrm>
        </p:spPr>
        <p:txBody>
          <a:bodyPr/>
          <a:lstStyle>
            <a:lvl1pPr>
              <a:defRPr/>
            </a:lvl1pPr>
          </a:lstStyle>
          <a:p>
            <a:pPr>
              <a:defRPr/>
            </a:pPr>
            <a:fld id="{AE72E45F-707C-44AC-99FC-F341534EB976}"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46E2DCED-5348-4949-B0A3-AFC5B8BFCA97}" type="datetimeFigureOut">
              <a:rPr lang="es-CO" smtClean="0"/>
              <a:pPr/>
              <a:t>28/03/2012</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2C6F94-CADA-48BF-AAA3-8DCC22569DE7}" type="slidenum">
              <a:rPr lang="es-CO" smtClean="0"/>
              <a:pPr/>
              <a:t>‹Nº›</a:t>
            </a:fld>
            <a:endParaRPr lang="es-C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46E2DCED-5348-4949-B0A3-AFC5B8BFCA97}" type="datetimeFigureOut">
              <a:rPr lang="es-CO" smtClean="0"/>
              <a:pPr/>
              <a:t>28/03/2012</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2C6F94-CADA-48BF-AAA3-8DCC22569DE7}" type="slidenum">
              <a:rPr lang="es-CO" smtClean="0"/>
              <a:pPr/>
              <a:t>‹Nº›</a:t>
            </a:fld>
            <a:endParaRPr lang="es-C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46E2DCED-5348-4949-B0A3-AFC5B8BFCA97}" type="datetimeFigureOut">
              <a:rPr lang="es-CO" smtClean="0"/>
              <a:pPr/>
              <a:t>28/03/2012</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962C6F94-CADA-48BF-AAA3-8DCC22569DE7}" type="slidenum">
              <a:rPr lang="es-CO" smtClean="0"/>
              <a:pPr/>
              <a:t>‹Nº›</a:t>
            </a:fld>
            <a:endParaRPr lang="es-C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46E2DCED-5348-4949-B0A3-AFC5B8BFCA97}" type="datetimeFigureOut">
              <a:rPr lang="es-CO" smtClean="0"/>
              <a:pPr/>
              <a:t>28/03/2012</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962C6F94-CADA-48BF-AAA3-8DCC22569DE7}" type="slidenum">
              <a:rPr lang="es-CO" smtClean="0"/>
              <a:pPr/>
              <a:t>‹Nº›</a:t>
            </a:fld>
            <a:endParaRPr lang="es-C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46E2DCED-5348-4949-B0A3-AFC5B8BFCA97}" type="datetimeFigureOut">
              <a:rPr lang="es-CO" smtClean="0"/>
              <a:pPr/>
              <a:t>28/03/2012</a:t>
            </a:fld>
            <a:endParaRPr lang="es-CO"/>
          </a:p>
        </p:txBody>
      </p:sp>
      <p:sp>
        <p:nvSpPr>
          <p:cNvPr id="4" name="3 Marcador de pie de página"/>
          <p:cNvSpPr>
            <a:spLocks noGrp="1"/>
          </p:cNvSpPr>
          <p:nvPr>
            <p:ph type="ftr" sz="quarter" idx="11"/>
          </p:nvPr>
        </p:nvSpPr>
        <p:spPr/>
        <p:txBody>
          <a:bodyPr/>
          <a:lstStyle/>
          <a:p>
            <a:endParaRPr lang="es-CO"/>
          </a:p>
        </p:txBody>
      </p:sp>
      <p:sp>
        <p:nvSpPr>
          <p:cNvPr id="5" name="4 Marcador de número de diapositiva"/>
          <p:cNvSpPr>
            <a:spLocks noGrp="1"/>
          </p:cNvSpPr>
          <p:nvPr>
            <p:ph type="sldNum" sz="quarter" idx="12"/>
          </p:nvPr>
        </p:nvSpPr>
        <p:spPr/>
        <p:txBody>
          <a:bodyPr/>
          <a:lstStyle/>
          <a:p>
            <a:fld id="{962C6F94-CADA-48BF-AAA3-8DCC22569DE7}" type="slidenum">
              <a:rPr lang="es-CO" smtClean="0"/>
              <a:pPr/>
              <a:t>‹Nº›</a:t>
            </a:fld>
            <a:endParaRPr lang="es-C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46E2DCED-5348-4949-B0A3-AFC5B8BFCA97}" type="datetimeFigureOut">
              <a:rPr lang="es-CO" smtClean="0"/>
              <a:pPr/>
              <a:t>28/03/2012</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962C6F94-CADA-48BF-AAA3-8DCC22569DE7}" type="slidenum">
              <a:rPr lang="es-CO" smtClean="0"/>
              <a:pPr/>
              <a:t>‹Nº›</a:t>
            </a:fld>
            <a:endParaRPr lang="es-C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46E2DCED-5348-4949-B0A3-AFC5B8BFCA97}" type="datetimeFigureOut">
              <a:rPr lang="es-CO" smtClean="0"/>
              <a:pPr/>
              <a:t>28/03/2012</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962C6F94-CADA-48BF-AAA3-8DCC22569DE7}" type="slidenum">
              <a:rPr lang="es-CO" smtClean="0"/>
              <a:pPr/>
              <a:t>‹Nº›</a:t>
            </a:fld>
            <a:endParaRPr lang="es-C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46E2DCED-5348-4949-B0A3-AFC5B8BFCA97}" type="datetimeFigureOut">
              <a:rPr lang="es-CO" smtClean="0"/>
              <a:pPr/>
              <a:t>28/03/2012</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962C6F94-CADA-48BF-AAA3-8DCC22569DE7}" type="slidenum">
              <a:rPr lang="es-CO" smtClean="0"/>
              <a:pPr/>
              <a:t>‹Nº›</a:t>
            </a:fld>
            <a:endParaRPr lang="es-C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E2DCED-5348-4949-B0A3-AFC5B8BFCA97}" type="datetimeFigureOut">
              <a:rPr lang="es-CO" smtClean="0"/>
              <a:pPr/>
              <a:t>28/03/2012</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2C6F94-CADA-48BF-AAA3-8DCC22569DE7}" type="slidenum">
              <a:rPr lang="es-CO" smtClean="0"/>
              <a:pPr/>
              <a:t>‹Nº›</a:t>
            </a:fld>
            <a:endParaRPr lang="es-C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6.jpeg"/><Relationship Id="rId7" Type="http://schemas.openxmlformats.org/officeDocument/2006/relationships/diagramLayout" Target="../diagrams/layout1.xml"/><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image" Target="../media/image28.jpeg"/><Relationship Id="rId10" Type="http://schemas.microsoft.com/office/2007/relationships/diagramDrawing" Target="../diagrams/drawing1.xml"/><Relationship Id="rId4" Type="http://schemas.openxmlformats.org/officeDocument/2006/relationships/image" Target="../media/image27.png"/><Relationship Id="rId9" Type="http://schemas.openxmlformats.org/officeDocument/2006/relationships/diagramColors" Target="../diagrams/colors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4.jpeg"/><Relationship Id="rId13" Type="http://schemas.openxmlformats.org/officeDocument/2006/relationships/image" Target="../media/image38.jpeg"/><Relationship Id="rId3" Type="http://schemas.openxmlformats.org/officeDocument/2006/relationships/image" Target="../media/image29.png"/><Relationship Id="rId7" Type="http://schemas.openxmlformats.org/officeDocument/2006/relationships/image" Target="../media/image33.jpeg"/><Relationship Id="rId12" Type="http://schemas.openxmlformats.org/officeDocument/2006/relationships/image" Target="../media/image3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6.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27.png"/><Relationship Id="rId14"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6.jpeg"/><Relationship Id="rId13" Type="http://schemas.openxmlformats.org/officeDocument/2006/relationships/image" Target="../media/image51.jpe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50.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49.jpeg"/><Relationship Id="rId5" Type="http://schemas.openxmlformats.org/officeDocument/2006/relationships/diagramQuickStyle" Target="../diagrams/quickStyle2.xml"/><Relationship Id="rId10" Type="http://schemas.openxmlformats.org/officeDocument/2006/relationships/image" Target="../media/image48.jpeg"/><Relationship Id="rId4" Type="http://schemas.openxmlformats.org/officeDocument/2006/relationships/diagramLayout" Target="../diagrams/layout2.xml"/><Relationship Id="rId9" Type="http://schemas.openxmlformats.org/officeDocument/2006/relationships/image" Target="../media/image47.jpeg"/></Relationships>
</file>

<file path=ppt/slides/_rels/slide1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18.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diagramLayout" Target="../diagrams/layout3.xml"/><Relationship Id="rId7" Type="http://schemas.openxmlformats.org/officeDocument/2006/relationships/image" Target="../media/image54.jpeg"/><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58.jpeg"/><Relationship Id="rId18" Type="http://schemas.openxmlformats.org/officeDocument/2006/relationships/hyperlink" Target="http://www.google.com.co/imgres?imgurl=http://www.cvltvre.com/mod/cvltvre_events/thumbnail.php%3Fid%3D20055&amp;imgrefurl=http://www.cvltvre.com/tag/Manizales&amp;usg=__77JwwzkS3jtcrr-YVlUXcXz0EOw=&amp;h=377&amp;w=376&amp;sz=26&amp;hl=es&amp;start=2&amp;zoom=1&amp;um=1&amp;itbs=1&amp;tbnid=fDrsiUWKmBlMIM:&amp;tbnh=122&amp;tbnw=122&amp;prev=/images%3Fq%3Duniversidad%2Bde%2Bcaldas%26um%3D1%26hl%3Des%26sa%3DN%26rls%3Dcom.microsoft:*:IE-SearchBox%26rlz%3D1I7ACAW_enCA345%26tbs%3Disch:1" TargetMode="External"/><Relationship Id="rId26" Type="http://schemas.openxmlformats.org/officeDocument/2006/relationships/image" Target="../media/image67.jpeg"/><Relationship Id="rId3" Type="http://schemas.openxmlformats.org/officeDocument/2006/relationships/image" Target="../media/image32.png"/><Relationship Id="rId21" Type="http://schemas.openxmlformats.org/officeDocument/2006/relationships/image" Target="../media/image27.png"/><Relationship Id="rId7" Type="http://schemas.openxmlformats.org/officeDocument/2006/relationships/image" Target="../media/image30.png"/><Relationship Id="rId12" Type="http://schemas.openxmlformats.org/officeDocument/2006/relationships/hyperlink" Target="http://www.google.com.co/imgres?imgurl=http://www.lima.diplo.de/Vertretung/lima/Bilder/07/logos__gtz,property%3DHauptbereichsbild.png&amp;imgrefurl=http://www.lima.diplo.de/Vertretung/lima/es/07/Organisationen/GTZ.html&amp;usg=__3N5X8P0_4fWi2eKZWDpfjlqzAXo=&amp;h=210&amp;w=210&amp;sz=7&amp;hl=es&amp;start=6&amp;zoom=1&amp;um=1&amp;itbs=1&amp;tbnid=lht89mg-Vk_VnM:&amp;tbnh=106&amp;tbnw=106&amp;prev=/images%3Fq%3DGTZ%26um%3D1%26hl%3Des%26sa%3DN%26rls%3Dcom.microsoft:*:IE-Address%26rlz%3D1I7ACAW_enCA345%26tbs%3Disch:1" TargetMode="External"/><Relationship Id="rId17" Type="http://schemas.openxmlformats.org/officeDocument/2006/relationships/image" Target="../media/image34.jpeg"/><Relationship Id="rId25" Type="http://schemas.openxmlformats.org/officeDocument/2006/relationships/image" Target="../media/image66.png"/><Relationship Id="rId33" Type="http://schemas.openxmlformats.org/officeDocument/2006/relationships/image" Target="../media/image74.png"/><Relationship Id="rId2" Type="http://schemas.openxmlformats.org/officeDocument/2006/relationships/notesSlide" Target="../notesSlides/notesSlide3.xml"/><Relationship Id="rId16" Type="http://schemas.openxmlformats.org/officeDocument/2006/relationships/image" Target="../media/image61.gif"/><Relationship Id="rId20" Type="http://schemas.openxmlformats.org/officeDocument/2006/relationships/image" Target="../media/image63.jpeg"/><Relationship Id="rId29" Type="http://schemas.openxmlformats.org/officeDocument/2006/relationships/image" Target="../media/image70.jpeg"/><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33.jpeg"/><Relationship Id="rId24" Type="http://schemas.openxmlformats.org/officeDocument/2006/relationships/image" Target="../media/image65.jpeg"/><Relationship Id="rId32" Type="http://schemas.openxmlformats.org/officeDocument/2006/relationships/image" Target="../media/image73.jpeg"/><Relationship Id="rId5" Type="http://schemas.openxmlformats.org/officeDocument/2006/relationships/image" Target="../media/image36.png"/><Relationship Id="rId15" Type="http://schemas.openxmlformats.org/officeDocument/2006/relationships/image" Target="../media/image60.png"/><Relationship Id="rId23" Type="http://schemas.openxmlformats.org/officeDocument/2006/relationships/image" Target="../media/image64.jpeg"/><Relationship Id="rId28" Type="http://schemas.openxmlformats.org/officeDocument/2006/relationships/image" Target="../media/image69.jpeg"/><Relationship Id="rId10" Type="http://schemas.openxmlformats.org/officeDocument/2006/relationships/image" Target="../media/image57.png"/><Relationship Id="rId19" Type="http://schemas.openxmlformats.org/officeDocument/2006/relationships/image" Target="../media/image62.jpeg"/><Relationship Id="rId31" Type="http://schemas.openxmlformats.org/officeDocument/2006/relationships/image" Target="../media/image72.jpeg"/><Relationship Id="rId4" Type="http://schemas.openxmlformats.org/officeDocument/2006/relationships/image" Target="../media/image29.png"/><Relationship Id="rId9" Type="http://schemas.openxmlformats.org/officeDocument/2006/relationships/image" Target="../media/image56.jpeg"/><Relationship Id="rId14" Type="http://schemas.openxmlformats.org/officeDocument/2006/relationships/image" Target="../media/image59.png"/><Relationship Id="rId22" Type="http://schemas.openxmlformats.org/officeDocument/2006/relationships/hyperlink" Target="http://www.google.com.co/imgres?imgurl=http://lh5.google.com/image/orozkoa/RXyqBAUkw_I/AAAAAAAABVg/5DbKWUdcX8A/s288/manizales.jpg&amp;imgrefurl=http://morozcoa.wordpress.com/page/4/%3Farchives-list%3D1&amp;usg=__Xbixp4cK8Ly_VKur0CRlOPceh6M=&amp;h=236&amp;w=253&amp;sz=9&amp;hl=es&amp;start=2&amp;zoom=1&amp;um=1&amp;itbs=1&amp;tbnid=3Na0IydLEiVcmM:&amp;tbnh=104&amp;tbnw=111&amp;prev=/images%3Fq%3Dlogo%2Bmanizales%26um%3D1%26hl%3Des%26tbs%3Disch:1" TargetMode="External"/><Relationship Id="rId27" Type="http://schemas.openxmlformats.org/officeDocument/2006/relationships/image" Target="../media/image68.png"/><Relationship Id="rId30" Type="http://schemas.openxmlformats.org/officeDocument/2006/relationships/image" Target="../media/image71.jpeg"/></Relationships>
</file>

<file path=ppt/slides/_rels/slide2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9.jpeg"/><Relationship Id="rId4" Type="http://schemas.openxmlformats.org/officeDocument/2006/relationships/image" Target="../media/image78.jpeg"/></Relationships>
</file>

<file path=ppt/slides/_rels/slide2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3.xml"/><Relationship Id="rId4" Type="http://schemas.openxmlformats.org/officeDocument/2006/relationships/image" Target="../media/image44.jpeg"/></Relationships>
</file>

<file path=ppt/slides/_rels/slide28.xml.rels><?xml version="1.0" encoding="UTF-8" standalone="yes"?>
<Relationships xmlns="http://schemas.openxmlformats.org/package/2006/relationships"><Relationship Id="rId8" Type="http://schemas.openxmlformats.org/officeDocument/2006/relationships/image" Target="../media/image88.jpeg"/><Relationship Id="rId3" Type="http://schemas.openxmlformats.org/officeDocument/2006/relationships/image" Target="../media/image83.png"/><Relationship Id="rId7" Type="http://schemas.openxmlformats.org/officeDocument/2006/relationships/image" Target="../media/image87.jpeg"/><Relationship Id="rId12" Type="http://schemas.openxmlformats.org/officeDocument/2006/relationships/image" Target="../media/image92.jpeg"/><Relationship Id="rId2" Type="http://schemas.openxmlformats.org/officeDocument/2006/relationships/image" Target="../media/image82.jpeg"/><Relationship Id="rId1" Type="http://schemas.openxmlformats.org/officeDocument/2006/relationships/slideLayout" Target="../slideLayouts/slideLayout1.xml"/><Relationship Id="rId6" Type="http://schemas.openxmlformats.org/officeDocument/2006/relationships/image" Target="../media/image86.jpeg"/><Relationship Id="rId11" Type="http://schemas.openxmlformats.org/officeDocument/2006/relationships/image" Target="../media/image91.jpeg"/><Relationship Id="rId5" Type="http://schemas.openxmlformats.org/officeDocument/2006/relationships/image" Target="../media/image85.jpeg"/><Relationship Id="rId10" Type="http://schemas.openxmlformats.org/officeDocument/2006/relationships/image" Target="../media/image90.png"/><Relationship Id="rId4" Type="http://schemas.openxmlformats.org/officeDocument/2006/relationships/image" Target="../media/image84.jpeg"/><Relationship Id="rId9" Type="http://schemas.openxmlformats.org/officeDocument/2006/relationships/image" Target="../media/image89.jpeg"/></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pn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jpeg"/><Relationship Id="rId2" Type="http://schemas.openxmlformats.org/officeDocument/2006/relationships/image" Target="../media/image3.jpeg"/><Relationship Id="rId16"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pn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0" name="9 Marcador de texto"/>
          <p:cNvSpPr txBox="1">
            <a:spLocks/>
          </p:cNvSpPr>
          <p:nvPr/>
        </p:nvSpPr>
        <p:spPr>
          <a:xfrm>
            <a:off x="677110" y="1484784"/>
            <a:ext cx="8215370" cy="2214602"/>
          </a:xfrm>
          <a:prstGeom prst="rect">
            <a:avLst/>
          </a:prstGeom>
        </p:spPr>
        <p:txBody>
          <a:bodyPr/>
          <a:lstStyle/>
          <a:p>
            <a:pPr indent="-342900" algn="ctr"/>
            <a:r>
              <a:rPr lang="es-ES_tradnl" sz="3000" b="1" dirty="0" smtClean="0">
                <a:solidFill>
                  <a:schemeClr val="accent1">
                    <a:lumMod val="75000"/>
                  </a:schemeClr>
                </a:solidFill>
                <a:latin typeface="Arial" pitchFamily="34" charset="0"/>
                <a:cs typeface="Arial" pitchFamily="34" charset="0"/>
              </a:rPr>
              <a:t>LABORATORIO DE IDEAS PARA EL ORDENAMIENTO AMBIENTAL DEL TERRITORIO PARTICIPATIVO EN EL AMEM</a:t>
            </a:r>
          </a:p>
          <a:p>
            <a:pPr indent="-342900" algn="ctr"/>
            <a:endParaRPr lang="es-ES_tradnl" sz="3600" b="1" dirty="0" smtClean="0">
              <a:latin typeface="Arial" pitchFamily="34" charset="0"/>
              <a:cs typeface="Arial" pitchFamily="34" charset="0"/>
            </a:endParaRPr>
          </a:p>
          <a:p>
            <a:pPr indent="-342900" algn="ctr"/>
            <a:endParaRPr lang="es-ES_tradnl" sz="2400" dirty="0" smtClean="0">
              <a:latin typeface="Arial" pitchFamily="34" charset="0"/>
              <a:cs typeface="Arial" pitchFamily="34" charset="0"/>
            </a:endParaRPr>
          </a:p>
          <a:p>
            <a:pPr indent="-342900" algn="ctr"/>
            <a:r>
              <a:rPr lang="es-ES_tradnl" sz="1600" b="1" dirty="0" smtClean="0">
                <a:solidFill>
                  <a:schemeClr val="accent1">
                    <a:lumMod val="75000"/>
                  </a:schemeClr>
                </a:solidFill>
                <a:latin typeface="Arial" pitchFamily="34" charset="0"/>
                <a:cs typeface="Arial" pitchFamily="34" charset="0"/>
              </a:rPr>
              <a:t>VILLAVICENCIO, Marzo 28 y 29 de 2012</a:t>
            </a:r>
          </a:p>
          <a:p>
            <a:pPr indent="-342900" algn="ctr"/>
            <a:endParaRPr lang="es-ES_tradnl" sz="1600" b="1" dirty="0" smtClean="0">
              <a:solidFill>
                <a:schemeClr val="accent1">
                  <a:lumMod val="75000"/>
                </a:schemeClr>
              </a:solidFill>
              <a:latin typeface="Arial" pitchFamily="34" charset="0"/>
              <a:cs typeface="Arial" pitchFamily="34" charset="0"/>
            </a:endParaRPr>
          </a:p>
          <a:p>
            <a:pPr indent="-342900" algn="ctr"/>
            <a:endParaRPr lang="es-ES_tradnl" sz="1600" b="1" dirty="0" smtClean="0">
              <a:solidFill>
                <a:schemeClr val="accent1">
                  <a:lumMod val="75000"/>
                </a:schemeClr>
              </a:solidFill>
              <a:latin typeface="Arial" pitchFamily="34" charset="0"/>
              <a:cs typeface="Arial" pitchFamily="34" charset="0"/>
            </a:endParaRPr>
          </a:p>
          <a:p>
            <a:pPr indent="-342900" algn="ctr"/>
            <a:r>
              <a:rPr lang="es-ES_tradnl" sz="1600" b="1" dirty="0" smtClean="0">
                <a:solidFill>
                  <a:schemeClr val="accent1">
                    <a:lumMod val="75000"/>
                  </a:schemeClr>
                </a:solidFill>
                <a:latin typeface="Arial" pitchFamily="34" charset="0"/>
                <a:cs typeface="Arial" pitchFamily="34" charset="0"/>
              </a:rPr>
              <a:t>Wilford Rincón Arango</a:t>
            </a:r>
          </a:p>
          <a:p>
            <a:pPr indent="-342900" algn="ctr"/>
            <a:r>
              <a:rPr lang="es-ES_tradnl" sz="1600" b="1" dirty="0" smtClean="0">
                <a:solidFill>
                  <a:schemeClr val="accent1">
                    <a:lumMod val="75000"/>
                  </a:schemeClr>
                </a:solidFill>
                <a:latin typeface="Arial" pitchFamily="34" charset="0"/>
                <a:cs typeface="Arial" pitchFamily="34" charset="0"/>
              </a:rPr>
              <a:t>Subdirección Planeaci</a:t>
            </a:r>
            <a:r>
              <a:rPr lang="es-ES_tradnl" sz="1600" b="1" dirty="0" smtClean="0">
                <a:solidFill>
                  <a:schemeClr val="accent1">
                    <a:lumMod val="75000"/>
                  </a:schemeClr>
                </a:solidFill>
                <a:latin typeface="Arial" pitchFamily="34" charset="0"/>
                <a:cs typeface="Arial" pitchFamily="34" charset="0"/>
              </a:rPr>
              <a:t>ón y Sistemas</a:t>
            </a:r>
          </a:p>
          <a:p>
            <a:pPr indent="-342900" algn="ctr"/>
            <a:r>
              <a:rPr lang="es-ES_tradnl" sz="1600" b="1" dirty="0" smtClean="0">
                <a:solidFill>
                  <a:schemeClr val="accent1">
                    <a:lumMod val="75000"/>
                  </a:schemeClr>
                </a:solidFill>
                <a:latin typeface="Arial" pitchFamily="34" charset="0"/>
                <a:cs typeface="Arial" pitchFamily="34" charset="0"/>
              </a:rPr>
              <a:t>wilfordrincon@corpocaldas.gov.co</a:t>
            </a:r>
            <a:endParaRPr lang="es-ES_tradnl" sz="1600" b="1" dirty="0">
              <a:solidFill>
                <a:schemeClr val="accent1">
                  <a:lumMod val="75000"/>
                </a:schemeClr>
              </a:solidFill>
              <a:latin typeface="Arial" pitchFamily="34" charset="0"/>
              <a:cs typeface="Arial" pitchFamily="34" charset="0"/>
            </a:endParaRPr>
          </a:p>
          <a:p>
            <a:pPr indent="-342900" algn="just"/>
            <a:endParaRPr lang="es-ES_tradnl" sz="1600" dirty="0">
              <a:latin typeface="Arial Narrow" pitchFamily="34" charset="0"/>
            </a:endParaRPr>
          </a:p>
        </p:txBody>
      </p:sp>
    </p:spTree>
    <p:extLst>
      <p:ext uri="{BB962C8B-B14F-4D97-AF65-F5344CB8AC3E}">
        <p14:creationId xmlns:p14="http://schemas.microsoft.com/office/powerpoint/2010/main" xmlns="" val="9448594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6995120" cy="1143000"/>
          </a:xfrm>
        </p:spPr>
        <p:txBody>
          <a:bodyPr/>
          <a:lstStyle/>
          <a:p>
            <a:r>
              <a:rPr lang="es-CO" dirty="0" smtClean="0">
                <a:solidFill>
                  <a:srgbClr val="C00000"/>
                </a:solidFill>
              </a:rPr>
              <a:t>Una construcción social</a:t>
            </a:r>
            <a:endParaRPr lang="es-CO" dirty="0">
              <a:solidFill>
                <a:srgbClr val="C00000"/>
              </a:solidFill>
            </a:endParaRPr>
          </a:p>
        </p:txBody>
      </p:sp>
      <p:pic>
        <p:nvPicPr>
          <p:cNvPr id="4" name="3 Marcador de contenido" descr="D:\Mis documentos\Mis imágenes\Nueva carpeta (4)\IMG_0051.JPG"/>
          <p:cNvPicPr>
            <a:picLocks noGrp="1"/>
          </p:cNvPicPr>
          <p:nvPr>
            <p:ph idx="1"/>
          </p:nvPr>
        </p:nvPicPr>
        <p:blipFill>
          <a:blip r:embed="rId2" cstate="print"/>
          <a:srcRect/>
          <a:stretch>
            <a:fillRect/>
          </a:stretch>
        </p:blipFill>
        <p:spPr bwMode="auto">
          <a:xfrm>
            <a:off x="323528" y="1484784"/>
            <a:ext cx="2160240" cy="1584176"/>
          </a:xfrm>
          <a:prstGeom prst="rect">
            <a:avLst/>
          </a:prstGeom>
          <a:noFill/>
          <a:ln w="9525">
            <a:noFill/>
            <a:miter lim="800000"/>
            <a:headEnd/>
            <a:tailEnd/>
          </a:ln>
        </p:spPr>
      </p:pic>
      <p:pic>
        <p:nvPicPr>
          <p:cNvPr id="6" name="5 Imagen" descr="D:\Mis documentos\Mis imágenes\Nueva carpeta (4)\IMG_0129.JPG"/>
          <p:cNvPicPr/>
          <p:nvPr/>
        </p:nvPicPr>
        <p:blipFill>
          <a:blip r:embed="rId3" cstate="print"/>
          <a:srcRect/>
          <a:stretch>
            <a:fillRect/>
          </a:stretch>
        </p:blipFill>
        <p:spPr bwMode="auto">
          <a:xfrm>
            <a:off x="395536" y="4941168"/>
            <a:ext cx="2160240" cy="1584176"/>
          </a:xfrm>
          <a:prstGeom prst="rect">
            <a:avLst/>
          </a:prstGeom>
          <a:noFill/>
          <a:ln w="9525">
            <a:noFill/>
            <a:miter lim="800000"/>
            <a:headEnd/>
            <a:tailEnd/>
          </a:ln>
        </p:spPr>
      </p:pic>
      <p:sp>
        <p:nvSpPr>
          <p:cNvPr id="7" name="6 Rectángulo"/>
          <p:cNvSpPr/>
          <p:nvPr/>
        </p:nvSpPr>
        <p:spPr>
          <a:xfrm>
            <a:off x="3059832" y="1340768"/>
            <a:ext cx="5904656" cy="2862322"/>
          </a:xfrm>
          <a:prstGeom prst="rect">
            <a:avLst/>
          </a:prstGeom>
        </p:spPr>
        <p:txBody>
          <a:bodyPr wrap="square">
            <a:spAutoFit/>
          </a:bodyPr>
          <a:lstStyle/>
          <a:p>
            <a:pPr algn="just"/>
            <a:r>
              <a:rPr lang="es-CO" b="1" dirty="0" smtClean="0"/>
              <a:t>Actores Sociales:</a:t>
            </a:r>
          </a:p>
          <a:p>
            <a:pPr algn="just"/>
            <a:r>
              <a:rPr lang="es-CO" dirty="0" smtClean="0"/>
              <a:t>Líderes comunitarios, Organizaciones sociales de base, PDP-MC, </a:t>
            </a:r>
            <a:r>
              <a:rPr lang="es-CO" dirty="0" err="1" smtClean="0"/>
              <a:t>Tolipaz</a:t>
            </a:r>
            <a:r>
              <a:rPr lang="es-CO" dirty="0" smtClean="0"/>
              <a:t>, ISAGEN, </a:t>
            </a:r>
            <a:r>
              <a:rPr lang="es-CO" dirty="0" smtClean="0"/>
              <a:t>GIZ</a:t>
            </a:r>
            <a:r>
              <a:rPr lang="es-CO" dirty="0" smtClean="0"/>
              <a:t>, Gobernación de Caldas, Gobernación del Tolima, Alcaldías Municipales de La Dorada, Marulanda, Manzanares, Victoria, Marquetalia, Herveo, Fresno, Mariquita, Honda y Sonsón, </a:t>
            </a:r>
            <a:r>
              <a:rPr lang="es-CO" dirty="0" err="1" smtClean="0"/>
              <a:t>Tolipaz</a:t>
            </a:r>
            <a:r>
              <a:rPr lang="es-CO" dirty="0" smtClean="0"/>
              <a:t>, Cortolima, Corpocaldas, </a:t>
            </a:r>
            <a:r>
              <a:rPr lang="es-CO" dirty="0" err="1" smtClean="0"/>
              <a:t>Cornare</a:t>
            </a:r>
            <a:r>
              <a:rPr lang="es-CO" dirty="0" smtClean="0"/>
              <a:t>, Idea de la UN,  Pactos, ATEC, CIPAV, Acción Social, Universidad de Manizales, Universidad de Caldas, Ecopetrol, Empocaldas, Cormagdalena, MAVDT, Gremio cafetero, Gremio ganadero, Corporación Aldea Global</a:t>
            </a:r>
            <a:endParaRPr lang="es-CO" dirty="0"/>
          </a:p>
        </p:txBody>
      </p:sp>
      <p:sp>
        <p:nvSpPr>
          <p:cNvPr id="8" name="7 Rectángulo"/>
          <p:cNvSpPr/>
          <p:nvPr/>
        </p:nvSpPr>
        <p:spPr>
          <a:xfrm>
            <a:off x="3095328" y="4221088"/>
            <a:ext cx="5797152" cy="2585323"/>
          </a:xfrm>
          <a:prstGeom prst="rect">
            <a:avLst/>
          </a:prstGeom>
        </p:spPr>
        <p:txBody>
          <a:bodyPr wrap="square">
            <a:spAutoFit/>
          </a:bodyPr>
          <a:lstStyle/>
          <a:p>
            <a:pPr lvl="0" algn="just"/>
            <a:r>
              <a:rPr lang="es-ES" b="1" dirty="0" smtClean="0"/>
              <a:t>Soportes del PAI:</a:t>
            </a:r>
          </a:p>
          <a:p>
            <a:pPr lvl="0" algn="just"/>
            <a:r>
              <a:rPr lang="es-ES" dirty="0" smtClean="0"/>
              <a:t>La identificación del conflicto y las acciones emblemáticas</a:t>
            </a:r>
          </a:p>
          <a:p>
            <a:pPr lvl="0" algn="just"/>
            <a:r>
              <a:rPr lang="es-ES" dirty="0" smtClean="0"/>
              <a:t>El Acuerdo de Voluntades como estrategia para la Paz</a:t>
            </a:r>
            <a:endParaRPr lang="es-CO" dirty="0" smtClean="0"/>
          </a:p>
          <a:p>
            <a:pPr lvl="0" algn="just"/>
            <a:r>
              <a:rPr lang="es-ES" dirty="0" smtClean="0"/>
              <a:t>El carácter participativo en la construcción de los procesos</a:t>
            </a:r>
          </a:p>
          <a:p>
            <a:pPr algn="just"/>
            <a:r>
              <a:rPr lang="es-ES" dirty="0" smtClean="0"/>
              <a:t>El compromiso de los actores estratégicos </a:t>
            </a:r>
          </a:p>
          <a:p>
            <a:pPr algn="just"/>
            <a:r>
              <a:rPr lang="es-ES" dirty="0" smtClean="0"/>
              <a:t>La articulación del con el Consejo de Cuenca, el POMA y el POT</a:t>
            </a:r>
            <a:endParaRPr lang="es-CO" dirty="0" smtClean="0"/>
          </a:p>
          <a:p>
            <a:pPr lvl="0" algn="just"/>
            <a:r>
              <a:rPr lang="es-ES" dirty="0" smtClean="0"/>
              <a:t>La estrategia comunicativa para la apropiación del PAI </a:t>
            </a:r>
          </a:p>
          <a:p>
            <a:pPr algn="just"/>
            <a:r>
              <a:rPr lang="es-ES" dirty="0" smtClean="0"/>
              <a:t>El Grupo Motor como ente gestor de recursos</a:t>
            </a:r>
          </a:p>
        </p:txBody>
      </p:sp>
      <p:pic>
        <p:nvPicPr>
          <p:cNvPr id="10" name="Picture 20"/>
          <p:cNvPicPr>
            <a:picLocks noChangeAspect="1" noChangeArrowheads="1"/>
          </p:cNvPicPr>
          <p:nvPr/>
        </p:nvPicPr>
        <p:blipFill>
          <a:blip r:embed="rId4" cstate="print"/>
          <a:srcRect/>
          <a:stretch>
            <a:fillRect/>
          </a:stretch>
        </p:blipFill>
        <p:spPr bwMode="auto">
          <a:xfrm>
            <a:off x="8600454" y="6088670"/>
            <a:ext cx="543546" cy="769330"/>
          </a:xfrm>
          <a:prstGeom prst="rect">
            <a:avLst/>
          </a:prstGeom>
          <a:noFill/>
          <a:ln w="9525">
            <a:noFill/>
            <a:miter lim="800000"/>
            <a:headEnd/>
            <a:tailEnd/>
          </a:ln>
        </p:spPr>
      </p:pic>
      <p:pic>
        <p:nvPicPr>
          <p:cNvPr id="11" name="10 Imagen" descr="Planes-Accion_Inmediata_PAI.jpg"/>
          <p:cNvPicPr>
            <a:picLocks noChangeAspect="1"/>
          </p:cNvPicPr>
          <p:nvPr/>
        </p:nvPicPr>
        <p:blipFill>
          <a:blip r:embed="rId5" cstate="print"/>
          <a:stretch>
            <a:fillRect/>
          </a:stretch>
        </p:blipFill>
        <p:spPr>
          <a:xfrm>
            <a:off x="7236296" y="548680"/>
            <a:ext cx="1584176" cy="720080"/>
          </a:xfrm>
          <a:prstGeom prst="rect">
            <a:avLst/>
          </a:prstGeom>
        </p:spPr>
      </p:pic>
      <p:graphicFrame>
        <p:nvGraphicFramePr>
          <p:cNvPr id="12" name="11 Diagrama"/>
          <p:cNvGraphicFramePr/>
          <p:nvPr/>
        </p:nvGraphicFramePr>
        <p:xfrm>
          <a:off x="179512" y="3140968"/>
          <a:ext cx="2520280" cy="1800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8" name="Rectangle 41"/>
          <p:cNvSpPr>
            <a:spLocks noChangeArrowheads="1"/>
          </p:cNvSpPr>
          <p:nvPr/>
        </p:nvSpPr>
        <p:spPr bwMode="auto">
          <a:xfrm>
            <a:off x="620521" y="4004684"/>
            <a:ext cx="2372635" cy="672353"/>
          </a:xfrm>
          <a:prstGeom prst="rect">
            <a:avLst/>
          </a:prstGeom>
          <a:solidFill>
            <a:schemeClr val="accent1"/>
          </a:solidFill>
          <a:ln w="9525">
            <a:solidFill>
              <a:schemeClr val="tx1"/>
            </a:solidFill>
            <a:miter lim="800000"/>
            <a:headEnd/>
            <a:tailEnd/>
          </a:ln>
          <a:effectLst/>
        </p:spPr>
        <p:txBody>
          <a:bodyPr wrap="none" anchor="ctr"/>
          <a:lstStyle/>
          <a:p>
            <a:pPr algn="ctr"/>
            <a:r>
              <a:rPr lang="es-ES_tradnl" b="1"/>
              <a:t>Taller de planificación </a:t>
            </a:r>
          </a:p>
          <a:p>
            <a:pPr algn="ctr"/>
            <a:r>
              <a:rPr lang="es-ES_tradnl" b="1"/>
              <a:t>Cuenca - Mariquita</a:t>
            </a:r>
          </a:p>
        </p:txBody>
      </p:sp>
      <p:sp>
        <p:nvSpPr>
          <p:cNvPr id="39" name="Rectangle 42"/>
          <p:cNvSpPr>
            <a:spLocks noChangeArrowheads="1"/>
          </p:cNvSpPr>
          <p:nvPr/>
        </p:nvSpPr>
        <p:spPr bwMode="auto">
          <a:xfrm>
            <a:off x="444106" y="3149084"/>
            <a:ext cx="2804703" cy="611720"/>
          </a:xfrm>
          <a:prstGeom prst="rect">
            <a:avLst/>
          </a:prstGeom>
          <a:solidFill>
            <a:schemeClr val="accent1"/>
          </a:solidFill>
          <a:ln w="9525">
            <a:solidFill>
              <a:schemeClr val="tx1"/>
            </a:solidFill>
            <a:miter lim="800000"/>
            <a:headEnd/>
            <a:tailEnd/>
          </a:ln>
          <a:effectLst/>
        </p:spPr>
        <p:txBody>
          <a:bodyPr wrap="none" anchor="ctr"/>
          <a:lstStyle/>
          <a:p>
            <a:pPr algn="ctr"/>
            <a:endParaRPr lang="es-ES_tradnl" b="1" dirty="0"/>
          </a:p>
          <a:p>
            <a:pPr algn="ctr"/>
            <a:r>
              <a:rPr lang="es-ES_tradnl" b="1" dirty="0"/>
              <a:t> Reuniones concertación</a:t>
            </a:r>
          </a:p>
          <a:p>
            <a:pPr algn="ctr"/>
            <a:r>
              <a:rPr lang="es-ES_tradnl" b="1" dirty="0"/>
              <a:t>Gobernador – Alcaldes </a:t>
            </a:r>
          </a:p>
          <a:p>
            <a:pPr algn="ctr"/>
            <a:endParaRPr lang="es-ES_tradnl" b="1" dirty="0"/>
          </a:p>
        </p:txBody>
      </p:sp>
      <p:sp>
        <p:nvSpPr>
          <p:cNvPr id="40" name="Rectangle 43"/>
          <p:cNvSpPr>
            <a:spLocks noChangeArrowheads="1"/>
          </p:cNvSpPr>
          <p:nvPr/>
        </p:nvSpPr>
        <p:spPr bwMode="auto">
          <a:xfrm>
            <a:off x="551749" y="4982897"/>
            <a:ext cx="2372635" cy="672353"/>
          </a:xfrm>
          <a:prstGeom prst="rect">
            <a:avLst/>
          </a:prstGeom>
          <a:solidFill>
            <a:schemeClr val="accent1"/>
          </a:solidFill>
          <a:ln w="9525">
            <a:solidFill>
              <a:schemeClr val="tx1"/>
            </a:solidFill>
            <a:miter lim="800000"/>
            <a:headEnd/>
            <a:tailEnd/>
          </a:ln>
          <a:effectLst/>
        </p:spPr>
        <p:txBody>
          <a:bodyPr wrap="none" anchor="ctr"/>
          <a:lstStyle/>
          <a:p>
            <a:pPr algn="ctr"/>
            <a:r>
              <a:rPr lang="es-ES_tradnl" b="1"/>
              <a:t>Encuentro regional </a:t>
            </a:r>
          </a:p>
          <a:p>
            <a:pPr algn="ctr"/>
            <a:r>
              <a:rPr lang="es-ES_tradnl" b="1"/>
              <a:t>final</a:t>
            </a:r>
          </a:p>
        </p:txBody>
      </p:sp>
      <p:sp>
        <p:nvSpPr>
          <p:cNvPr id="41" name="Rectangle 45"/>
          <p:cNvSpPr>
            <a:spLocks noChangeArrowheads="1"/>
          </p:cNvSpPr>
          <p:nvPr/>
        </p:nvSpPr>
        <p:spPr bwMode="auto">
          <a:xfrm>
            <a:off x="620521" y="2161980"/>
            <a:ext cx="2268928" cy="642383"/>
          </a:xfrm>
          <a:prstGeom prst="rect">
            <a:avLst/>
          </a:prstGeom>
          <a:solidFill>
            <a:schemeClr val="accent1"/>
          </a:solidFill>
          <a:ln w="9525">
            <a:solidFill>
              <a:schemeClr val="tx1"/>
            </a:solidFill>
            <a:miter lim="800000"/>
            <a:headEnd/>
            <a:tailEnd/>
          </a:ln>
          <a:effectLst/>
        </p:spPr>
        <p:txBody>
          <a:bodyPr wrap="none" anchor="ctr"/>
          <a:lstStyle/>
          <a:p>
            <a:pPr algn="ctr"/>
            <a:r>
              <a:rPr lang="es-ES_tradnl" b="1" dirty="0"/>
              <a:t>Encuentro regional </a:t>
            </a:r>
          </a:p>
          <a:p>
            <a:pPr algn="ctr"/>
            <a:r>
              <a:rPr lang="es-ES_tradnl" b="1" dirty="0"/>
              <a:t>de actores</a:t>
            </a:r>
          </a:p>
        </p:txBody>
      </p:sp>
      <p:sp>
        <p:nvSpPr>
          <p:cNvPr id="42" name="WordArt 46"/>
          <p:cNvSpPr>
            <a:spLocks noChangeArrowheads="1" noChangeShapeType="1" noTextEdit="1"/>
          </p:cNvSpPr>
          <p:nvPr/>
        </p:nvSpPr>
        <p:spPr bwMode="auto">
          <a:xfrm>
            <a:off x="957039" y="1635458"/>
            <a:ext cx="1401915" cy="278066"/>
          </a:xfrm>
          <a:prstGeom prst="rect">
            <a:avLst/>
          </a:prstGeom>
        </p:spPr>
        <p:txBody>
          <a:bodyPr wrap="none" fromWordArt="1">
            <a:prstTxWarp prst="textPlain">
              <a:avLst>
                <a:gd name="adj" fmla="val 50000"/>
              </a:avLst>
            </a:prstTxWarp>
          </a:bodyPr>
          <a:lstStyle/>
          <a:p>
            <a:pPr algn="ctr"/>
            <a:r>
              <a:rPr lang="es-CO" sz="2400" kern="10" dirty="0">
                <a:ln w="9525">
                  <a:noFill/>
                  <a:round/>
                  <a:headEnd/>
                  <a:tailEnd/>
                </a:ln>
                <a:solidFill>
                  <a:srgbClr val="0000FF"/>
                </a:solidFill>
                <a:effectLst>
                  <a:outerShdw dist="45791" dir="2021404" algn="ctr" rotWithShape="0">
                    <a:srgbClr val="B2B2B2">
                      <a:alpha val="80000"/>
                    </a:srgbClr>
                  </a:outerShdw>
                </a:effectLst>
                <a:latin typeface="Times New Roman"/>
                <a:cs typeface="Times New Roman"/>
              </a:rPr>
              <a:t>ACCIONES</a:t>
            </a:r>
          </a:p>
        </p:txBody>
      </p:sp>
      <p:sp>
        <p:nvSpPr>
          <p:cNvPr id="43" name="Oval 50"/>
          <p:cNvSpPr>
            <a:spLocks noChangeArrowheads="1"/>
          </p:cNvSpPr>
          <p:nvPr/>
        </p:nvSpPr>
        <p:spPr bwMode="auto">
          <a:xfrm>
            <a:off x="3344434" y="5022451"/>
            <a:ext cx="2533441" cy="876679"/>
          </a:xfrm>
          <a:prstGeom prst="ellipse">
            <a:avLst/>
          </a:prstGeom>
          <a:solidFill>
            <a:schemeClr val="accent1"/>
          </a:solidFill>
          <a:ln w="9525">
            <a:solidFill>
              <a:schemeClr val="tx1"/>
            </a:solidFill>
            <a:round/>
            <a:headEnd/>
            <a:tailEnd/>
          </a:ln>
          <a:effectLst/>
        </p:spPr>
        <p:txBody>
          <a:bodyPr wrap="none" anchor="ctr"/>
          <a:lstStyle/>
          <a:p>
            <a:pPr algn="ctr"/>
            <a:endParaRPr lang="es-CO" b="1"/>
          </a:p>
        </p:txBody>
      </p:sp>
      <p:sp>
        <p:nvSpPr>
          <p:cNvPr id="44" name="Rectangle 51"/>
          <p:cNvSpPr>
            <a:spLocks noChangeArrowheads="1"/>
          </p:cNvSpPr>
          <p:nvPr/>
        </p:nvSpPr>
        <p:spPr bwMode="auto">
          <a:xfrm>
            <a:off x="6411308" y="2979441"/>
            <a:ext cx="2199861" cy="408087"/>
          </a:xfrm>
          <a:prstGeom prst="rect">
            <a:avLst/>
          </a:prstGeom>
          <a:solidFill>
            <a:schemeClr val="accent1"/>
          </a:solidFill>
          <a:ln w="9525">
            <a:solidFill>
              <a:schemeClr val="tx1"/>
            </a:solidFill>
            <a:miter lim="800000"/>
            <a:headEnd/>
            <a:tailEnd/>
          </a:ln>
          <a:effectLst/>
        </p:spPr>
        <p:txBody>
          <a:bodyPr wrap="none" anchor="ctr"/>
          <a:lstStyle/>
          <a:p>
            <a:pPr algn="ctr"/>
            <a:r>
              <a:rPr lang="es-ES_tradnl" b="1"/>
              <a:t>Diag. participativo</a:t>
            </a:r>
          </a:p>
        </p:txBody>
      </p:sp>
      <p:sp>
        <p:nvSpPr>
          <p:cNvPr id="45" name="Rectangle 52"/>
          <p:cNvSpPr>
            <a:spLocks noChangeArrowheads="1"/>
          </p:cNvSpPr>
          <p:nvPr/>
        </p:nvSpPr>
        <p:spPr bwMode="auto">
          <a:xfrm>
            <a:off x="6122410" y="3679755"/>
            <a:ext cx="2573117" cy="467305"/>
          </a:xfrm>
          <a:prstGeom prst="rect">
            <a:avLst/>
          </a:prstGeom>
          <a:solidFill>
            <a:schemeClr val="accent1"/>
          </a:solidFill>
          <a:ln w="9525">
            <a:solidFill>
              <a:schemeClr val="tx1"/>
            </a:solidFill>
            <a:miter lim="800000"/>
            <a:headEnd/>
            <a:tailEnd/>
          </a:ln>
          <a:effectLst/>
        </p:spPr>
        <p:txBody>
          <a:bodyPr wrap="none" anchor="ctr"/>
          <a:lstStyle/>
          <a:p>
            <a:pPr algn="ctr"/>
            <a:r>
              <a:rPr lang="es-ES_tradnl" b="1" dirty="0"/>
              <a:t>Formulación conjunta</a:t>
            </a:r>
          </a:p>
        </p:txBody>
      </p:sp>
      <p:sp>
        <p:nvSpPr>
          <p:cNvPr id="46" name="Line 53"/>
          <p:cNvSpPr>
            <a:spLocks noChangeShapeType="1"/>
          </p:cNvSpPr>
          <p:nvPr/>
        </p:nvSpPr>
        <p:spPr bwMode="auto">
          <a:xfrm>
            <a:off x="3021705" y="5198817"/>
            <a:ext cx="267451" cy="115861"/>
          </a:xfrm>
          <a:prstGeom prst="line">
            <a:avLst/>
          </a:prstGeom>
          <a:noFill/>
          <a:ln w="9525">
            <a:solidFill>
              <a:schemeClr val="tx1"/>
            </a:solidFill>
            <a:round/>
            <a:headEnd/>
            <a:tailEnd type="triangle" w="med" len="med"/>
          </a:ln>
          <a:effectLst/>
        </p:spPr>
        <p:txBody>
          <a:bodyPr/>
          <a:lstStyle/>
          <a:p>
            <a:endParaRPr lang="es-CO"/>
          </a:p>
        </p:txBody>
      </p:sp>
      <p:sp>
        <p:nvSpPr>
          <p:cNvPr id="47" name="Line 54"/>
          <p:cNvSpPr>
            <a:spLocks noChangeShapeType="1"/>
          </p:cNvSpPr>
          <p:nvPr/>
        </p:nvSpPr>
        <p:spPr bwMode="auto">
          <a:xfrm flipH="1">
            <a:off x="5888725" y="5315965"/>
            <a:ext cx="267451" cy="115861"/>
          </a:xfrm>
          <a:prstGeom prst="line">
            <a:avLst/>
          </a:prstGeom>
          <a:noFill/>
          <a:ln w="9525">
            <a:solidFill>
              <a:schemeClr val="tx1"/>
            </a:solidFill>
            <a:round/>
            <a:headEnd/>
            <a:tailEnd type="triangle" w="med" len="med"/>
          </a:ln>
          <a:effectLst/>
        </p:spPr>
        <p:txBody>
          <a:bodyPr/>
          <a:lstStyle/>
          <a:p>
            <a:endParaRPr lang="es-CO"/>
          </a:p>
        </p:txBody>
      </p:sp>
      <p:sp>
        <p:nvSpPr>
          <p:cNvPr id="48" name="Line 56"/>
          <p:cNvSpPr>
            <a:spLocks noChangeShapeType="1"/>
          </p:cNvSpPr>
          <p:nvPr/>
        </p:nvSpPr>
        <p:spPr bwMode="auto">
          <a:xfrm flipH="1">
            <a:off x="2611147" y="1636745"/>
            <a:ext cx="267451" cy="115861"/>
          </a:xfrm>
          <a:prstGeom prst="line">
            <a:avLst/>
          </a:prstGeom>
          <a:noFill/>
          <a:ln w="9525">
            <a:solidFill>
              <a:schemeClr val="tx1"/>
            </a:solidFill>
            <a:round/>
            <a:headEnd/>
            <a:tailEnd type="triangle" w="med" len="med"/>
          </a:ln>
          <a:effectLst/>
        </p:spPr>
        <p:txBody>
          <a:bodyPr/>
          <a:lstStyle/>
          <a:p>
            <a:endParaRPr lang="es-CO"/>
          </a:p>
        </p:txBody>
      </p:sp>
      <p:sp>
        <p:nvSpPr>
          <p:cNvPr id="49" name="Line 57"/>
          <p:cNvSpPr>
            <a:spLocks noChangeShapeType="1"/>
          </p:cNvSpPr>
          <p:nvPr/>
        </p:nvSpPr>
        <p:spPr bwMode="auto">
          <a:xfrm>
            <a:off x="6345180" y="1577527"/>
            <a:ext cx="265982" cy="117148"/>
          </a:xfrm>
          <a:prstGeom prst="line">
            <a:avLst/>
          </a:prstGeom>
          <a:noFill/>
          <a:ln w="9525">
            <a:solidFill>
              <a:schemeClr val="tx1"/>
            </a:solidFill>
            <a:round/>
            <a:headEnd/>
            <a:tailEnd type="triangle" w="med" len="med"/>
          </a:ln>
          <a:effectLst/>
        </p:spPr>
        <p:txBody>
          <a:bodyPr/>
          <a:lstStyle/>
          <a:p>
            <a:endParaRPr lang="es-CO"/>
          </a:p>
        </p:txBody>
      </p:sp>
      <p:sp>
        <p:nvSpPr>
          <p:cNvPr id="50" name="WordArt 58"/>
          <p:cNvSpPr>
            <a:spLocks noChangeArrowheads="1" noChangeShapeType="1" noTextEdit="1"/>
          </p:cNvSpPr>
          <p:nvPr/>
        </p:nvSpPr>
        <p:spPr bwMode="auto">
          <a:xfrm>
            <a:off x="6744888" y="1694675"/>
            <a:ext cx="1878038" cy="278066"/>
          </a:xfrm>
          <a:prstGeom prst="rect">
            <a:avLst/>
          </a:prstGeom>
        </p:spPr>
        <p:txBody>
          <a:bodyPr wrap="none" fromWordArt="1">
            <a:prstTxWarp prst="textPlain">
              <a:avLst>
                <a:gd name="adj" fmla="val 50000"/>
              </a:avLst>
            </a:prstTxWarp>
          </a:bodyPr>
          <a:lstStyle/>
          <a:p>
            <a:pPr algn="ctr"/>
            <a:r>
              <a:rPr lang="es-CO" sz="2400" kern="10">
                <a:ln w="9525">
                  <a:noFill/>
                  <a:round/>
                  <a:headEnd/>
                  <a:tailEnd/>
                </a:ln>
                <a:solidFill>
                  <a:srgbClr val="0000FF"/>
                </a:solidFill>
                <a:effectLst>
                  <a:outerShdw dist="45791" dir="2021404" algn="ctr" rotWithShape="0">
                    <a:srgbClr val="B2B2B2">
                      <a:alpha val="80000"/>
                    </a:srgbClr>
                  </a:outerShdw>
                </a:effectLst>
                <a:latin typeface="Times New Roman"/>
                <a:cs typeface="Times New Roman"/>
              </a:rPr>
              <a:t>ESTRATEGIAS</a:t>
            </a:r>
          </a:p>
        </p:txBody>
      </p:sp>
      <p:sp>
        <p:nvSpPr>
          <p:cNvPr id="51" name="Rectangle 59"/>
          <p:cNvSpPr>
            <a:spLocks noChangeArrowheads="1"/>
          </p:cNvSpPr>
          <p:nvPr/>
        </p:nvSpPr>
        <p:spPr bwMode="auto">
          <a:xfrm>
            <a:off x="6156176" y="4380068"/>
            <a:ext cx="2639246" cy="525235"/>
          </a:xfrm>
          <a:prstGeom prst="rect">
            <a:avLst/>
          </a:prstGeom>
          <a:solidFill>
            <a:schemeClr val="accent1"/>
          </a:solidFill>
          <a:ln w="9525">
            <a:solidFill>
              <a:schemeClr val="tx1"/>
            </a:solidFill>
            <a:miter lim="800000"/>
            <a:headEnd/>
            <a:tailEnd/>
          </a:ln>
          <a:effectLst/>
        </p:spPr>
        <p:txBody>
          <a:bodyPr wrap="none" anchor="ctr"/>
          <a:lstStyle/>
          <a:p>
            <a:pPr algn="ctr"/>
            <a:r>
              <a:rPr lang="es-ES_tradnl" b="1" dirty="0"/>
              <a:t> Vinculación de actores </a:t>
            </a:r>
          </a:p>
          <a:p>
            <a:pPr algn="ctr"/>
            <a:r>
              <a:rPr lang="es-ES_tradnl" b="1" dirty="0"/>
              <a:t>representativos </a:t>
            </a:r>
          </a:p>
        </p:txBody>
      </p:sp>
      <p:sp>
        <p:nvSpPr>
          <p:cNvPr id="52" name="Rectangle 60"/>
          <p:cNvSpPr>
            <a:spLocks noChangeArrowheads="1"/>
          </p:cNvSpPr>
          <p:nvPr/>
        </p:nvSpPr>
        <p:spPr bwMode="auto">
          <a:xfrm>
            <a:off x="6543564" y="2277841"/>
            <a:ext cx="2067605" cy="467305"/>
          </a:xfrm>
          <a:prstGeom prst="rect">
            <a:avLst/>
          </a:prstGeom>
          <a:solidFill>
            <a:schemeClr val="accent1"/>
          </a:solidFill>
          <a:ln w="9525">
            <a:solidFill>
              <a:schemeClr val="tx1"/>
            </a:solidFill>
            <a:miter lim="800000"/>
            <a:headEnd/>
            <a:tailEnd/>
          </a:ln>
          <a:effectLst/>
        </p:spPr>
        <p:txBody>
          <a:bodyPr wrap="none" anchor="ctr"/>
          <a:lstStyle/>
          <a:p>
            <a:pPr algn="ctr"/>
            <a:r>
              <a:rPr lang="es-ES_tradnl" b="1"/>
              <a:t>Grupo Motor </a:t>
            </a:r>
          </a:p>
        </p:txBody>
      </p:sp>
      <p:sp>
        <p:nvSpPr>
          <p:cNvPr id="53" name="Line 61"/>
          <p:cNvSpPr>
            <a:spLocks noChangeShapeType="1"/>
          </p:cNvSpPr>
          <p:nvPr/>
        </p:nvSpPr>
        <p:spPr bwMode="auto">
          <a:xfrm>
            <a:off x="7544303" y="3445459"/>
            <a:ext cx="0" cy="176366"/>
          </a:xfrm>
          <a:prstGeom prst="line">
            <a:avLst/>
          </a:prstGeom>
          <a:noFill/>
          <a:ln w="9525">
            <a:solidFill>
              <a:schemeClr val="tx1"/>
            </a:solidFill>
            <a:round/>
            <a:headEnd/>
            <a:tailEnd type="triangle" w="med" len="med"/>
          </a:ln>
          <a:effectLst/>
        </p:spPr>
        <p:txBody>
          <a:bodyPr/>
          <a:lstStyle/>
          <a:p>
            <a:endParaRPr lang="es-CO"/>
          </a:p>
        </p:txBody>
      </p:sp>
      <p:sp>
        <p:nvSpPr>
          <p:cNvPr id="54" name="Line 62"/>
          <p:cNvSpPr>
            <a:spLocks noChangeShapeType="1"/>
          </p:cNvSpPr>
          <p:nvPr/>
        </p:nvSpPr>
        <p:spPr bwMode="auto">
          <a:xfrm>
            <a:off x="7544303" y="4147059"/>
            <a:ext cx="0" cy="176366"/>
          </a:xfrm>
          <a:prstGeom prst="line">
            <a:avLst/>
          </a:prstGeom>
          <a:noFill/>
          <a:ln w="9525">
            <a:solidFill>
              <a:schemeClr val="tx1"/>
            </a:solidFill>
            <a:round/>
            <a:headEnd/>
            <a:tailEnd type="triangle" w="med" len="med"/>
          </a:ln>
          <a:effectLst/>
        </p:spPr>
        <p:txBody>
          <a:bodyPr/>
          <a:lstStyle/>
          <a:p>
            <a:endParaRPr lang="es-CO"/>
          </a:p>
        </p:txBody>
      </p:sp>
      <p:sp>
        <p:nvSpPr>
          <p:cNvPr id="55" name="Line 65"/>
          <p:cNvSpPr>
            <a:spLocks noChangeShapeType="1"/>
          </p:cNvSpPr>
          <p:nvPr/>
        </p:nvSpPr>
        <p:spPr bwMode="auto">
          <a:xfrm>
            <a:off x="1745604" y="2862293"/>
            <a:ext cx="0" cy="176366"/>
          </a:xfrm>
          <a:prstGeom prst="line">
            <a:avLst/>
          </a:prstGeom>
          <a:noFill/>
          <a:ln w="9525">
            <a:solidFill>
              <a:schemeClr val="tx1"/>
            </a:solidFill>
            <a:round/>
            <a:headEnd/>
            <a:tailEnd type="triangle" w="med" len="med"/>
          </a:ln>
          <a:effectLst/>
        </p:spPr>
        <p:txBody>
          <a:bodyPr/>
          <a:lstStyle/>
          <a:p>
            <a:endParaRPr lang="es-CO"/>
          </a:p>
        </p:txBody>
      </p:sp>
      <p:sp>
        <p:nvSpPr>
          <p:cNvPr id="56" name="Line 66"/>
          <p:cNvSpPr>
            <a:spLocks noChangeShapeType="1"/>
          </p:cNvSpPr>
          <p:nvPr/>
        </p:nvSpPr>
        <p:spPr bwMode="auto">
          <a:xfrm>
            <a:off x="1745604" y="3756690"/>
            <a:ext cx="0" cy="176366"/>
          </a:xfrm>
          <a:prstGeom prst="line">
            <a:avLst/>
          </a:prstGeom>
          <a:noFill/>
          <a:ln w="9525">
            <a:solidFill>
              <a:schemeClr val="tx1"/>
            </a:solidFill>
            <a:round/>
            <a:headEnd/>
            <a:tailEnd type="triangle" w="med" len="med"/>
          </a:ln>
          <a:effectLst/>
        </p:spPr>
        <p:txBody>
          <a:bodyPr/>
          <a:lstStyle/>
          <a:p>
            <a:endParaRPr lang="es-CO"/>
          </a:p>
        </p:txBody>
      </p:sp>
      <p:sp>
        <p:nvSpPr>
          <p:cNvPr id="58" name="WordArt 68"/>
          <p:cNvSpPr>
            <a:spLocks noChangeArrowheads="1" noChangeShapeType="1" noTextEdit="1"/>
          </p:cNvSpPr>
          <p:nvPr/>
        </p:nvSpPr>
        <p:spPr bwMode="auto">
          <a:xfrm>
            <a:off x="3349406" y="5256747"/>
            <a:ext cx="2539319" cy="408087"/>
          </a:xfrm>
          <a:prstGeom prst="rect">
            <a:avLst/>
          </a:prstGeom>
        </p:spPr>
        <p:txBody>
          <a:bodyPr wrap="none" fromWordArt="1">
            <a:prstTxWarp prst="textPlain">
              <a:avLst>
                <a:gd name="adj" fmla="val 50000"/>
              </a:avLst>
            </a:prstTxWarp>
          </a:bodyPr>
          <a:lstStyle/>
          <a:p>
            <a:pPr algn="ctr"/>
            <a:r>
              <a:rPr lang="es-CO" sz="2000" kern="10" dirty="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ARTICULACIÓN </a:t>
            </a:r>
          </a:p>
          <a:p>
            <a:pPr algn="ctr"/>
            <a:r>
              <a:rPr lang="es-CO" sz="2000" kern="10" dirty="0" smtClean="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POMCA </a:t>
            </a:r>
            <a:endParaRPr lang="es-CO" sz="2000" kern="10" dirty="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endParaRPr>
          </a:p>
        </p:txBody>
      </p:sp>
      <p:sp>
        <p:nvSpPr>
          <p:cNvPr id="59" name="Rectangle 69"/>
          <p:cNvSpPr>
            <a:spLocks noChangeArrowheads="1"/>
          </p:cNvSpPr>
          <p:nvPr/>
        </p:nvSpPr>
        <p:spPr bwMode="auto">
          <a:xfrm>
            <a:off x="6288433" y="5139599"/>
            <a:ext cx="2506989" cy="467305"/>
          </a:xfrm>
          <a:prstGeom prst="rect">
            <a:avLst/>
          </a:prstGeom>
          <a:solidFill>
            <a:schemeClr val="accent1"/>
          </a:solidFill>
          <a:ln w="9525">
            <a:solidFill>
              <a:schemeClr val="tx1"/>
            </a:solidFill>
            <a:miter lim="800000"/>
            <a:headEnd/>
            <a:tailEnd/>
          </a:ln>
          <a:effectLst/>
        </p:spPr>
        <p:txBody>
          <a:bodyPr wrap="none" anchor="ctr"/>
          <a:lstStyle/>
          <a:p>
            <a:pPr algn="ctr"/>
            <a:r>
              <a:rPr lang="es-ES_tradnl" b="1"/>
              <a:t>Estrategia financiera</a:t>
            </a:r>
          </a:p>
        </p:txBody>
      </p:sp>
      <p:sp>
        <p:nvSpPr>
          <p:cNvPr id="60" name="Line 71"/>
          <p:cNvSpPr>
            <a:spLocks noChangeShapeType="1"/>
          </p:cNvSpPr>
          <p:nvPr/>
        </p:nvSpPr>
        <p:spPr bwMode="auto">
          <a:xfrm>
            <a:off x="7610431" y="4905303"/>
            <a:ext cx="0" cy="176366"/>
          </a:xfrm>
          <a:prstGeom prst="line">
            <a:avLst/>
          </a:prstGeom>
          <a:noFill/>
          <a:ln w="9525">
            <a:solidFill>
              <a:schemeClr val="tx1"/>
            </a:solidFill>
            <a:round/>
            <a:headEnd/>
            <a:tailEnd type="triangle" w="med" len="med"/>
          </a:ln>
          <a:effectLst/>
        </p:spPr>
        <p:txBody>
          <a:bodyPr/>
          <a:lstStyle/>
          <a:p>
            <a:endParaRPr lang="es-CO"/>
          </a:p>
        </p:txBody>
      </p:sp>
      <p:sp>
        <p:nvSpPr>
          <p:cNvPr id="61" name="Line 72"/>
          <p:cNvSpPr>
            <a:spLocks noChangeShapeType="1"/>
          </p:cNvSpPr>
          <p:nvPr/>
        </p:nvSpPr>
        <p:spPr bwMode="auto">
          <a:xfrm>
            <a:off x="1745604" y="4692794"/>
            <a:ext cx="0" cy="176366"/>
          </a:xfrm>
          <a:prstGeom prst="line">
            <a:avLst/>
          </a:prstGeom>
          <a:noFill/>
          <a:ln w="9525">
            <a:solidFill>
              <a:schemeClr val="tx1"/>
            </a:solidFill>
            <a:round/>
            <a:headEnd/>
            <a:tailEnd type="triangle" w="med" len="med"/>
          </a:ln>
          <a:effectLst/>
        </p:spPr>
        <p:txBody>
          <a:bodyPr/>
          <a:lstStyle/>
          <a:p>
            <a:endParaRPr lang="es-CO"/>
          </a:p>
        </p:txBody>
      </p:sp>
      <p:sp>
        <p:nvSpPr>
          <p:cNvPr id="62" name="Line 70"/>
          <p:cNvSpPr>
            <a:spLocks noChangeShapeType="1"/>
          </p:cNvSpPr>
          <p:nvPr/>
        </p:nvSpPr>
        <p:spPr bwMode="auto">
          <a:xfrm>
            <a:off x="3478160" y="2452919"/>
            <a:ext cx="2332117" cy="0"/>
          </a:xfrm>
          <a:prstGeom prst="line">
            <a:avLst/>
          </a:prstGeom>
          <a:noFill/>
          <a:ln w="9525">
            <a:solidFill>
              <a:schemeClr val="tx1"/>
            </a:solidFill>
            <a:prstDash val="dash"/>
            <a:round/>
            <a:headEnd/>
            <a:tailEnd type="triangle" w="med" len="med"/>
          </a:ln>
          <a:effectLst/>
        </p:spPr>
        <p:txBody>
          <a:bodyPr/>
          <a:lstStyle/>
          <a:p>
            <a:endParaRPr lang="es-CO"/>
          </a:p>
        </p:txBody>
      </p:sp>
      <p:sp>
        <p:nvSpPr>
          <p:cNvPr id="64" name="Oval 49">
            <a:hlinkClick r:id="" action="ppaction://hlinkshowjump?jump=nextslide"/>
          </p:cNvPr>
          <p:cNvSpPr>
            <a:spLocks noChangeArrowheads="1"/>
          </p:cNvSpPr>
          <p:nvPr/>
        </p:nvSpPr>
        <p:spPr bwMode="auto">
          <a:xfrm>
            <a:off x="2786616" y="1168153"/>
            <a:ext cx="3466581" cy="799439"/>
          </a:xfrm>
          <a:prstGeom prst="ellipse">
            <a:avLst/>
          </a:prstGeom>
          <a:solidFill>
            <a:schemeClr val="accent1"/>
          </a:solidFill>
          <a:ln w="9525">
            <a:solidFill>
              <a:schemeClr val="tx1"/>
            </a:solidFill>
            <a:round/>
            <a:headEnd/>
            <a:tailEnd/>
          </a:ln>
          <a:effectLst/>
        </p:spPr>
        <p:txBody>
          <a:bodyPr wrap="none" anchor="ctr"/>
          <a:lstStyle/>
          <a:p>
            <a:pPr algn="ctr"/>
            <a:endParaRPr lang="es-CO"/>
          </a:p>
        </p:txBody>
      </p:sp>
      <p:sp>
        <p:nvSpPr>
          <p:cNvPr id="65" name="WordArt 67"/>
          <p:cNvSpPr>
            <a:spLocks noChangeArrowheads="1" noChangeShapeType="1" noTextEdit="1"/>
          </p:cNvSpPr>
          <p:nvPr/>
        </p:nvSpPr>
        <p:spPr bwMode="auto">
          <a:xfrm>
            <a:off x="3452305" y="1344519"/>
            <a:ext cx="2199861" cy="525235"/>
          </a:xfrm>
          <a:prstGeom prst="rect">
            <a:avLst/>
          </a:prstGeom>
        </p:spPr>
        <p:txBody>
          <a:bodyPr wrap="none" fromWordArt="1">
            <a:prstTxWarp prst="textPlain">
              <a:avLst>
                <a:gd name="adj" fmla="val 50000"/>
              </a:avLst>
            </a:prstTxWarp>
          </a:bodyPr>
          <a:lstStyle/>
          <a:p>
            <a:pPr algn="ctr"/>
            <a:r>
              <a:rPr lang="es-CO" sz="2000" kern="10" dirty="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FORMULACIÓN</a:t>
            </a:r>
          </a:p>
          <a:p>
            <a:pPr algn="ctr"/>
            <a:r>
              <a:rPr lang="es-CO" sz="2000" kern="10" dirty="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PAI</a:t>
            </a:r>
          </a:p>
        </p:txBody>
      </p:sp>
      <p:sp>
        <p:nvSpPr>
          <p:cNvPr id="66" name="Line 63"/>
          <p:cNvSpPr>
            <a:spLocks noChangeShapeType="1"/>
          </p:cNvSpPr>
          <p:nvPr/>
        </p:nvSpPr>
        <p:spPr bwMode="auto">
          <a:xfrm>
            <a:off x="1746129" y="1912637"/>
            <a:ext cx="0" cy="176366"/>
          </a:xfrm>
          <a:prstGeom prst="line">
            <a:avLst/>
          </a:prstGeom>
          <a:noFill/>
          <a:ln w="9525">
            <a:solidFill>
              <a:schemeClr val="tx1"/>
            </a:solidFill>
            <a:round/>
            <a:headEnd/>
            <a:tailEnd type="triangle" w="med" len="med"/>
          </a:ln>
          <a:effectLst/>
        </p:spPr>
        <p:txBody>
          <a:bodyPr/>
          <a:lstStyle/>
          <a:p>
            <a:endParaRPr lang="es-CO"/>
          </a:p>
        </p:txBody>
      </p:sp>
      <p:sp>
        <p:nvSpPr>
          <p:cNvPr id="67" name="Line 64"/>
          <p:cNvSpPr>
            <a:spLocks noChangeShapeType="1"/>
          </p:cNvSpPr>
          <p:nvPr/>
        </p:nvSpPr>
        <p:spPr bwMode="auto">
          <a:xfrm>
            <a:off x="7524328" y="2028498"/>
            <a:ext cx="0" cy="176366"/>
          </a:xfrm>
          <a:prstGeom prst="line">
            <a:avLst/>
          </a:prstGeom>
          <a:noFill/>
          <a:ln w="9525">
            <a:solidFill>
              <a:schemeClr val="tx1"/>
            </a:solidFill>
            <a:round/>
            <a:headEnd/>
            <a:tailEnd type="triangle" w="med" len="med"/>
          </a:ln>
          <a:effectLst/>
        </p:spPr>
        <p:txBody>
          <a:bodyPr/>
          <a:lstStyle/>
          <a:p>
            <a:endParaRPr lang="es-CO"/>
          </a:p>
        </p:txBody>
      </p:sp>
      <p:sp>
        <p:nvSpPr>
          <p:cNvPr id="68" name="Line 63"/>
          <p:cNvSpPr>
            <a:spLocks noChangeShapeType="1"/>
          </p:cNvSpPr>
          <p:nvPr/>
        </p:nvSpPr>
        <p:spPr bwMode="auto">
          <a:xfrm>
            <a:off x="1691680" y="2632717"/>
            <a:ext cx="0" cy="176366"/>
          </a:xfrm>
          <a:prstGeom prst="line">
            <a:avLst/>
          </a:prstGeom>
          <a:noFill/>
          <a:ln w="9525">
            <a:solidFill>
              <a:schemeClr val="tx1"/>
            </a:solidFill>
            <a:round/>
            <a:headEnd/>
            <a:tailEnd type="triangle" w="med" len="med"/>
          </a:ln>
          <a:effectLst/>
        </p:spPr>
        <p:txBody>
          <a:bodyPr/>
          <a:lstStyle/>
          <a:p>
            <a:endParaRPr lang="es-CO"/>
          </a:p>
        </p:txBody>
      </p:sp>
      <p:sp>
        <p:nvSpPr>
          <p:cNvPr id="69" name="Line 64"/>
          <p:cNvSpPr>
            <a:spLocks noChangeShapeType="1"/>
          </p:cNvSpPr>
          <p:nvPr/>
        </p:nvSpPr>
        <p:spPr bwMode="auto">
          <a:xfrm>
            <a:off x="7556506" y="2748578"/>
            <a:ext cx="0" cy="176366"/>
          </a:xfrm>
          <a:prstGeom prst="line">
            <a:avLst/>
          </a:prstGeom>
          <a:noFill/>
          <a:ln w="9525">
            <a:solidFill>
              <a:schemeClr val="tx1"/>
            </a:solidFill>
            <a:round/>
            <a:headEnd/>
            <a:tailEnd type="triangle" w="med" len="med"/>
          </a:ln>
          <a:effectLst/>
        </p:spPr>
        <p:txBody>
          <a:bodyPr/>
          <a:lstStyle/>
          <a:p>
            <a:endParaRPr lang="es-CO"/>
          </a:p>
        </p:txBody>
      </p:sp>
    </p:spTree>
    <p:extLst>
      <p:ext uri="{BB962C8B-B14F-4D97-AF65-F5344CB8AC3E}">
        <p14:creationId xmlns:p14="http://schemas.microsoft.com/office/powerpoint/2010/main" xmlns="" val="9448594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47 Rectángulo"/>
          <p:cNvSpPr/>
          <p:nvPr/>
        </p:nvSpPr>
        <p:spPr>
          <a:xfrm>
            <a:off x="6443663" y="404813"/>
            <a:ext cx="2700337" cy="17176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solidFill>
                <a:schemeClr val="bg1"/>
              </a:solidFill>
              <a:cs typeface="Arial" charset="0"/>
            </a:endParaRPr>
          </a:p>
        </p:txBody>
      </p:sp>
      <p:sp>
        <p:nvSpPr>
          <p:cNvPr id="48" name="47 Rectángulo"/>
          <p:cNvSpPr/>
          <p:nvPr/>
        </p:nvSpPr>
        <p:spPr>
          <a:xfrm>
            <a:off x="0" y="5572125"/>
            <a:ext cx="9144000" cy="12858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solidFill>
                <a:schemeClr val="bg1"/>
              </a:solidFill>
              <a:cs typeface="Arial" charset="0"/>
            </a:endParaRPr>
          </a:p>
        </p:txBody>
      </p:sp>
      <p:sp>
        <p:nvSpPr>
          <p:cNvPr id="2" name="Title 1"/>
          <p:cNvSpPr>
            <a:spLocks noGrp="1"/>
          </p:cNvSpPr>
          <p:nvPr>
            <p:ph type="title"/>
          </p:nvPr>
        </p:nvSpPr>
        <p:spPr>
          <a:xfrm>
            <a:off x="214282" y="-2874"/>
            <a:ext cx="8929718" cy="1343642"/>
          </a:xfrm>
        </p:spPr>
        <p:txBody>
          <a:bodyPr>
            <a:normAutofit/>
          </a:bodyPr>
          <a:lstStyle/>
          <a:p>
            <a:pPr fontAlgn="auto">
              <a:spcBef>
                <a:spcPts val="0"/>
              </a:spcBef>
              <a:spcAft>
                <a:spcPts val="0"/>
              </a:spcAft>
              <a:defRPr/>
            </a:pPr>
            <a:r>
              <a:rPr lang="es-CO" sz="3200" b="1" dirty="0" smtClean="0">
                <a:ln w="12700">
                  <a:solidFill>
                    <a:schemeClr val="tx2">
                      <a:satMod val="155000"/>
                    </a:schemeClr>
                  </a:solidFill>
                  <a:prstDash val="solid"/>
                </a:ln>
                <a:solidFill>
                  <a:srgbClr val="92D050"/>
                </a:solidFill>
                <a:effectLst>
                  <a:outerShdw blurRad="41275" dist="20320" dir="1800000" algn="tl" rotWithShape="0">
                    <a:srgbClr val="000000">
                      <a:alpha val="40000"/>
                    </a:srgbClr>
                  </a:outerShdw>
                </a:effectLst>
                <a:latin typeface="Arial" pitchFamily="34" charset="0"/>
                <a:ea typeface="+mn-ea"/>
                <a:cs typeface="Arial" pitchFamily="34" charset="0"/>
              </a:rPr>
              <a:t>Grupo Motor PAI GURINÓ Y CHARCA GUARINOCITO</a:t>
            </a:r>
            <a:endParaRPr lang="es-CO" sz="3200" b="1" dirty="0" smtClean="0">
              <a:ln w="12700">
                <a:solidFill>
                  <a:schemeClr val="tx2">
                    <a:satMod val="155000"/>
                  </a:schemeClr>
                </a:solidFill>
                <a:prstDash val="solid"/>
              </a:ln>
              <a:solidFill>
                <a:srgbClr val="92D050"/>
              </a:solidFill>
              <a:effectLst>
                <a:outerShdw blurRad="41275" dist="20320" dir="1800000" algn="tl" rotWithShape="0">
                  <a:srgbClr val="000000">
                    <a:alpha val="40000"/>
                  </a:srgbClr>
                </a:outerShdw>
              </a:effectLst>
              <a:latin typeface="Arial" pitchFamily="34" charset="0"/>
              <a:ea typeface="+mn-ea"/>
              <a:cs typeface="Arial" pitchFamily="34" charset="0"/>
            </a:endParaRPr>
          </a:p>
        </p:txBody>
      </p:sp>
      <p:grpSp>
        <p:nvGrpSpPr>
          <p:cNvPr id="3" name="Group 4"/>
          <p:cNvGrpSpPr>
            <a:grpSpLocks/>
          </p:cNvGrpSpPr>
          <p:nvPr/>
        </p:nvGrpSpPr>
        <p:grpSpPr bwMode="auto">
          <a:xfrm>
            <a:off x="1979712" y="1556792"/>
            <a:ext cx="1008063" cy="677863"/>
            <a:chOff x="3420355" y="67619"/>
            <a:chExt cx="777592" cy="534111"/>
          </a:xfrm>
        </p:grpSpPr>
        <p:sp>
          <p:nvSpPr>
            <p:cNvPr id="6" name="Rectangle 5"/>
            <p:cNvSpPr/>
            <p:nvPr/>
          </p:nvSpPr>
          <p:spPr>
            <a:xfrm>
              <a:off x="3420355" y="67619"/>
              <a:ext cx="777592" cy="534111"/>
            </a:xfrm>
            <a:prstGeom prst="rect">
              <a:avLst/>
            </a:prstGeom>
            <a:blipFill rotWithShape="0">
              <a:blip r:embed="rId3"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7" name="Rectangle 6"/>
            <p:cNvSpPr/>
            <p:nvPr/>
          </p:nvSpPr>
          <p:spPr>
            <a:xfrm>
              <a:off x="3420355" y="67619"/>
              <a:ext cx="777592" cy="53411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780" tIns="17780" rIns="17780" bIns="17780" anchor="ctr"/>
            <a:lstStyle/>
            <a:p>
              <a:pPr algn="ctr" defTabSz="622300">
                <a:lnSpc>
                  <a:spcPct val="90000"/>
                </a:lnSpc>
                <a:spcAft>
                  <a:spcPct val="35000"/>
                </a:spcAft>
                <a:defRPr/>
              </a:pPr>
              <a:endParaRPr lang="en-US" sz="1400">
                <a:solidFill>
                  <a:srgbClr val="000000"/>
                </a:solidFill>
                <a:cs typeface="Arial" charset="0"/>
              </a:endParaRPr>
            </a:p>
          </p:txBody>
        </p:sp>
      </p:grpSp>
      <p:grpSp>
        <p:nvGrpSpPr>
          <p:cNvPr id="4" name="Group 13"/>
          <p:cNvGrpSpPr>
            <a:grpSpLocks/>
          </p:cNvGrpSpPr>
          <p:nvPr/>
        </p:nvGrpSpPr>
        <p:grpSpPr bwMode="auto">
          <a:xfrm>
            <a:off x="3491880" y="1412776"/>
            <a:ext cx="996950" cy="852488"/>
            <a:chOff x="2820783" y="2938890"/>
            <a:chExt cx="636251" cy="636251"/>
          </a:xfrm>
        </p:grpSpPr>
        <p:sp>
          <p:nvSpPr>
            <p:cNvPr id="15" name="Rectangle 14"/>
            <p:cNvSpPr/>
            <p:nvPr/>
          </p:nvSpPr>
          <p:spPr>
            <a:xfrm>
              <a:off x="2820783" y="2938890"/>
              <a:ext cx="636251" cy="636251"/>
            </a:xfrm>
            <a:prstGeom prst="rect">
              <a:avLst/>
            </a:prstGeom>
            <a:blipFill rotWithShape="0">
              <a:blip r:embed="rId4"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Rectangle 15"/>
            <p:cNvSpPr/>
            <p:nvPr/>
          </p:nvSpPr>
          <p:spPr>
            <a:xfrm>
              <a:off x="2820783" y="2938890"/>
              <a:ext cx="636251" cy="63625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20320" tIns="20320" rIns="20320" bIns="20320" anchor="ctr"/>
            <a:lstStyle/>
            <a:p>
              <a:pPr algn="ctr" defTabSz="711200">
                <a:lnSpc>
                  <a:spcPct val="90000"/>
                </a:lnSpc>
                <a:spcAft>
                  <a:spcPct val="35000"/>
                </a:spcAft>
                <a:defRPr/>
              </a:pPr>
              <a:endParaRPr lang="en-US" sz="1600">
                <a:solidFill>
                  <a:srgbClr val="000000"/>
                </a:solidFill>
                <a:cs typeface="Arial" charset="0"/>
              </a:endParaRPr>
            </a:p>
          </p:txBody>
        </p:sp>
      </p:grpSp>
      <p:grpSp>
        <p:nvGrpSpPr>
          <p:cNvPr id="5" name="Group 16"/>
          <p:cNvGrpSpPr>
            <a:grpSpLocks/>
          </p:cNvGrpSpPr>
          <p:nvPr/>
        </p:nvGrpSpPr>
        <p:grpSpPr bwMode="auto">
          <a:xfrm>
            <a:off x="4788024" y="1412776"/>
            <a:ext cx="1265237" cy="1052512"/>
            <a:chOff x="2016473" y="2664296"/>
            <a:chExt cx="1316454" cy="913054"/>
          </a:xfrm>
        </p:grpSpPr>
        <p:sp>
          <p:nvSpPr>
            <p:cNvPr id="18" name="Rectangle 17"/>
            <p:cNvSpPr/>
            <p:nvPr/>
          </p:nvSpPr>
          <p:spPr>
            <a:xfrm>
              <a:off x="2016473" y="2664296"/>
              <a:ext cx="1316454" cy="913054"/>
            </a:xfrm>
            <a:prstGeom prst="rect">
              <a:avLst/>
            </a:prstGeom>
            <a:blipFill rotWithShape="0">
              <a:blip r:embed="rId5"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9" name="Rectangle 18"/>
            <p:cNvSpPr/>
            <p:nvPr/>
          </p:nvSpPr>
          <p:spPr>
            <a:xfrm>
              <a:off x="2016473" y="2664296"/>
              <a:ext cx="1316454" cy="9130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26670" tIns="26670" rIns="26670" bIns="26670" anchor="ctr"/>
            <a:lstStyle/>
            <a:p>
              <a:pPr algn="ctr" defTabSz="933450">
                <a:lnSpc>
                  <a:spcPct val="90000"/>
                </a:lnSpc>
                <a:spcAft>
                  <a:spcPct val="35000"/>
                </a:spcAft>
                <a:defRPr/>
              </a:pPr>
              <a:endParaRPr lang="en-US" sz="2100">
                <a:solidFill>
                  <a:srgbClr val="000000"/>
                </a:solidFill>
                <a:cs typeface="Arial" charset="0"/>
              </a:endParaRPr>
            </a:p>
          </p:txBody>
        </p:sp>
      </p:grpSp>
      <p:grpSp>
        <p:nvGrpSpPr>
          <p:cNvPr id="8" name="Group 20"/>
          <p:cNvGrpSpPr>
            <a:grpSpLocks/>
          </p:cNvGrpSpPr>
          <p:nvPr/>
        </p:nvGrpSpPr>
        <p:grpSpPr bwMode="auto">
          <a:xfrm>
            <a:off x="251520" y="1340768"/>
            <a:ext cx="1317625" cy="1090612"/>
            <a:chOff x="2541047" y="-74599"/>
            <a:chExt cx="2292671" cy="1699960"/>
          </a:xfrm>
        </p:grpSpPr>
        <p:sp>
          <p:nvSpPr>
            <p:cNvPr id="22" name="Rectangle 21"/>
            <p:cNvSpPr/>
            <p:nvPr/>
          </p:nvSpPr>
          <p:spPr>
            <a:xfrm>
              <a:off x="2541047" y="-74599"/>
              <a:ext cx="2292671" cy="1699960"/>
            </a:xfrm>
            <a:prstGeom prst="rect">
              <a:avLst/>
            </a:prstGeom>
            <a:blipFill rotWithShape="0">
              <a:blip r:embed="rId6"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23" name="Rectangle 22"/>
            <p:cNvSpPr/>
            <p:nvPr/>
          </p:nvSpPr>
          <p:spPr>
            <a:xfrm>
              <a:off x="2541047" y="-74599"/>
              <a:ext cx="2292671" cy="169996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9370" tIns="39370" rIns="39370" bIns="39370" anchor="ctr"/>
            <a:lstStyle/>
            <a:p>
              <a:pPr algn="ctr" defTabSz="1377950">
                <a:lnSpc>
                  <a:spcPct val="90000"/>
                </a:lnSpc>
                <a:spcAft>
                  <a:spcPct val="35000"/>
                </a:spcAft>
                <a:defRPr/>
              </a:pPr>
              <a:endParaRPr lang="en-US" sz="3100">
                <a:solidFill>
                  <a:srgbClr val="000000"/>
                </a:solidFill>
                <a:cs typeface="Arial" charset="0"/>
              </a:endParaRPr>
            </a:p>
          </p:txBody>
        </p:sp>
      </p:grpSp>
      <p:pic>
        <p:nvPicPr>
          <p:cNvPr id="7177" name="Picture 6" descr="http://www.asisge.com.co/fotos/Image/noticias/logo_isagen.jpg"/>
          <p:cNvPicPr>
            <a:picLocks noChangeAspect="1" noChangeArrowheads="1"/>
          </p:cNvPicPr>
          <p:nvPr/>
        </p:nvPicPr>
        <p:blipFill>
          <a:blip r:embed="rId7" cstate="print"/>
          <a:srcRect/>
          <a:stretch>
            <a:fillRect/>
          </a:stretch>
        </p:blipFill>
        <p:spPr bwMode="auto">
          <a:xfrm>
            <a:off x="179512" y="4725144"/>
            <a:ext cx="1193800" cy="736600"/>
          </a:xfrm>
          <a:prstGeom prst="rect">
            <a:avLst/>
          </a:prstGeom>
          <a:noFill/>
          <a:ln w="9525">
            <a:noFill/>
            <a:miter lim="800000"/>
            <a:headEnd/>
            <a:tailEnd/>
          </a:ln>
        </p:spPr>
      </p:pic>
      <p:pic>
        <p:nvPicPr>
          <p:cNvPr id="7178" name="Picture 6" descr="logo_unal_manizales"/>
          <p:cNvPicPr>
            <a:picLocks noChangeAspect="1" noChangeArrowheads="1"/>
          </p:cNvPicPr>
          <p:nvPr/>
        </p:nvPicPr>
        <p:blipFill>
          <a:blip r:embed="rId8" cstate="print"/>
          <a:srcRect/>
          <a:stretch>
            <a:fillRect/>
          </a:stretch>
        </p:blipFill>
        <p:spPr bwMode="auto">
          <a:xfrm>
            <a:off x="251520" y="2636912"/>
            <a:ext cx="1295400" cy="536575"/>
          </a:xfrm>
          <a:prstGeom prst="rect">
            <a:avLst/>
          </a:prstGeom>
          <a:noFill/>
          <a:ln w="9525">
            <a:noFill/>
            <a:miter lim="800000"/>
            <a:headEnd/>
            <a:tailEnd/>
          </a:ln>
        </p:spPr>
      </p:pic>
      <p:sp>
        <p:nvSpPr>
          <p:cNvPr id="7180" name="AutoShape 39" descr="data:image/jpg;base64,/9j/4AAQSkZJRgABAQAAAQABAAD/2wCEAAkGBhQSERQUEBQWFBMWFR4YGRUYFxcZGxwdGBgVGRccGBgaHyYgGBkjGhUXHy8gIycpLCwsHB8xNTAqNSYsLCkBCQoKDgwOGg8PGikkHyQtKSwsKSopLiwtLCkpLCksLCwqKSosLCwsLCksLCksKiwsLCwsKSwsLCwsLCwsLCwsLP/AABEIAIQBDAMBIgACEQEDEQH/xAAcAAEAAgIDAQAAAAAAAAAAAAAABgcEBQECAwj/xABKEAACAQMCAwUDBgoHBgcAAAABAgMABBESIQUGMQcTQVFxIjJhFFKBkaGxIzRCcnN0grKz0RUlMzViksEXU3WTwvAWJFRj0uHx/8QAGgEBAAMBAQEAAAAAAAAAAAAAAAECAwQFBv/EACoRAAICAQQBAwQBBQAAAAAAAAABAhEDBBIhMRMFQVEiMmFxgRQjQqGx/9oADAMBAAIRAxEAPwC8aUpQClKUApSlAKUpQClKUApSlAKUpQClK4zQHNK6lq155jttegTxF840B1LfUDmoItI2Oa41VH+KcxgZWP66ikfELkTFjMe7+bt92nIP7R9N64Z67HF0irnRZZNcg1XtzzRKgyJDnGwJ2J+o5+ipvwudniRnXSzKCR5Z/wC81pg1KzdIlSTMylBSussKUpQClKUApSlAKUpQClKUApSlAKUpQClKUApSlAKUpQClKUApXBrgmgO1Y93eLGjO+yoCxOCdgMnYVoeYedorcSIjxtcoARCzFSc4OAcbnB6Com/C7m/mW6naaxj0gNEs75bHiAMaAR4bnY9KrOagrZjLJ7R5Zl8R58mupUj4TolUgiUyRuNHhkscDBB6ddjWPwzgENipEeGnb35cfYnzVrcWyJGndWqiOMdW6Z8yfEmsLiKxquz6mryNTqZZFth0Z7ebkYAZmk6+ydsV04hYkHqfoOK5VM12htGmkWME+0ceg8T9Arzcat0kW7N7yhyqmBNIMk7qPh5knc79KmgFdYYQoAUYAGAPTpXpX0uLEscaRulQpSlbEilKUApSlAKUpQClKUApSlAKUpQClKUApSlAKVwa8Lu+SJdUrKijxY4Hp8T8KEGRmuM1poOaYZATEdQBwSfZ+/fHxxWs4/zoIIjIpX2SMghm2O22CviRWTywUtrfJVzSVkszTNU9L2vEk4lZR/hhT/qJrfcr87/KkYB5CysBqbSvUZ6KPgatln447mZxzwk6RPLq+jjHtuF9TufQdT9FRXjHMwkDxgaYmQrry4fJ8VAxj1J+yu3EBpYBMZbqT1OPM9TUa41McMM5ArzcmtldRVFpO0ZNksUOGQNJIBgSzMZHA8gW90elcvfs/tOTp8vP/wCq0i3R0fRWdIwZFK9Mf/tebkyZJu5szSS6MqbiOR81R4VgtNqOwz8a10IYsdfUH/vFbvh3D3lYLGuT9g9TUONvjlk9mTwmFTIgk91mAPh12H21PLLhUcX9mgB8T4/War7itpJbzqrbgYdSOhwf5g1ZUMwZQw3BGR6GvT0MErUlyaxR3rmlK9UuKUpQClKUApSlAKUpQClKUApSlAcZrh3x1rmtRxK4y2PAV5/qGtWjxb330l+TTHDe6Mt+KqOmT6V3h4grbDY/GsW24aCuW8axru30NsdvCvDn6hr8MFnyKO1+3ubLHjk9q7N3mvKe7VPeNY9pd5jJPVa1xJdvia7NZ6x48UHhVyn0ikMNt37GXdcXOk92uXx7IbYE+GfHFUrzpdX5uAJkcsxwhUagc/kx6cgeg386tjib90cden3Vk8OiL6XXYeZ+2ufB6hr4ZlDLG7+PYyzYMWVUpNEA5H5GvIxI9yBHrC4Dvk7as5AzjrWx5i5TlmgaKOSMFiMk68YByeinyqacSuMnSOg60tLDUNTfQKx1Wpy59W8elX1Ltvr8loaXHDH9ZTY7ILn/AH0H1yD/AKKl/AOzua2hCgozE6mIbbPTbbpgCpneWOjcdK9eF3G+k/RWuPXZpZv6XWLl9NFXo8SW/GVlNzSkN0YZXIkjJU5B0g4+d0+mubrMrYGME5z91Qnn7+87v9MfuWrO4DyabiwtnS4kR2jViyhQcbZG4I23G4r1s2hqnj/2cGOblJqjAj4ShYKZFTwGon2iegHmfgM1v+F8l9fwjY8u7KjPw1H/AEquubry84ddGE3HfLpDqzovQ52I8CCD09a3fGeepRwaFg7Ce5ZkJB91YyRIUPUZyo+GqoxaGV1k5X7LLLHlSXR7XnHrO3nZJZEkKbHTqI9Mr+V8MnFbuw7RoNH4AIEX3gqtlR5suxx5nfFQHs05CW/aR5ywhjIGFOCzEZxn8kAY+O4qQc+9l8NtbNc2RdDGMuhYsCp2YgncHfp0IzXR/RqP2SaKRnkcdyROOLqlxaGdmQiNGkWSM6wVVct+70z1FQ/gvaxEgWPUcdBrQgD1IOw+uo92VcWZnmsHYiK5idR46XKEEr6rnPxC1tePdjcdvbTTC4kYxxs+CigHAzg4rWWnTd3TLPJOUd0P5JoO0mBQ3eAgqxQgfOG5X2sYONxk7158H7V7S5njgjEoeRtI1IAM4J3OTjpVIcucP+VXcMDswWWQBiNz0O++xPrVxcC7IILW4inSeVmibUFYR4OxG+BnxrSEXFVJ2RjyZJ8ro9rztjsopHjZZtUbshwgxlGKnG/TINeP+22x+bP/AMsf/Kqb5lP/AJy6/WJv4r1anDexi0khjcyTgvGrHDJ1ZQTjKfGtaREcuWbajRJ+AdpVlduI45Csh6JINBP5p6MfgDUn118y818E+Q3kkCyFu7IKv0O41DOOjDI6eVWFzZzzKODWmCVnukwzeOlNnI/xN7P+Y1FF4Z3zu9iScf7W7O2YopaeQHBEWCAfIuSBn0zWpte3W3LYkt5lHmCjfZkH6qgXZ5yP/SEr62KQRgayuMkt7qrnboCc+nnU65h7GIDCxsi6TKMhWbUHx+Sc+7nzG2angqp5pLcqJ7wTmKC7j7y2cOvQ+BB8mU7qfga1nNvPkPDzGJ0kbvAxGgA+6VznJHzhVHclczPY3aSAkRkhZV8CpO+R4Fevwqa9u/v2n5sn3xUonzt42/csLlLnSLiCyNArqI2CnWADkjIxgnat+DVWdhH9jdfpE/cNWmKhm+KTlFNnNKUqDU61obke23rW/wAVquJW2+odD1r531/TyyYFKPszo08kpcngttIRsDj1rk2Mh6j7a7W/ESowRkVzNxJjsNq8BR0DxJynJv4/J0f3L4SOVt2WN87dK8+Hn8IK2FuWZPbHWtXLEY2+410azCtO8GognsXz32Vg926L7NT2nRzi0Z7UEuCNRUZYKM5ZR99Qvs77Ue5HcXpd1LZSUAuRnqrAbsM+IzVpjihx038603/hi3mmEjW8ZcNnWF0kHOc5XGT617cfWNM5RjjTcpfC6OGWlyKW9MzJJw5LIchtwcY6/A1npxqJQFLbgYIwTXS84cFA0DCjqBXlbXpQYxkV4uDJL0/WT83Cl71a7s7HF5Maow+Nc720WUcyaiAdoZGHXbcDFaqx5/sQ41XAT89XX7xUhub0vt0HlmsmwstsuMg+B/lXV5cev1kHCLe3/LpGe2eODto+fedQZb65li9uJ5CyuvtKQQuNx0+mvfh3aXfQRJFFKqogwoMaEgdepHxrnnq6aPid0qYCrJsukYA0IcDbI332Iq2OzrgEfySOZizmaNWKPh1U5OdGoFlz5Zr7H2PEhCUptJ0U1Fa3nFLklQ00rnd8YVR0GT0RR5VJO0/l/wCRw8PhByqRSAnzfUjOfrYVeaxADAGB5VF+0XlI39oUTHfRtrjztk4IKk+TA/Xios3enqL92Uly9yfd3qO1qoZVbSwMiruRkbHqP5VtP9kXEf8Acp/zY/51rOXuZLnhk7FBpb3ZIZAQDjONQGCCMkg/6VLr3txnZCIreON8e+XL4+IXAGfUn6alnNBY6+q7OvJnZvf29/bzSxqsaPliJEJAKsOg67kVZ3PH93XX6B/uqCdk3HuITyv3hMtsSWaSQnKsfCNvHPzeg+FTvng/1ddfoH+6qnXjUVjdFDdn/wDedn+mH3NX0rXzPyJJjiVof/eX7cj/AFr6YqWU0v2s+XOZPxy6/WZf4r/zrPl5j4jCsYaa5jVlBjyWUFcDGnPUYxWBzMMXl1n/ANRL/Fern4vymL/hFuq475LeN4m/xd0mVPwYDHrg+FWs54Qct1MqrlLlObic7e2MAhpZGbLYY9QDuzbH/U1Ju2Xhoh+QpGMRJCyKPzCnU+JwRUN5a49JYXayqCCh0yIdsqSNakeB2+ggVdfN/A04tw9Wt2BbAlhbwJxgq3lkbH4+lQXxxU8bS7NF2FXC/JrlPyhMGPo0aqv2o1WcWFfM/CeMXPDLklQY5B7Lxupww2JVh4jxyKkPHe1+5uIWiREhDDDOpYtg7ELn3cjbPWoo0x51GFPshvF5Fe4naP3WlkK48mdiv2EVYnbWhAsA3vCJwfUdyD9oNarsz5Ge6nSeVSttEwbJHvspyqr5qCMk9PCt328H27T82T74qkxUX45S+TO7CP7G6/SL+4atLNfNPLXPFxYK62xQB2BbUoboMbVLOWu1a9nu4IpDFoklVWwmDg9cHPWoaN8OeKiol2UpSqnaK8biZVGXYKOmSQB9te1V125fiEX6wP3JKVfBSctsWyZ/gGOzIT1wHHh16GvS2jiO8ZVsbZBDfHwNVry7BwmQXL8PSQTR20hJfXjSyMvQkg9aj/Zhxp7KWIy7Wt4SoPgHRtIJ8jkgH4MD4VzLRYFLcoK/0VepkqT/AOl3fLo8ataaQcE6hgHyznGa6i7if2Q6MfIMpP2GqJRf6ju/+Ir+5HUv7PIOEyXCmzSQXMcesltePyVbGTg7tXRKEZKmUjmbfBPla3J2dCT0Acfdms6NABsMCvnPgp4d8imF0shvDq7rSHx7g7vOPZ9/Oc1LOKX92vDeHWkrPHJdSlGY51iLWioGzvkiVSR5Cscelw43cIpfwFqXJcluwX8bkqjozDqFZSR6gHao9zdxVoVC20SyzucAl1VI9s6pCSMDyHjUT43wHhHD5oA0k1vMmJNSFyXGSPaYDbdfDH1GunavwGAz2c2k67idI3OTuvsAYH5JwfCr5MGPL96T/asl5ZpOuyybGNe7V2CA6csVOpAfysMeqg53rKguFcZRlYZxsQfuqC9ojpYcI+T24Kh8QRrkkgElmwTufZDVqezCJrG/uLGU+9Gkq/nBRqx/mI/YFMeHHjVQil+i0sz3qLJvxLk+xkdpZ7eIsxyzt4nYbkn4Ctjw4woqxQFAqjCorA4HoD0qPdqw/qq4/Z/fWqouhZdxa/0Z3v8ASOpM6dfvafbxnb38dPp2zWpSc9suEfQMtwqjLEKPMkD76d+unVkacZ1ZGMevSq07TNd1cWPDwQHkPeSEbgbFQfTHen/LWNytxEtwG9gfaS2SSMg9QCCQPoOtf2TSh5fqaonfE+DWN4R36Qyt0Byur0DKdWPhWFH2dcNi9s20e2+XLED/ADHGKp1PkBsYxAsx4nlcaBJjOs9Mbe75eNT3tDvJv6Os7R97m5aNHB8SoTVnz9tkB9TUlFkTTk0iybQJoAi06BsAuNIx4DTsPorrfJGUZZtPdsMENjBz4HNQDsnlNvLe2DnJgl1J4ZU7E4+hG/brM7Zx/Vh/TR/eaijXyfRuo3lly9w9ZFaGK3EgOVKhNQI8Rit3DOrjKMGHmCCPs9arPs8h4VJcKbNJBcxx6iW1hfBWO5wd2rL7DvxCT9Of3I6EQnyiV3XKFkzM8ltCWJLMzINydySftrNt7yBVVEeMAAKqhl6DAUAZ9BXhzV+JXX6vL/Deqf7PIuFyG3jnSQ3pk2I1hcgl03Bx0ShMpKMqSLcbl+zlZmMFvI2faPdxsc+Oo4O/rWTafJ4U0xmKNAcaVKqoJ3IwNgdunrUJ7JR7fEv1tv3nrV8i8tQXvy+O5TUq3xcAErv+FXqPgxpRVT4TS7LA4lw+yusLOsEx6DVoJ9Ac5H0VhWHInDQdUVtCxBxn3xn0JI+uoP2W8oW0zTyyIS8F3iM6mGAuCuRnffzrc9in4rdfrbfw4qCMt1WlyTtLmILkOgRTjIZcDYYGeg9KxrqztbkjvEhnK5xqCPjOM+eOgqk0H9R3f/EV/cjr1RbVp7P+hFm+VCRe8PthcYXUTnouSc+GM/ClFfNdKi35uWbFFLPbWyqOpaOMAepIwK72XALL2ZIYLfIOVdEj6+YYDb6Kgk1mOKcanhuixt7VfZiBIBPsgk433Lk5+AFcGwHCuMW0dqWW2uhpeIksAclcjPx0nPrQncu9vBa1KUqDpFQ3tR5bnvbRI7ZQziYMcsF2CuOp+JFTKlCso7lRBrNuLy95HdQW6RPDIuUcltRRggGWO2SPCtbYdnEj8G+SXCqtwrvJGQwYBixK7jwIJB9asulTZXxoqC37Or0cJmtiid890sgHeLgqEjBJbzyp2qVcuScWEsaXUFusAXDMjktsuF21HO4HhU1pSyFiS6Kn4f2XznhUsEyqt0JjLEQ4O4VBuw6BsMPhsa3nGuUbm+4fCs+mK+gbUrhtQLLtnI6agA3wIFTylLHijVFTcyctcX4hCEuIbVDHhgyth5CARjOSFHtE42FZ3PfLvEbmaEQRQtDAyyRsXCsWAXUGBPTK+GKsulLI8K+WVtzByne8RksRdoiRIpNx3cg2ZiQQg3J9lVAPhqavOTsza0vrSfhqkornvg8gzpJAOnV1ypbYfNHnVm0pZPiiRzn3g0t1YTQwAGR9OASFGzKTufgKy+XOEdxbQIyKsiworkAdQqhtx13FbilLL7Ve4rW77OHveJXE1+pFuVCxBJBq9nAGcdBjUcfGse37PLi2lv4rZQ1rcW5RNUgzrxlQc74BLjP+KrSpSynhiVbcdnlyLGxaAKl/an5wwQXY4LeONj6ah41k8b5IuOI38L3kYS1SABlWUE6yCzAY8NZxnyUVZNKWPDHorjhfZ5JY8TilslzamMrLrkGoE6s4B3bcKfrrddpPL015YmG3UM/eK2CwUYUnO52+ipbSlk+NU0QvlyXiwljS7gt1gAwzI5Leyvs49vxI8qjXKvBOM2EJihgtmVn1kvJk5IUHGGG3s+VWzSlkeNfLNVxezkmtJY8DvZIHXGdtTxsMZ8tRrW9nvApbSxjhuABIrMSA2oe0xI3G1SelC+1XZWkPLvE7C4uTYJDPDcSGT8I2kqSWOPeX52M7jAFb3s/5Uls4pTcMGmnlMrhegz+SPPck+W9S6lLKrGkyGdnXLU9otyLhQveXBdcMGypAxnHQ/CtJw/l3inDmnjsI4JoJZDIrSNhlJGNxlcnAXzG1WdSg8apIqufs1uE4Q1smmS4kuFmf2gq7AKQCfgo+2tlxHlC5hvbW8skUsIxHcRlgoYAKpwTsSR9qKfGrCpSyPFEgHH+UruK+N/wzu2kddMsMmwbpuDt10qeoOVFdeC8p3k98t7xPu1aJcRQxnIB33JyfnE9SST8BVg0pY8asUpSoNRSlKAUpSgFKUoBSlKAUpSgFKUoBSlKAUpSgFKUoBSlKAUpSgFKUoBSlKAUpSgFKUoBSlKAUpSgFKUoBSlKAUpSgFKUoBSlKAUpSgFKUoBSlKAUpSgFKUoBSlKAUpSgFKUoBSlKAUpSgFKUoBSlKA//Z"/>
          <p:cNvSpPr>
            <a:spLocks noChangeAspect="1" noChangeArrowheads="1"/>
          </p:cNvSpPr>
          <p:nvPr/>
        </p:nvSpPr>
        <p:spPr bwMode="auto">
          <a:xfrm>
            <a:off x="120650" y="-750888"/>
            <a:ext cx="2552700" cy="1257301"/>
          </a:xfrm>
          <a:prstGeom prst="rect">
            <a:avLst/>
          </a:prstGeom>
          <a:noFill/>
          <a:ln w="9525">
            <a:noFill/>
            <a:miter lim="800000"/>
            <a:headEnd/>
            <a:tailEnd/>
          </a:ln>
        </p:spPr>
        <p:txBody>
          <a:bodyPr/>
          <a:lstStyle/>
          <a:p>
            <a:endParaRPr lang="es-ES"/>
          </a:p>
        </p:txBody>
      </p:sp>
      <p:graphicFrame>
        <p:nvGraphicFramePr>
          <p:cNvPr id="31" name="30 Tabla"/>
          <p:cNvGraphicFramePr>
            <a:graphicFrameLocks noGrp="1"/>
          </p:cNvGraphicFramePr>
          <p:nvPr/>
        </p:nvGraphicFramePr>
        <p:xfrm>
          <a:off x="1071563" y="5733256"/>
          <a:ext cx="7286676" cy="822960"/>
        </p:xfrm>
        <a:graphic>
          <a:graphicData uri="http://schemas.openxmlformats.org/drawingml/2006/table">
            <a:tbl>
              <a:tblPr firstRow="1" bandRow="1">
                <a:tableStyleId>{5C22544A-7EE6-4342-B048-85BDC9FD1C3A}</a:tableStyleId>
              </a:tblPr>
              <a:tblGrid>
                <a:gridCol w="7286676"/>
              </a:tblGrid>
              <a:tr h="370840">
                <a:tc>
                  <a:txBody>
                    <a:bodyPr/>
                    <a:lstStyle/>
                    <a:p>
                      <a:r>
                        <a:rPr lang="es-CO" sz="2400" dirty="0" smtClean="0"/>
                        <a:t>Cooperativas</a:t>
                      </a:r>
                      <a:r>
                        <a:rPr lang="es-CO" sz="2400" baseline="0" dirty="0" smtClean="0"/>
                        <a:t> de pescadores, organizaciones de base, </a:t>
                      </a:r>
                      <a:r>
                        <a:rPr lang="es-CO" sz="2400" dirty="0" smtClean="0"/>
                        <a:t>Administraciones</a:t>
                      </a:r>
                      <a:r>
                        <a:rPr lang="es-CO" sz="2400" baseline="0" dirty="0" smtClean="0"/>
                        <a:t> municipales Marulanda y Fresno</a:t>
                      </a:r>
                      <a:endParaRPr lang="es-ES" sz="2400" dirty="0"/>
                    </a:p>
                  </a:txBody>
                  <a:tcPr/>
                </a:tc>
              </a:tr>
            </a:tbl>
          </a:graphicData>
        </a:graphic>
      </p:graphicFrame>
      <p:pic>
        <p:nvPicPr>
          <p:cNvPr id="24" name="Picture 20"/>
          <p:cNvPicPr>
            <a:picLocks noChangeAspect="1" noChangeArrowheads="1"/>
          </p:cNvPicPr>
          <p:nvPr/>
        </p:nvPicPr>
        <p:blipFill>
          <a:blip r:embed="rId9" cstate="print"/>
          <a:srcRect/>
          <a:stretch>
            <a:fillRect/>
          </a:stretch>
        </p:blipFill>
        <p:spPr bwMode="auto">
          <a:xfrm>
            <a:off x="5004048" y="2420888"/>
            <a:ext cx="785812" cy="1081088"/>
          </a:xfrm>
          <a:prstGeom prst="rect">
            <a:avLst/>
          </a:prstGeom>
          <a:noFill/>
          <a:ln w="9525">
            <a:noFill/>
            <a:miter lim="800000"/>
            <a:headEnd/>
            <a:tailEnd/>
          </a:ln>
        </p:spPr>
      </p:pic>
      <p:grpSp>
        <p:nvGrpSpPr>
          <p:cNvPr id="25" name="Group 10"/>
          <p:cNvGrpSpPr>
            <a:grpSpLocks/>
          </p:cNvGrpSpPr>
          <p:nvPr/>
        </p:nvGrpSpPr>
        <p:grpSpPr bwMode="auto">
          <a:xfrm>
            <a:off x="2123728" y="2420888"/>
            <a:ext cx="857250" cy="866775"/>
            <a:chOff x="3304443" y="2977555"/>
            <a:chExt cx="842379" cy="578612"/>
          </a:xfrm>
        </p:grpSpPr>
        <p:sp>
          <p:nvSpPr>
            <p:cNvPr id="26" name="Rectangle 11"/>
            <p:cNvSpPr/>
            <p:nvPr/>
          </p:nvSpPr>
          <p:spPr>
            <a:xfrm>
              <a:off x="3304443" y="2977555"/>
              <a:ext cx="842379" cy="578612"/>
            </a:xfrm>
            <a:prstGeom prst="rect">
              <a:avLst/>
            </a:prstGeom>
            <a:blipFill rotWithShape="0">
              <a:blip r:embed="rId10"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27" name="Rectangle 12"/>
            <p:cNvSpPr/>
            <p:nvPr/>
          </p:nvSpPr>
          <p:spPr>
            <a:xfrm>
              <a:off x="3304443" y="2977555"/>
              <a:ext cx="842379" cy="57861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9050" tIns="19050" rIns="19050" bIns="19050" spcCol="1270" anchor="ctr"/>
            <a:lstStyle/>
            <a:p>
              <a:pPr algn="ctr" defTabSz="666750">
                <a:lnSpc>
                  <a:spcPct val="90000"/>
                </a:lnSpc>
                <a:spcAft>
                  <a:spcPct val="35000"/>
                </a:spcAft>
                <a:defRPr/>
              </a:pPr>
              <a:endParaRPr lang="es-CO" sz="1500" dirty="0"/>
            </a:p>
          </p:txBody>
        </p:sp>
      </p:grpSp>
      <p:grpSp>
        <p:nvGrpSpPr>
          <p:cNvPr id="28" name="Group 7"/>
          <p:cNvGrpSpPr>
            <a:grpSpLocks/>
          </p:cNvGrpSpPr>
          <p:nvPr/>
        </p:nvGrpSpPr>
        <p:grpSpPr bwMode="auto">
          <a:xfrm>
            <a:off x="3563888" y="2492896"/>
            <a:ext cx="882650" cy="793750"/>
            <a:chOff x="3729162" y="2704956"/>
            <a:chExt cx="500878" cy="500878"/>
          </a:xfrm>
        </p:grpSpPr>
        <p:sp>
          <p:nvSpPr>
            <p:cNvPr id="29" name="Rectangle 8"/>
            <p:cNvSpPr/>
            <p:nvPr/>
          </p:nvSpPr>
          <p:spPr>
            <a:xfrm>
              <a:off x="3729162" y="2704956"/>
              <a:ext cx="500878" cy="500878"/>
            </a:xfrm>
            <a:prstGeom prst="rect">
              <a:avLst/>
            </a:prstGeom>
            <a:blipFill rotWithShape="0">
              <a:blip r:embed="rId11"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30" name="Rectangle 9"/>
            <p:cNvSpPr/>
            <p:nvPr/>
          </p:nvSpPr>
          <p:spPr>
            <a:xfrm>
              <a:off x="3729162" y="2704956"/>
              <a:ext cx="500878" cy="50087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5240" tIns="15240" rIns="15240" bIns="15240" spcCol="1270" anchor="ctr"/>
            <a:lstStyle/>
            <a:p>
              <a:pPr algn="ctr" defTabSz="533400">
                <a:lnSpc>
                  <a:spcPct val="90000"/>
                </a:lnSpc>
                <a:spcAft>
                  <a:spcPct val="35000"/>
                </a:spcAft>
                <a:defRPr/>
              </a:pPr>
              <a:endParaRPr lang="es-CO" sz="1200" dirty="0"/>
            </a:p>
          </p:txBody>
        </p:sp>
      </p:grpSp>
      <p:pic>
        <p:nvPicPr>
          <p:cNvPr id="33" name="Imagen 7"/>
          <p:cNvPicPr>
            <a:picLocks noChangeAspect="1" noChangeArrowheads="1"/>
          </p:cNvPicPr>
          <p:nvPr/>
        </p:nvPicPr>
        <p:blipFill>
          <a:blip r:embed="rId12" cstate="print"/>
          <a:srcRect/>
          <a:stretch>
            <a:fillRect/>
          </a:stretch>
        </p:blipFill>
        <p:spPr bwMode="auto">
          <a:xfrm>
            <a:off x="6853113" y="1484784"/>
            <a:ext cx="2111375" cy="1595438"/>
          </a:xfrm>
          <a:prstGeom prst="rect">
            <a:avLst/>
          </a:prstGeom>
          <a:noFill/>
          <a:ln w="38100">
            <a:solidFill>
              <a:srgbClr val="FF0000"/>
            </a:solidFill>
            <a:miter lim="800000"/>
            <a:headEnd/>
            <a:tailEnd/>
          </a:ln>
        </p:spPr>
      </p:pic>
      <p:pic>
        <p:nvPicPr>
          <p:cNvPr id="34" name="Picture 2" descr="E:\Inf final Corpocaldas_111226\1.0 Informe final_111225\8.Registo fotográfico\Cuenca Guarinó\110_8281.JPG"/>
          <p:cNvPicPr>
            <a:picLocks noChangeAspect="1" noChangeArrowheads="1"/>
          </p:cNvPicPr>
          <p:nvPr/>
        </p:nvPicPr>
        <p:blipFill>
          <a:blip r:embed="rId13" cstate="print"/>
          <a:srcRect/>
          <a:stretch>
            <a:fillRect/>
          </a:stretch>
        </p:blipFill>
        <p:spPr bwMode="auto">
          <a:xfrm>
            <a:off x="6876256" y="3501008"/>
            <a:ext cx="2160240" cy="1733996"/>
          </a:xfrm>
          <a:prstGeom prst="rect">
            <a:avLst/>
          </a:prstGeom>
          <a:noFill/>
          <a:ln w="9525">
            <a:noFill/>
            <a:miter lim="800000"/>
            <a:headEnd/>
            <a:tailEnd/>
          </a:ln>
        </p:spPr>
      </p:pic>
      <p:pic>
        <p:nvPicPr>
          <p:cNvPr id="49154" name="Picture 2" descr="G:\GIZ.jpg"/>
          <p:cNvPicPr>
            <a:picLocks noChangeAspect="1" noChangeArrowheads="1"/>
          </p:cNvPicPr>
          <p:nvPr/>
        </p:nvPicPr>
        <p:blipFill>
          <a:blip r:embed="rId14" cstate="print"/>
          <a:srcRect/>
          <a:stretch>
            <a:fillRect/>
          </a:stretch>
        </p:blipFill>
        <p:spPr bwMode="auto">
          <a:xfrm>
            <a:off x="179512" y="3587417"/>
            <a:ext cx="1567061" cy="849695"/>
          </a:xfrm>
          <a:prstGeom prst="rect">
            <a:avLst/>
          </a:prstGeom>
          <a:noFill/>
        </p:spPr>
      </p:pic>
      <p:sp>
        <p:nvSpPr>
          <p:cNvPr id="35" name="34 Flecha derecha"/>
          <p:cNvSpPr/>
          <p:nvPr/>
        </p:nvSpPr>
        <p:spPr>
          <a:xfrm>
            <a:off x="1835696" y="3736456"/>
            <a:ext cx="690376" cy="3406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6" name="35 CuadroTexto"/>
          <p:cNvSpPr txBox="1"/>
          <p:nvPr/>
        </p:nvSpPr>
        <p:spPr>
          <a:xfrm>
            <a:off x="2627784" y="3573016"/>
            <a:ext cx="3953390" cy="646331"/>
          </a:xfrm>
          <a:prstGeom prst="rect">
            <a:avLst/>
          </a:prstGeom>
          <a:noFill/>
        </p:spPr>
        <p:txBody>
          <a:bodyPr wrap="none" rtlCol="0">
            <a:spAutoFit/>
          </a:bodyPr>
          <a:lstStyle/>
          <a:p>
            <a:pPr algn="just"/>
            <a:r>
              <a:rPr lang="es-CO" dirty="0" smtClean="0"/>
              <a:t>Acompaña proceso y apoya la </a:t>
            </a:r>
          </a:p>
          <a:p>
            <a:pPr algn="just"/>
            <a:r>
              <a:rPr lang="es-CO" dirty="0" smtClean="0"/>
              <a:t>Identificación de un proyecto de cambio</a:t>
            </a:r>
            <a:endParaRPr lang="es-CO" dirty="0"/>
          </a:p>
        </p:txBody>
      </p:sp>
      <p:sp>
        <p:nvSpPr>
          <p:cNvPr id="37" name="36 Flecha derecha"/>
          <p:cNvSpPr/>
          <p:nvPr/>
        </p:nvSpPr>
        <p:spPr>
          <a:xfrm>
            <a:off x="1547664" y="4869160"/>
            <a:ext cx="690376" cy="3406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8" name="37 CuadroTexto"/>
          <p:cNvSpPr txBox="1"/>
          <p:nvPr/>
        </p:nvSpPr>
        <p:spPr>
          <a:xfrm>
            <a:off x="2411760" y="4859868"/>
            <a:ext cx="3908314" cy="646331"/>
          </a:xfrm>
          <a:prstGeom prst="rect">
            <a:avLst/>
          </a:prstGeom>
          <a:noFill/>
        </p:spPr>
        <p:txBody>
          <a:bodyPr wrap="none" rtlCol="0">
            <a:spAutoFit/>
          </a:bodyPr>
          <a:lstStyle/>
          <a:p>
            <a:r>
              <a:rPr lang="es-CO" dirty="0" smtClean="0"/>
              <a:t>Acompaña proceso y realiza inversiones</a:t>
            </a:r>
          </a:p>
          <a:p>
            <a:r>
              <a:rPr lang="es-CO" dirty="0" smtClean="0"/>
              <a:t>En la cuenca</a:t>
            </a:r>
            <a:endParaRPr lang="es-CO"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7 Rectángulo"/>
          <p:cNvSpPr/>
          <p:nvPr/>
        </p:nvSpPr>
        <p:spPr>
          <a:xfrm>
            <a:off x="1142976" y="500042"/>
            <a:ext cx="7286676" cy="1661993"/>
          </a:xfrm>
          <a:prstGeom prst="rect">
            <a:avLst/>
          </a:prstGeom>
        </p:spPr>
        <p:txBody>
          <a:bodyPr wrap="square">
            <a:spAutoFit/>
          </a:bodyPr>
          <a:lstStyle/>
          <a:p>
            <a:pPr algn="ctr" fontAlgn="auto">
              <a:spcBef>
                <a:spcPts val="0"/>
              </a:spcBef>
              <a:spcAft>
                <a:spcPts val="0"/>
              </a:spcAft>
              <a:defRPr/>
            </a:pPr>
            <a:r>
              <a:rPr lang="es-CO"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     </a:t>
            </a:r>
            <a:r>
              <a:rPr lang="es-CO" sz="3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Los </a:t>
            </a:r>
            <a:r>
              <a:rPr lang="es-CO" sz="3400" b="1" dirty="0">
                <a:ln w="12700">
                  <a:solidFill>
                    <a:schemeClr val="tx2">
                      <a:satMod val="155000"/>
                    </a:schemeClr>
                  </a:solidFill>
                  <a:prstDash val="solid"/>
                </a:ln>
                <a:solidFill>
                  <a:srgbClr val="000066"/>
                </a:solidFill>
                <a:effectLst>
                  <a:outerShdw blurRad="41275" dist="20320" dir="1800000" algn="tl" rotWithShape="0">
                    <a:srgbClr val="000000">
                      <a:alpha val="40000"/>
                    </a:srgbClr>
                  </a:outerShdw>
                </a:effectLst>
                <a:latin typeface="Arial" pitchFamily="34" charset="0"/>
                <a:cs typeface="Arial" pitchFamily="34" charset="0"/>
              </a:rPr>
              <a:t>PAI </a:t>
            </a:r>
            <a:r>
              <a:rPr lang="es-CO" sz="3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como Instrumentos de Planificación </a:t>
            </a:r>
            <a:r>
              <a:rPr lang="es-CO" sz="3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y Gestión </a:t>
            </a:r>
            <a:r>
              <a:rPr lang="es-CO" sz="3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Ambiental </a:t>
            </a:r>
            <a:r>
              <a:rPr lang="es-CO" sz="3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Territorial…</a:t>
            </a:r>
            <a:endParaRPr lang="es-CO" sz="3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9" name="TextBox 7"/>
          <p:cNvSpPr txBox="1">
            <a:spLocks noChangeArrowheads="1"/>
          </p:cNvSpPr>
          <p:nvPr/>
        </p:nvSpPr>
        <p:spPr bwMode="auto">
          <a:xfrm>
            <a:off x="357158" y="2428868"/>
            <a:ext cx="4575175" cy="2308324"/>
          </a:xfrm>
          <a:prstGeom prst="rect">
            <a:avLst/>
          </a:prstGeom>
          <a:noFill/>
          <a:ln w="9525">
            <a:noFill/>
            <a:miter lim="800000"/>
            <a:headEnd/>
            <a:tailEnd/>
          </a:ln>
        </p:spPr>
        <p:txBody>
          <a:bodyPr>
            <a:spAutoFit/>
          </a:bodyPr>
          <a:lstStyle/>
          <a:p>
            <a:pPr algn="just"/>
            <a:r>
              <a:rPr lang="es-CO" sz="2400" dirty="0">
                <a:latin typeface="Arial Narrow" pitchFamily="34" charset="0"/>
                <a:cs typeface="Arial" charset="0"/>
              </a:rPr>
              <a:t>Los Planes de Acción Inmediata, son instrumentos de planificación participativa, interinstitucional, de corto y mediano plazo, diseñados para atender problemáticas socio ambientales </a:t>
            </a:r>
            <a:r>
              <a:rPr lang="es-CO" sz="2400" dirty="0" smtClean="0">
                <a:latin typeface="Arial Narrow" pitchFamily="34" charset="0"/>
                <a:cs typeface="Arial" charset="0"/>
              </a:rPr>
              <a:t>críticas </a:t>
            </a:r>
            <a:r>
              <a:rPr lang="es-CO" sz="2400" dirty="0">
                <a:latin typeface="Arial Narrow" pitchFamily="34" charset="0"/>
                <a:cs typeface="Arial" charset="0"/>
              </a:rPr>
              <a:t>del departamento. </a:t>
            </a:r>
          </a:p>
        </p:txBody>
      </p:sp>
      <p:sp>
        <p:nvSpPr>
          <p:cNvPr id="14" name="5 Rectángulo"/>
          <p:cNvSpPr>
            <a:spLocks noChangeArrowheads="1"/>
          </p:cNvSpPr>
          <p:nvPr/>
        </p:nvSpPr>
        <p:spPr bwMode="auto">
          <a:xfrm>
            <a:off x="357158" y="5229200"/>
            <a:ext cx="8286779" cy="1200329"/>
          </a:xfrm>
          <a:prstGeom prst="rect">
            <a:avLst/>
          </a:prstGeom>
          <a:solidFill>
            <a:schemeClr val="accent6">
              <a:lumMod val="20000"/>
              <a:lumOff val="80000"/>
              <a:alpha val="39000"/>
            </a:schemeClr>
          </a:solidFill>
          <a:ln w="9525">
            <a:noFill/>
            <a:miter lim="800000"/>
            <a:headEnd/>
            <a:tailEnd/>
          </a:ln>
        </p:spPr>
        <p:txBody>
          <a:bodyPr wrap="square">
            <a:spAutoFit/>
          </a:bodyPr>
          <a:lstStyle/>
          <a:p>
            <a:pPr algn="just"/>
            <a:r>
              <a:rPr lang="es-CO" sz="2400" b="1" dirty="0">
                <a:effectLst>
                  <a:outerShdw blurRad="38100" dist="38100" dir="2700000" algn="tl">
                    <a:srgbClr val="000000">
                      <a:alpha val="43137"/>
                    </a:srgbClr>
                  </a:outerShdw>
                </a:effectLst>
                <a:latin typeface="Arial Narrow" pitchFamily="34" charset="0"/>
                <a:cs typeface="Arial" charset="0"/>
              </a:rPr>
              <a:t>Para favorecer su sostenibilidad, se promueve su articulación con los POMCA </a:t>
            </a:r>
            <a:r>
              <a:rPr lang="es-CO" sz="2400" b="1" dirty="0" smtClean="0">
                <a:effectLst>
                  <a:outerShdw blurRad="38100" dist="38100" dir="2700000" algn="tl">
                    <a:srgbClr val="000000">
                      <a:alpha val="43137"/>
                    </a:srgbClr>
                  </a:outerShdw>
                </a:effectLst>
                <a:latin typeface="Arial Narrow" pitchFamily="34" charset="0"/>
                <a:cs typeface="Arial" charset="0"/>
              </a:rPr>
              <a:t>y </a:t>
            </a:r>
            <a:r>
              <a:rPr lang="es-CO" sz="2400" b="1" dirty="0">
                <a:effectLst>
                  <a:outerShdw blurRad="38100" dist="38100" dir="2700000" algn="tl">
                    <a:srgbClr val="000000">
                      <a:alpha val="43137"/>
                    </a:srgbClr>
                  </a:outerShdw>
                </a:effectLst>
                <a:latin typeface="Arial Narrow" pitchFamily="34" charset="0"/>
                <a:cs typeface="Arial" charset="0"/>
              </a:rPr>
              <a:t>otros instrumentos de planificación de los municipios. </a:t>
            </a:r>
          </a:p>
        </p:txBody>
      </p:sp>
      <p:pic>
        <p:nvPicPr>
          <p:cNvPr id="16" name="Picture 4" descr="C:\Documents and Settings\marcelamunoz\Escritorio\pai 3.JPG"/>
          <p:cNvPicPr>
            <a:picLocks noChangeAspect="1" noChangeArrowheads="1"/>
          </p:cNvPicPr>
          <p:nvPr/>
        </p:nvPicPr>
        <p:blipFill>
          <a:blip r:embed="rId3" cstate="print"/>
          <a:srcRect/>
          <a:stretch>
            <a:fillRect/>
          </a:stretch>
        </p:blipFill>
        <p:spPr bwMode="auto">
          <a:xfrm>
            <a:off x="5220072" y="2564904"/>
            <a:ext cx="3382963" cy="2203450"/>
          </a:xfrm>
          <a:prstGeom prst="rect">
            <a:avLst/>
          </a:prstGeom>
          <a:noFill/>
          <a:ln w="9525">
            <a:noFill/>
            <a:miter lim="800000"/>
            <a:headEnd/>
            <a:tailEnd/>
          </a:ln>
        </p:spPr>
      </p:pic>
    </p:spTree>
    <p:extLst>
      <p:ext uri="{BB962C8B-B14F-4D97-AF65-F5344CB8AC3E}">
        <p14:creationId xmlns:p14="http://schemas.microsoft.com/office/powerpoint/2010/main" xmlns="" val="9448594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0" y="5357813"/>
            <a:ext cx="9144000" cy="12858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solidFill>
                <a:schemeClr val="bg1"/>
              </a:solidFill>
              <a:cs typeface="Arial" charset="0"/>
            </a:endParaRPr>
          </a:p>
        </p:txBody>
      </p:sp>
      <p:pic>
        <p:nvPicPr>
          <p:cNvPr id="6147" name="Picture 2" descr="C:\Documents and Settings\Sebatian Moreno\My Documents\My Music\My Pictures\Villamaría agosto 23 2010.bmp"/>
          <p:cNvPicPr>
            <a:picLocks noChangeAspect="1" noChangeArrowheads="1"/>
          </p:cNvPicPr>
          <p:nvPr/>
        </p:nvPicPr>
        <p:blipFill>
          <a:blip r:embed="rId3" cstate="print"/>
          <a:srcRect/>
          <a:stretch>
            <a:fillRect/>
          </a:stretch>
        </p:blipFill>
        <p:spPr bwMode="auto">
          <a:xfrm>
            <a:off x="3203575" y="2889250"/>
            <a:ext cx="2881313" cy="2166938"/>
          </a:xfrm>
          <a:prstGeom prst="rect">
            <a:avLst/>
          </a:prstGeom>
          <a:noFill/>
          <a:ln w="9525">
            <a:noFill/>
            <a:miter lim="800000"/>
            <a:headEnd/>
            <a:tailEnd/>
          </a:ln>
        </p:spPr>
      </p:pic>
      <p:sp>
        <p:nvSpPr>
          <p:cNvPr id="6148" name="TextBox 5"/>
          <p:cNvSpPr txBox="1">
            <a:spLocks noChangeArrowheads="1"/>
          </p:cNvSpPr>
          <p:nvPr/>
        </p:nvSpPr>
        <p:spPr bwMode="auto">
          <a:xfrm>
            <a:off x="395288" y="4221163"/>
            <a:ext cx="2520950" cy="369887"/>
          </a:xfrm>
          <a:prstGeom prst="rect">
            <a:avLst/>
          </a:prstGeom>
          <a:noFill/>
          <a:ln w="9525">
            <a:noFill/>
            <a:miter lim="800000"/>
            <a:headEnd/>
            <a:tailEnd/>
          </a:ln>
        </p:spPr>
        <p:txBody>
          <a:bodyPr>
            <a:spAutoFit/>
          </a:bodyPr>
          <a:lstStyle/>
          <a:p>
            <a:r>
              <a:rPr lang="es-CO" b="1"/>
              <a:t>Dimensión Ambiental</a:t>
            </a:r>
          </a:p>
        </p:txBody>
      </p:sp>
      <p:sp>
        <p:nvSpPr>
          <p:cNvPr id="6149" name="Rectangle 6"/>
          <p:cNvSpPr>
            <a:spLocks noChangeArrowheads="1"/>
          </p:cNvSpPr>
          <p:nvPr/>
        </p:nvSpPr>
        <p:spPr bwMode="auto">
          <a:xfrm>
            <a:off x="6300788" y="5516563"/>
            <a:ext cx="2633662" cy="369887"/>
          </a:xfrm>
          <a:prstGeom prst="rect">
            <a:avLst/>
          </a:prstGeom>
          <a:noFill/>
          <a:ln w="9525">
            <a:noFill/>
            <a:miter lim="800000"/>
            <a:headEnd/>
            <a:tailEnd/>
          </a:ln>
        </p:spPr>
        <p:txBody>
          <a:bodyPr wrap="none">
            <a:spAutoFit/>
          </a:bodyPr>
          <a:lstStyle/>
          <a:p>
            <a:r>
              <a:rPr lang="es-CO" b="1"/>
              <a:t>Dimensión económica</a:t>
            </a:r>
          </a:p>
        </p:txBody>
      </p:sp>
      <p:sp>
        <p:nvSpPr>
          <p:cNvPr id="6150" name="Rectangle 7"/>
          <p:cNvSpPr>
            <a:spLocks noChangeArrowheads="1"/>
          </p:cNvSpPr>
          <p:nvPr/>
        </p:nvSpPr>
        <p:spPr bwMode="auto">
          <a:xfrm>
            <a:off x="3851275" y="5084763"/>
            <a:ext cx="2160588" cy="369887"/>
          </a:xfrm>
          <a:prstGeom prst="rect">
            <a:avLst/>
          </a:prstGeom>
          <a:noFill/>
          <a:ln w="9525">
            <a:noFill/>
            <a:miter lim="800000"/>
            <a:headEnd/>
            <a:tailEnd/>
          </a:ln>
        </p:spPr>
        <p:txBody>
          <a:bodyPr>
            <a:spAutoFit/>
          </a:bodyPr>
          <a:lstStyle/>
          <a:p>
            <a:r>
              <a:rPr lang="es-CO" b="1"/>
              <a:t>Dimensión Social</a:t>
            </a:r>
          </a:p>
        </p:txBody>
      </p:sp>
      <p:pic>
        <p:nvPicPr>
          <p:cNvPr id="6151" name="4 Imagen" descr="C:\Documents and Settings\USUARIO\Mis documentos\Mis imágenes\FotografiasPescaPDPMC\Guarinocito\FotosVarias2008\_MG_0382.JPG"/>
          <p:cNvPicPr>
            <a:picLocks noChangeAspect="1" noChangeArrowheads="1"/>
          </p:cNvPicPr>
          <p:nvPr/>
        </p:nvPicPr>
        <p:blipFill>
          <a:blip r:embed="rId4" cstate="print"/>
          <a:srcRect/>
          <a:stretch>
            <a:fillRect/>
          </a:stretch>
        </p:blipFill>
        <p:spPr bwMode="auto">
          <a:xfrm>
            <a:off x="6286500" y="3429000"/>
            <a:ext cx="2663825" cy="1882775"/>
          </a:xfrm>
          <a:prstGeom prst="rect">
            <a:avLst/>
          </a:prstGeom>
          <a:noFill/>
          <a:ln w="9525">
            <a:noFill/>
            <a:miter lim="800000"/>
            <a:headEnd/>
            <a:tailEnd/>
          </a:ln>
        </p:spPr>
      </p:pic>
      <p:pic>
        <p:nvPicPr>
          <p:cNvPr id="6152" name="Picture 18" descr="DSC04951"/>
          <p:cNvPicPr>
            <a:picLocks noChangeAspect="1" noChangeArrowheads="1"/>
          </p:cNvPicPr>
          <p:nvPr/>
        </p:nvPicPr>
        <p:blipFill>
          <a:blip r:embed="rId5" cstate="print"/>
          <a:srcRect/>
          <a:stretch>
            <a:fillRect/>
          </a:stretch>
        </p:blipFill>
        <p:spPr bwMode="auto">
          <a:xfrm>
            <a:off x="323850" y="2349500"/>
            <a:ext cx="2686050" cy="1822450"/>
          </a:xfrm>
          <a:prstGeom prst="rect">
            <a:avLst/>
          </a:prstGeom>
          <a:noFill/>
          <a:ln w="9525">
            <a:noFill/>
            <a:miter lim="800000"/>
            <a:headEnd/>
            <a:tailEnd/>
          </a:ln>
        </p:spPr>
      </p:pic>
      <p:pic>
        <p:nvPicPr>
          <p:cNvPr id="6153" name="Picture 9"/>
          <p:cNvPicPr>
            <a:picLocks noChangeAspect="1" noChangeArrowheads="1"/>
          </p:cNvPicPr>
          <p:nvPr/>
        </p:nvPicPr>
        <p:blipFill>
          <a:blip r:embed="rId6" cstate="print"/>
          <a:srcRect/>
          <a:stretch>
            <a:fillRect/>
          </a:stretch>
        </p:blipFill>
        <p:spPr bwMode="auto">
          <a:xfrm>
            <a:off x="5324475" y="476250"/>
            <a:ext cx="3819525" cy="1911350"/>
          </a:xfrm>
          <a:prstGeom prst="rect">
            <a:avLst/>
          </a:prstGeom>
          <a:noFill/>
          <a:ln w="9525">
            <a:noFill/>
            <a:miter lim="800000"/>
            <a:headEnd/>
            <a:tailEnd/>
          </a:ln>
        </p:spPr>
      </p:pic>
      <p:sp>
        <p:nvSpPr>
          <p:cNvPr id="6154" name="Text Box 11"/>
          <p:cNvSpPr txBox="1">
            <a:spLocks noChangeArrowheads="1"/>
          </p:cNvSpPr>
          <p:nvPr/>
        </p:nvSpPr>
        <p:spPr bwMode="auto">
          <a:xfrm>
            <a:off x="771525" y="1216025"/>
            <a:ext cx="2317750" cy="457200"/>
          </a:xfrm>
          <a:prstGeom prst="rect">
            <a:avLst/>
          </a:prstGeom>
          <a:noFill/>
          <a:ln w="9525">
            <a:noFill/>
            <a:miter lim="800000"/>
            <a:headEnd/>
            <a:tailEnd/>
          </a:ln>
        </p:spPr>
        <p:txBody>
          <a:bodyPr wrap="none">
            <a:spAutoFit/>
          </a:bodyPr>
          <a:lstStyle/>
          <a:p>
            <a:r>
              <a:rPr lang="es-ES" sz="2400" b="1">
                <a:solidFill>
                  <a:srgbClr val="009242"/>
                </a:solidFill>
              </a:rPr>
              <a:t>DIMENSIONES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6" name="1 Título"/>
          <p:cNvSpPr txBox="1">
            <a:spLocks/>
          </p:cNvSpPr>
          <p:nvPr/>
        </p:nvSpPr>
        <p:spPr bwMode="auto">
          <a:xfrm>
            <a:off x="2428860" y="500042"/>
            <a:ext cx="6286544" cy="1143008"/>
          </a:xfrm>
          <a:prstGeom prst="rect">
            <a:avLst/>
          </a:prstGeom>
          <a:noFill/>
          <a:ln w="9525">
            <a:noFill/>
            <a:miter lim="800000"/>
            <a:headEnd/>
            <a:tailEnd/>
          </a:ln>
        </p:spPr>
        <p:txBody>
          <a:bodyPr anchor="ctr"/>
          <a:lstStyle/>
          <a:p>
            <a:pPr algn="ctr" eaLnBrk="0" hangingPunct="0">
              <a:spcBef>
                <a:spcPct val="0"/>
              </a:spcBef>
              <a:defRPr/>
            </a:pPr>
            <a:r>
              <a:rPr lang="es-CO" sz="4400" b="1" kern="0" dirty="0">
                <a:solidFill>
                  <a:schemeClr val="tx2"/>
                </a:solidFill>
                <a:effectLst>
                  <a:outerShdw blurRad="38100" dist="38100" dir="2700000" algn="tl">
                    <a:srgbClr val="000000">
                      <a:alpha val="43137"/>
                    </a:srgbClr>
                  </a:outerShdw>
                </a:effectLst>
                <a:latin typeface="Arial Narrow" pitchFamily="34" charset="0"/>
                <a:ea typeface="+mj-ea"/>
                <a:cs typeface="+mj-cs"/>
              </a:rPr>
              <a:t>¿</a:t>
            </a:r>
            <a:r>
              <a:rPr lang="es-CO" sz="4400" b="1" kern="0" dirty="0" smtClean="0">
                <a:solidFill>
                  <a:schemeClr val="tx2"/>
                </a:solidFill>
                <a:effectLst>
                  <a:outerShdw blurRad="38100" dist="38100" dir="2700000" algn="tl">
                    <a:srgbClr val="000000">
                      <a:alpha val="43137"/>
                    </a:srgbClr>
                  </a:outerShdw>
                </a:effectLst>
                <a:latin typeface="Arial Narrow" pitchFamily="34" charset="0"/>
                <a:ea typeface="+mj-ea"/>
                <a:cs typeface="+mj-cs"/>
              </a:rPr>
              <a:t>Por qué </a:t>
            </a:r>
            <a:r>
              <a:rPr lang="es-CO" sz="4400" b="1" kern="0" dirty="0">
                <a:solidFill>
                  <a:schemeClr val="tx2"/>
                </a:solidFill>
                <a:effectLst>
                  <a:outerShdw blurRad="38100" dist="38100" dir="2700000" algn="tl">
                    <a:srgbClr val="000000">
                      <a:alpha val="43137"/>
                    </a:srgbClr>
                  </a:outerShdw>
                </a:effectLst>
                <a:latin typeface="Arial Narrow" pitchFamily="34" charset="0"/>
                <a:ea typeface="+mj-ea"/>
                <a:cs typeface="+mj-cs"/>
              </a:rPr>
              <a:t>énfasis en la población local?</a:t>
            </a:r>
          </a:p>
        </p:txBody>
      </p:sp>
      <p:pic>
        <p:nvPicPr>
          <p:cNvPr id="14" name="Picture 2" descr="C:\Users\gparedes\Documents\GEP 2006-2007\Presentaciones\CenefasPresentaciones\Iguaque5.jpg"/>
          <p:cNvPicPr>
            <a:picLocks noChangeAspect="1" noChangeArrowheads="1"/>
          </p:cNvPicPr>
          <p:nvPr/>
        </p:nvPicPr>
        <p:blipFill>
          <a:blip r:embed="rId3" cstate="print"/>
          <a:srcRect/>
          <a:stretch>
            <a:fillRect/>
          </a:stretch>
        </p:blipFill>
        <p:spPr bwMode="auto">
          <a:xfrm>
            <a:off x="-32" y="0"/>
            <a:ext cx="2430463" cy="6858000"/>
          </a:xfrm>
          <a:prstGeom prst="rect">
            <a:avLst/>
          </a:prstGeom>
          <a:noFill/>
          <a:ln w="9525">
            <a:noFill/>
            <a:miter lim="800000"/>
            <a:headEnd/>
            <a:tailEnd/>
          </a:ln>
        </p:spPr>
      </p:pic>
      <p:sp>
        <p:nvSpPr>
          <p:cNvPr id="16" name="15 Cheurón"/>
          <p:cNvSpPr/>
          <p:nvPr/>
        </p:nvSpPr>
        <p:spPr>
          <a:xfrm>
            <a:off x="2428860" y="1857364"/>
            <a:ext cx="2143140" cy="928694"/>
          </a:xfrm>
          <a:prstGeom prst="chevron">
            <a:avLst/>
          </a:prstGeom>
          <a:solidFill>
            <a:srgbClr val="FFFFCC">
              <a:alpha val="58000"/>
            </a:srgbClr>
          </a:solidFill>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lvl="0" algn="ctr"/>
            <a:r>
              <a:rPr lang="es-CO" i="1" dirty="0" smtClean="0">
                <a:solidFill>
                  <a:srgbClr val="000066"/>
                </a:solidFill>
                <a:cs typeface="Arial" charset="0"/>
              </a:rPr>
              <a:t>Residentes locales</a:t>
            </a:r>
            <a:endParaRPr lang="es-CO" dirty="0" smtClean="0">
              <a:solidFill>
                <a:srgbClr val="000066"/>
              </a:solidFill>
            </a:endParaRPr>
          </a:p>
          <a:p>
            <a:pPr algn="ctr"/>
            <a:endParaRPr lang="es-CO" dirty="0">
              <a:solidFill>
                <a:srgbClr val="000066"/>
              </a:solidFill>
            </a:endParaRPr>
          </a:p>
        </p:txBody>
      </p:sp>
      <p:sp>
        <p:nvSpPr>
          <p:cNvPr id="17" name="16 Cheurón"/>
          <p:cNvSpPr/>
          <p:nvPr/>
        </p:nvSpPr>
        <p:spPr>
          <a:xfrm>
            <a:off x="6500794" y="3643314"/>
            <a:ext cx="2643206" cy="928694"/>
          </a:xfrm>
          <a:prstGeom prst="chevron">
            <a:avLst/>
          </a:prstGeom>
          <a:solidFill>
            <a:srgbClr val="FFFFCC">
              <a:alpha val="58000"/>
            </a:srgbClr>
          </a:solidFill>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lvl="0" algn="ctr"/>
            <a:r>
              <a:rPr lang="es-CO" i="1" dirty="0" smtClean="0">
                <a:solidFill>
                  <a:srgbClr val="000066"/>
                </a:solidFill>
                <a:cs typeface="Arial" charset="0"/>
              </a:rPr>
              <a:t>Validación y Reconocimiento procesos</a:t>
            </a:r>
          </a:p>
          <a:p>
            <a:pPr algn="ctr"/>
            <a:endParaRPr lang="es-CO" i="1" dirty="0" smtClean="0">
              <a:solidFill>
                <a:srgbClr val="000066"/>
              </a:solidFill>
              <a:cs typeface="Arial" charset="0"/>
            </a:endParaRPr>
          </a:p>
        </p:txBody>
      </p:sp>
      <p:sp>
        <p:nvSpPr>
          <p:cNvPr id="18" name="17 Cheurón"/>
          <p:cNvSpPr/>
          <p:nvPr/>
        </p:nvSpPr>
        <p:spPr>
          <a:xfrm>
            <a:off x="6500826" y="1857364"/>
            <a:ext cx="2643174" cy="928694"/>
          </a:xfrm>
          <a:prstGeom prst="chevron">
            <a:avLst/>
          </a:prstGeom>
          <a:solidFill>
            <a:srgbClr val="FFFFCC">
              <a:alpha val="58000"/>
            </a:srgbClr>
          </a:solidFill>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lvl="0" algn="just"/>
            <a:r>
              <a:rPr lang="es-CO" sz="1700" i="1" dirty="0" smtClean="0">
                <a:solidFill>
                  <a:srgbClr val="000066"/>
                </a:solidFill>
                <a:cs typeface="Arial" charset="0"/>
              </a:rPr>
              <a:t>Comunidad cualificada = </a:t>
            </a:r>
            <a:r>
              <a:rPr lang="es-CO" sz="1700" i="1" dirty="0" smtClean="0">
                <a:solidFill>
                  <a:srgbClr val="000066"/>
                </a:solidFill>
                <a:effectLst>
                  <a:outerShdw blurRad="38100" dist="38100" dir="2700000" algn="tl">
                    <a:srgbClr val="000000">
                      <a:alpha val="43137"/>
                    </a:srgbClr>
                  </a:outerShdw>
                </a:effectLst>
                <a:cs typeface="Arial" charset="0"/>
              </a:rPr>
              <a:t>lideres activos</a:t>
            </a:r>
          </a:p>
          <a:p>
            <a:pPr algn="ctr"/>
            <a:endParaRPr lang="es-CO" i="1" dirty="0" smtClean="0">
              <a:solidFill>
                <a:srgbClr val="000066"/>
              </a:solidFill>
              <a:cs typeface="Arial" charset="0"/>
            </a:endParaRPr>
          </a:p>
        </p:txBody>
      </p:sp>
      <p:sp>
        <p:nvSpPr>
          <p:cNvPr id="19" name="18 Cheurón"/>
          <p:cNvSpPr/>
          <p:nvPr/>
        </p:nvSpPr>
        <p:spPr>
          <a:xfrm>
            <a:off x="2500298" y="3643314"/>
            <a:ext cx="2286016" cy="928694"/>
          </a:xfrm>
          <a:prstGeom prst="chevron">
            <a:avLst/>
          </a:prstGeom>
          <a:solidFill>
            <a:srgbClr val="FFFFCC">
              <a:alpha val="58000"/>
            </a:srgbClr>
          </a:solidFill>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algn="ctr">
              <a:defRPr/>
            </a:pPr>
            <a:r>
              <a:rPr lang="es-CO" i="1" dirty="0" smtClean="0">
                <a:solidFill>
                  <a:srgbClr val="000066"/>
                </a:solidFill>
                <a:cs typeface="Arial" charset="0"/>
              </a:rPr>
              <a:t>Capacidad instalada en la Región</a:t>
            </a:r>
          </a:p>
          <a:p>
            <a:pPr algn="ctr"/>
            <a:endParaRPr lang="es-CO" i="1" dirty="0" smtClean="0">
              <a:solidFill>
                <a:srgbClr val="000066"/>
              </a:solidFill>
              <a:cs typeface="Arial" charset="0"/>
            </a:endParaRPr>
          </a:p>
        </p:txBody>
      </p:sp>
      <p:sp>
        <p:nvSpPr>
          <p:cNvPr id="20" name="19 Cheurón"/>
          <p:cNvSpPr/>
          <p:nvPr/>
        </p:nvSpPr>
        <p:spPr>
          <a:xfrm>
            <a:off x="4572000" y="3643314"/>
            <a:ext cx="2214578" cy="928694"/>
          </a:xfrm>
          <a:prstGeom prst="chevron">
            <a:avLst/>
          </a:prstGeom>
          <a:solidFill>
            <a:srgbClr val="FFFFCC">
              <a:alpha val="58000"/>
            </a:srgbClr>
          </a:solidFill>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algn="ctr">
              <a:defRPr/>
            </a:pPr>
            <a:r>
              <a:rPr lang="es-CO" i="1" dirty="0" smtClean="0">
                <a:solidFill>
                  <a:srgbClr val="000066"/>
                </a:solidFill>
                <a:cs typeface="Arial" charset="0"/>
              </a:rPr>
              <a:t>Aliado estratégico</a:t>
            </a:r>
          </a:p>
          <a:p>
            <a:pPr algn="ctr"/>
            <a:endParaRPr lang="es-CO" i="1" dirty="0" smtClean="0">
              <a:solidFill>
                <a:srgbClr val="000066"/>
              </a:solidFill>
              <a:cs typeface="Arial" charset="0"/>
            </a:endParaRPr>
          </a:p>
        </p:txBody>
      </p:sp>
      <p:sp>
        <p:nvSpPr>
          <p:cNvPr id="21" name="20 Cheurón"/>
          <p:cNvSpPr/>
          <p:nvPr/>
        </p:nvSpPr>
        <p:spPr>
          <a:xfrm>
            <a:off x="4286248" y="1857364"/>
            <a:ext cx="2500330" cy="928694"/>
          </a:xfrm>
          <a:prstGeom prst="chevron">
            <a:avLst/>
          </a:prstGeom>
          <a:solidFill>
            <a:srgbClr val="FFFFCC">
              <a:alpha val="58000"/>
            </a:srgbClr>
          </a:solidFill>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algn="ctr">
              <a:defRPr/>
            </a:pPr>
            <a:r>
              <a:rPr lang="es-CO" i="1" dirty="0" smtClean="0">
                <a:solidFill>
                  <a:srgbClr val="000066"/>
                </a:solidFill>
                <a:cs typeface="Arial" charset="0"/>
              </a:rPr>
              <a:t>Conocedores de su realidad</a:t>
            </a:r>
          </a:p>
          <a:p>
            <a:pPr algn="ctr"/>
            <a:endParaRPr lang="es-CO" i="1" dirty="0" smtClean="0">
              <a:solidFill>
                <a:srgbClr val="000066"/>
              </a:solidFill>
              <a:cs typeface="Arial" charset="0"/>
            </a:endParaRPr>
          </a:p>
        </p:txBody>
      </p:sp>
      <p:sp>
        <p:nvSpPr>
          <p:cNvPr id="22" name="21 Cheurón"/>
          <p:cNvSpPr/>
          <p:nvPr/>
        </p:nvSpPr>
        <p:spPr>
          <a:xfrm>
            <a:off x="3000364" y="5357826"/>
            <a:ext cx="2643206" cy="928694"/>
          </a:xfrm>
          <a:prstGeom prst="chevron">
            <a:avLst/>
          </a:prstGeom>
          <a:solidFill>
            <a:srgbClr val="FFFFCC">
              <a:alpha val="58000"/>
            </a:srgbClr>
          </a:solidFill>
        </p:spPr>
        <p:style>
          <a:lnRef idx="2">
            <a:schemeClr val="accent1">
              <a:shade val="50000"/>
            </a:schemeClr>
          </a:lnRef>
          <a:fillRef idx="1">
            <a:schemeClr val="accent1"/>
          </a:fillRef>
          <a:effectRef idx="0">
            <a:schemeClr val="accent1"/>
          </a:effectRef>
          <a:fontRef idx="minor">
            <a:schemeClr val="lt1"/>
          </a:fontRef>
        </p:style>
        <p:txBody>
          <a:bodyPr tIns="36000" rtlCol="0" anchor="ctr"/>
          <a:lstStyle/>
          <a:p>
            <a:pPr lvl="0" algn="ctr"/>
            <a:r>
              <a:rPr lang="es-CO" i="1" dirty="0" smtClean="0">
                <a:solidFill>
                  <a:srgbClr val="000066"/>
                </a:solidFill>
                <a:cs typeface="Arial" charset="0"/>
              </a:rPr>
              <a:t>Se retroalimenta el conocimiento</a:t>
            </a:r>
          </a:p>
        </p:txBody>
      </p:sp>
      <p:sp>
        <p:nvSpPr>
          <p:cNvPr id="23" name="22 Cheurón"/>
          <p:cNvSpPr/>
          <p:nvPr/>
        </p:nvSpPr>
        <p:spPr>
          <a:xfrm>
            <a:off x="5500694" y="5357826"/>
            <a:ext cx="2643206" cy="928694"/>
          </a:xfrm>
          <a:prstGeom prst="chevron">
            <a:avLst/>
          </a:prstGeom>
          <a:solidFill>
            <a:srgbClr val="FFFFCC">
              <a:alpha val="58000"/>
            </a:srgbClr>
          </a:solidFill>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lvl="0" algn="ctr"/>
            <a:r>
              <a:rPr lang="es-CO" i="1" dirty="0" smtClean="0">
                <a:solidFill>
                  <a:srgbClr val="000066"/>
                </a:solidFill>
                <a:cs typeface="Arial" charset="0"/>
              </a:rPr>
              <a:t>Apropiación y continuidad de los procesos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aphicFrame>
        <p:nvGraphicFramePr>
          <p:cNvPr id="10" name="9 Diagrama"/>
          <p:cNvGraphicFramePr/>
          <p:nvPr/>
        </p:nvGraphicFramePr>
        <p:xfrm>
          <a:off x="1170335" y="1285860"/>
          <a:ext cx="6596066" cy="44926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 name="24 Grupo"/>
          <p:cNvGrpSpPr/>
          <p:nvPr/>
        </p:nvGrpSpPr>
        <p:grpSpPr>
          <a:xfrm>
            <a:off x="3124165" y="2143116"/>
            <a:ext cx="2475326" cy="2475326"/>
            <a:chOff x="1857379" y="642930"/>
            <a:chExt cx="2475326" cy="2475326"/>
          </a:xfrm>
          <a:blipFill>
            <a:blip r:embed="rId8"/>
            <a:stretch>
              <a:fillRect/>
            </a:stretch>
          </a:blipFill>
        </p:grpSpPr>
        <p:sp>
          <p:nvSpPr>
            <p:cNvPr id="12" name=" 3"/>
            <p:cNvSpPr/>
            <p:nvPr/>
          </p:nvSpPr>
          <p:spPr>
            <a:xfrm>
              <a:off x="1857379" y="642930"/>
              <a:ext cx="2475326" cy="2475326"/>
            </a:xfrm>
            <a:prstGeom prst="gear9">
              <a:avLst/>
            </a:prstGeom>
            <a:grpFill/>
            <a:ln>
              <a:solidFill>
                <a:srgbClr val="000066"/>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3" name=" 4"/>
            <p:cNvSpPr/>
            <p:nvPr/>
          </p:nvSpPr>
          <p:spPr>
            <a:xfrm>
              <a:off x="2355028" y="1222765"/>
              <a:ext cx="1480028" cy="127236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S" b="1" kern="1200" dirty="0" smtClean="0">
                  <a:solidFill>
                    <a:srgbClr val="FFFF00"/>
                  </a:solidFill>
                  <a:effectLst>
                    <a:outerShdw blurRad="38100" dist="38100" dir="2700000" algn="tl">
                      <a:srgbClr val="000000">
                        <a:alpha val="43137"/>
                      </a:srgbClr>
                    </a:outerShdw>
                  </a:effectLst>
                  <a:latin typeface="Arial Narrow" pitchFamily="34" charset="0"/>
                </a:rPr>
                <a:t>Socialización y Participación permanente</a:t>
              </a:r>
              <a:endParaRPr lang="es-CO" kern="1200" dirty="0">
                <a:solidFill>
                  <a:srgbClr val="FFFF00"/>
                </a:solidFill>
              </a:endParaRPr>
            </a:p>
          </p:txBody>
        </p:sp>
      </p:grpSp>
      <p:pic>
        <p:nvPicPr>
          <p:cNvPr id="15" name="14 Imagen" descr="C:\Users\DORALICE\AppData\Local\Microsoft\Windows\Temporary Internet Files\Content.Word\110_8186.jpg"/>
          <p:cNvPicPr/>
          <p:nvPr/>
        </p:nvPicPr>
        <p:blipFill>
          <a:blip r:embed="rId9" cstate="print"/>
          <a:srcRect/>
          <a:stretch>
            <a:fillRect/>
          </a:stretch>
        </p:blipFill>
        <p:spPr bwMode="auto">
          <a:xfrm>
            <a:off x="455987" y="3500438"/>
            <a:ext cx="1714480" cy="1285884"/>
          </a:xfrm>
          <a:prstGeom prst="rect">
            <a:avLst/>
          </a:prstGeom>
          <a:noFill/>
          <a:ln w="9525">
            <a:noFill/>
            <a:miter lim="800000"/>
            <a:headEnd/>
            <a:tailEnd/>
          </a:ln>
        </p:spPr>
      </p:pic>
      <p:pic>
        <p:nvPicPr>
          <p:cNvPr id="17" name="16 Imagen" descr="Talleres.jpg"/>
          <p:cNvPicPr>
            <a:picLocks noChangeAspect="1"/>
          </p:cNvPicPr>
          <p:nvPr/>
        </p:nvPicPr>
        <p:blipFill>
          <a:blip r:embed="rId10" cstate="print"/>
          <a:stretch>
            <a:fillRect/>
          </a:stretch>
        </p:blipFill>
        <p:spPr>
          <a:xfrm>
            <a:off x="3599227" y="5572140"/>
            <a:ext cx="1547805" cy="1035622"/>
          </a:xfrm>
          <a:prstGeom prst="rect">
            <a:avLst/>
          </a:prstGeom>
        </p:spPr>
      </p:pic>
      <p:pic>
        <p:nvPicPr>
          <p:cNvPr id="18" name="17 Imagen" descr="Forml de proyectos.jpg"/>
          <p:cNvPicPr>
            <a:picLocks noChangeAspect="1"/>
          </p:cNvPicPr>
          <p:nvPr/>
        </p:nvPicPr>
        <p:blipFill>
          <a:blip r:embed="rId11" cstate="print"/>
          <a:stretch>
            <a:fillRect/>
          </a:stretch>
        </p:blipFill>
        <p:spPr>
          <a:xfrm>
            <a:off x="1170335" y="1428736"/>
            <a:ext cx="1285884" cy="1143008"/>
          </a:xfrm>
          <a:prstGeom prst="rect">
            <a:avLst/>
          </a:prstGeom>
        </p:spPr>
      </p:pic>
      <p:pic>
        <p:nvPicPr>
          <p:cNvPr id="19" name="18 Imagen" descr="Analisis situacional.jpg"/>
          <p:cNvPicPr>
            <a:picLocks noChangeAspect="1"/>
          </p:cNvPicPr>
          <p:nvPr/>
        </p:nvPicPr>
        <p:blipFill>
          <a:blip r:embed="rId12" cstate="print"/>
          <a:stretch>
            <a:fillRect/>
          </a:stretch>
        </p:blipFill>
        <p:spPr>
          <a:xfrm>
            <a:off x="6099557" y="4500570"/>
            <a:ext cx="1855568" cy="1262059"/>
          </a:xfrm>
          <a:prstGeom prst="rect">
            <a:avLst/>
          </a:prstGeom>
        </p:spPr>
      </p:pic>
      <p:pic>
        <p:nvPicPr>
          <p:cNvPr id="20" name="19 Imagen" descr="Seguimiento.jpg"/>
          <p:cNvPicPr>
            <a:picLocks noChangeAspect="1"/>
          </p:cNvPicPr>
          <p:nvPr/>
        </p:nvPicPr>
        <p:blipFill>
          <a:blip r:embed="rId13" cstate="print"/>
          <a:stretch>
            <a:fillRect/>
          </a:stretch>
        </p:blipFill>
        <p:spPr>
          <a:xfrm>
            <a:off x="6028120" y="1142984"/>
            <a:ext cx="2000264" cy="1055156"/>
          </a:xfrm>
          <a:prstGeom prst="rect">
            <a:avLst/>
          </a:prstGeom>
        </p:spPr>
      </p:pic>
      <p:sp>
        <p:nvSpPr>
          <p:cNvPr id="21" name="20 CuadroTexto"/>
          <p:cNvSpPr txBox="1"/>
          <p:nvPr/>
        </p:nvSpPr>
        <p:spPr>
          <a:xfrm>
            <a:off x="2384781" y="214290"/>
            <a:ext cx="4214842" cy="830997"/>
          </a:xfrm>
          <a:prstGeom prst="rect">
            <a:avLst/>
          </a:prstGeom>
          <a:noFill/>
        </p:spPr>
        <p:txBody>
          <a:bodyPr wrap="square" rtlCol="0">
            <a:spAutoFit/>
          </a:bodyPr>
          <a:lstStyle/>
          <a:p>
            <a:pPr algn="ctr"/>
            <a:r>
              <a:rPr lang="es-ES" sz="2400" b="1" dirty="0" smtClean="0">
                <a:solidFill>
                  <a:srgbClr val="000066"/>
                </a:solidFill>
                <a:effectLst>
                  <a:outerShdw blurRad="38100" dist="38100" dir="2700000" algn="tl">
                    <a:srgbClr val="000000">
                      <a:alpha val="43137"/>
                    </a:srgbClr>
                  </a:outerShdw>
                </a:effectLst>
                <a:latin typeface="Arial Narrow" pitchFamily="34" charset="0"/>
              </a:rPr>
              <a:t>ESQUEMA DE INTERVENCIÓN DE LOS PAI </a:t>
            </a:r>
            <a:endParaRPr lang="es-CO" sz="2400" b="1" dirty="0">
              <a:solidFill>
                <a:srgbClr val="000066"/>
              </a:solidFill>
              <a:effectLst>
                <a:outerShdw blurRad="38100" dist="38100" dir="2700000" algn="tl">
                  <a:srgbClr val="000000">
                    <a:alpha val="43137"/>
                  </a:srgbClr>
                </a:outerShdw>
              </a:effectLst>
              <a:latin typeface="Arial Narrow" pitchFamily="34" charset="0"/>
            </a:endParaRPr>
          </a:p>
        </p:txBody>
      </p:sp>
    </p:spTree>
    <p:extLst>
      <p:ext uri="{BB962C8B-B14F-4D97-AF65-F5344CB8AC3E}">
        <p14:creationId xmlns:p14="http://schemas.microsoft.com/office/powerpoint/2010/main" xmlns="" val="9448594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ln>
            <a:headEnd/>
            <a:tailEnd/>
          </a:ln>
        </p:spPr>
        <p:style>
          <a:lnRef idx="0">
            <a:schemeClr val="accent3"/>
          </a:lnRef>
          <a:fillRef idx="3">
            <a:schemeClr val="accent3"/>
          </a:fillRef>
          <a:effectRef idx="3">
            <a:schemeClr val="accent3"/>
          </a:effectRef>
          <a:fontRef idx="minor">
            <a:schemeClr val="lt1"/>
          </a:fontRef>
        </p:style>
      </p:pic>
      <p:sp>
        <p:nvSpPr>
          <p:cNvPr id="34" name="33 Rectángulo"/>
          <p:cNvSpPr/>
          <p:nvPr/>
        </p:nvSpPr>
        <p:spPr>
          <a:xfrm>
            <a:off x="323528" y="404664"/>
            <a:ext cx="5328592" cy="2308324"/>
          </a:xfrm>
          <a:prstGeom prst="rect">
            <a:avLst/>
          </a:prstGeom>
        </p:spPr>
        <p:txBody>
          <a:bodyPr wrap="square">
            <a:spAutoFit/>
          </a:bodyPr>
          <a:lstStyle/>
          <a:p>
            <a:pPr algn="just"/>
            <a:r>
              <a:rPr lang="es-CO" sz="2400" dirty="0" smtClean="0">
                <a:latin typeface="Arial Narrow" pitchFamily="34" charset="0"/>
              </a:rPr>
              <a:t>Los Planes de Acción Inmediata se visualizan como un ejercicio de planeación estratégica colectiva, dada la concertación de intereses en torno a la identificación y priorización de problemáticas y potencialidades ambientales territoriales </a:t>
            </a:r>
            <a:endParaRPr lang="es-CO" sz="2400" dirty="0">
              <a:latin typeface="Arial Narrow" pitchFamily="34" charset="0"/>
            </a:endParaRPr>
          </a:p>
        </p:txBody>
      </p:sp>
      <p:sp>
        <p:nvSpPr>
          <p:cNvPr id="35" name="34 Rectángulo"/>
          <p:cNvSpPr/>
          <p:nvPr/>
        </p:nvSpPr>
        <p:spPr>
          <a:xfrm>
            <a:off x="395536" y="3118316"/>
            <a:ext cx="5256584" cy="3046988"/>
          </a:xfrm>
          <a:prstGeom prst="rect">
            <a:avLst/>
          </a:prstGeom>
        </p:spPr>
        <p:txBody>
          <a:bodyPr wrap="square">
            <a:spAutoFit/>
          </a:bodyPr>
          <a:lstStyle/>
          <a:p>
            <a:pPr algn="just"/>
            <a:r>
              <a:rPr lang="es-CO" sz="2400" dirty="0" smtClean="0">
                <a:latin typeface="Arial Narrow" pitchFamily="34" charset="0"/>
              </a:rPr>
              <a:t>La concertación como un elemento de la planeación, ha permitido articular las decisiones de los distintos sectores de acuerdo a prioridades. Se trabaja en torno a la construcción de compromisos y definición de responsabilidades que cada sector y actor debía asumir hacia el logro de objetivos definidos para evitar la dispersión de rumbos</a:t>
            </a:r>
            <a:endParaRPr lang="es-CO" sz="2400" dirty="0">
              <a:latin typeface="Arial Narrow" pitchFamily="34" charset="0"/>
            </a:endParaRPr>
          </a:p>
        </p:txBody>
      </p:sp>
      <p:pic>
        <p:nvPicPr>
          <p:cNvPr id="36" name="Picture 7" descr="IMG_0184"/>
          <p:cNvPicPr>
            <a:picLocks noChangeAspect="1" noChangeArrowheads="1"/>
          </p:cNvPicPr>
          <p:nvPr/>
        </p:nvPicPr>
        <p:blipFill>
          <a:blip r:embed="rId3" cstate="print"/>
          <a:srcRect/>
          <a:stretch>
            <a:fillRect/>
          </a:stretch>
        </p:blipFill>
        <p:spPr bwMode="auto">
          <a:xfrm>
            <a:off x="6300192" y="1196752"/>
            <a:ext cx="2476500" cy="1857375"/>
          </a:xfrm>
          <a:prstGeom prst="rect">
            <a:avLst/>
          </a:prstGeom>
          <a:noFill/>
          <a:ln w="9525">
            <a:noFill/>
            <a:miter lim="800000"/>
            <a:headEnd/>
            <a:tailEnd/>
          </a:ln>
        </p:spPr>
      </p:pic>
      <p:pic>
        <p:nvPicPr>
          <p:cNvPr id="37" name="8 Imagen" descr="Magda 039.jpg"/>
          <p:cNvPicPr>
            <a:picLocks noChangeAspect="1"/>
          </p:cNvPicPr>
          <p:nvPr/>
        </p:nvPicPr>
        <p:blipFill>
          <a:blip r:embed="rId4" cstate="print"/>
          <a:srcRect/>
          <a:stretch>
            <a:fillRect/>
          </a:stretch>
        </p:blipFill>
        <p:spPr bwMode="auto">
          <a:xfrm>
            <a:off x="5940152" y="3789040"/>
            <a:ext cx="2992437" cy="2244725"/>
          </a:xfrm>
          <a:prstGeom prst="rect">
            <a:avLst/>
          </a:prstGeom>
          <a:noFill/>
          <a:ln w="9525">
            <a:noFill/>
            <a:miter lim="800000"/>
            <a:headEnd/>
            <a:tailEnd/>
          </a:ln>
        </p:spPr>
      </p:pic>
    </p:spTree>
    <p:extLst>
      <p:ext uri="{BB962C8B-B14F-4D97-AF65-F5344CB8AC3E}">
        <p14:creationId xmlns:p14="http://schemas.microsoft.com/office/powerpoint/2010/main" xmlns="" val="944859409"/>
      </p:ext>
    </p:extLst>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Diagrama"/>
          <p:cNvGraphicFramePr/>
          <p:nvPr/>
        </p:nvGraphicFramePr>
        <p:xfrm>
          <a:off x="755576" y="332656"/>
          <a:ext cx="7992888"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7 Imagen" descr="DSC04595.JPG"/>
          <p:cNvPicPr>
            <a:picLocks noChangeAspect="1"/>
          </p:cNvPicPr>
          <p:nvPr/>
        </p:nvPicPr>
        <p:blipFill>
          <a:blip r:embed="rId7" cstate="print"/>
          <a:srcRect/>
          <a:stretch>
            <a:fillRect/>
          </a:stretch>
        </p:blipFill>
        <p:spPr bwMode="auto">
          <a:xfrm>
            <a:off x="215516" y="1556792"/>
            <a:ext cx="2844316" cy="2088232"/>
          </a:xfrm>
          <a:prstGeom prst="rect">
            <a:avLst/>
          </a:prstGeom>
          <a:noFill/>
          <a:ln w="9525">
            <a:noFill/>
            <a:miter lim="800000"/>
            <a:headEnd/>
            <a:tailEnd/>
          </a:ln>
        </p:spPr>
      </p:pic>
      <p:pic>
        <p:nvPicPr>
          <p:cNvPr id="5" name="6 Imagen" descr="25 DE MAYO CIDEAC (8).JPG"/>
          <p:cNvPicPr>
            <a:picLocks noChangeAspect="1"/>
          </p:cNvPicPr>
          <p:nvPr/>
        </p:nvPicPr>
        <p:blipFill>
          <a:blip r:embed="rId8" cstate="print"/>
          <a:srcRect/>
          <a:stretch>
            <a:fillRect/>
          </a:stretch>
        </p:blipFill>
        <p:spPr bwMode="auto">
          <a:xfrm>
            <a:off x="6084168" y="1628800"/>
            <a:ext cx="2880320" cy="20162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ln>
            <a:headEnd/>
            <a:tailEnd/>
          </a:ln>
        </p:spPr>
        <p:style>
          <a:lnRef idx="0">
            <a:schemeClr val="accent3"/>
          </a:lnRef>
          <a:fillRef idx="3">
            <a:schemeClr val="accent3"/>
          </a:fillRef>
          <a:effectRef idx="3">
            <a:schemeClr val="accent3"/>
          </a:effectRef>
          <a:fontRef idx="minor">
            <a:schemeClr val="lt1"/>
          </a:fontRef>
        </p:style>
      </p:pic>
      <p:sp>
        <p:nvSpPr>
          <p:cNvPr id="5" name="4 CuadroTexto"/>
          <p:cNvSpPr txBox="1"/>
          <p:nvPr/>
        </p:nvSpPr>
        <p:spPr>
          <a:xfrm>
            <a:off x="611560" y="476672"/>
            <a:ext cx="6225102" cy="523220"/>
          </a:xfrm>
          <a:prstGeom prst="rect">
            <a:avLst/>
          </a:prstGeom>
          <a:noFill/>
        </p:spPr>
        <p:txBody>
          <a:bodyPr wrap="none" rtlCol="0">
            <a:spAutoFit/>
          </a:bodyPr>
          <a:lstStyle/>
          <a:p>
            <a:r>
              <a:rPr lang="es-CO" sz="2800" b="1" dirty="0" smtClean="0">
                <a:latin typeface="Arial Narrow" pitchFamily="34" charset="0"/>
              </a:rPr>
              <a:t>APRENDIZAJES DE LA EXPERIENCIA - PAI</a:t>
            </a:r>
            <a:endParaRPr lang="es-CO" sz="2800" b="1" dirty="0">
              <a:latin typeface="Arial Narrow" pitchFamily="34" charset="0"/>
            </a:endParaRPr>
          </a:p>
        </p:txBody>
      </p:sp>
      <p:graphicFrame>
        <p:nvGraphicFramePr>
          <p:cNvPr id="4" name="3 Diagrama"/>
          <p:cNvGraphicFramePr/>
          <p:nvPr/>
        </p:nvGraphicFramePr>
        <p:xfrm>
          <a:off x="323528" y="1268760"/>
          <a:ext cx="8352928" cy="5328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94485940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0" name="9 Marcador de texto"/>
          <p:cNvSpPr txBox="1">
            <a:spLocks/>
          </p:cNvSpPr>
          <p:nvPr/>
        </p:nvSpPr>
        <p:spPr>
          <a:xfrm>
            <a:off x="677110" y="1484784"/>
            <a:ext cx="4398946" cy="2214602"/>
          </a:xfrm>
          <a:prstGeom prst="rect">
            <a:avLst/>
          </a:prstGeom>
        </p:spPr>
        <p:txBody>
          <a:bodyPr/>
          <a:lstStyle/>
          <a:p>
            <a:pPr indent="-342900" algn="ctr"/>
            <a:endParaRPr lang="es-ES_tradnl" sz="3600" b="1" dirty="0" smtClean="0">
              <a:latin typeface="Arial" pitchFamily="34" charset="0"/>
              <a:cs typeface="Arial" pitchFamily="34" charset="0"/>
            </a:endParaRPr>
          </a:p>
          <a:p>
            <a:pPr indent="-342900" algn="ctr"/>
            <a:endParaRPr lang="es-ES_tradnl" sz="2400" dirty="0" smtClean="0">
              <a:latin typeface="Arial" pitchFamily="34" charset="0"/>
              <a:cs typeface="Arial" pitchFamily="34" charset="0"/>
            </a:endParaRPr>
          </a:p>
          <a:p>
            <a:pPr indent="-342900" algn="ctr"/>
            <a:endParaRPr lang="es-ES_tradnl" sz="1600" b="1" dirty="0" smtClean="0">
              <a:solidFill>
                <a:srgbClr val="008000"/>
              </a:solidFill>
              <a:latin typeface="Arial" pitchFamily="34" charset="0"/>
              <a:cs typeface="Arial" pitchFamily="34" charset="0"/>
            </a:endParaRPr>
          </a:p>
          <a:p>
            <a:pPr indent="-342900" algn="ctr"/>
            <a:endParaRPr lang="es-ES_tradnl" sz="1600" b="1" dirty="0" smtClean="0">
              <a:solidFill>
                <a:srgbClr val="008000"/>
              </a:solidFill>
              <a:latin typeface="Arial" pitchFamily="34" charset="0"/>
              <a:cs typeface="Arial" pitchFamily="34" charset="0"/>
            </a:endParaRPr>
          </a:p>
          <a:p>
            <a:pPr indent="-342900" algn="ctr"/>
            <a:endParaRPr lang="es-ES_tradnl" sz="1600" b="1" dirty="0" smtClean="0">
              <a:solidFill>
                <a:srgbClr val="008000"/>
              </a:solidFill>
              <a:latin typeface="Arial" pitchFamily="34" charset="0"/>
              <a:cs typeface="Arial" pitchFamily="34" charset="0"/>
            </a:endParaRPr>
          </a:p>
        </p:txBody>
      </p:sp>
      <p:sp>
        <p:nvSpPr>
          <p:cNvPr id="4" name="3 CuadroTexto"/>
          <p:cNvSpPr txBox="1"/>
          <p:nvPr/>
        </p:nvSpPr>
        <p:spPr>
          <a:xfrm>
            <a:off x="539552" y="1286758"/>
            <a:ext cx="8208912" cy="1938992"/>
          </a:xfrm>
          <a:prstGeom prst="rect">
            <a:avLst/>
          </a:prstGeom>
          <a:noFill/>
        </p:spPr>
        <p:txBody>
          <a:bodyPr wrap="square" rtlCol="0">
            <a:spAutoFit/>
          </a:bodyPr>
          <a:lstStyle/>
          <a:p>
            <a:pPr algn="just"/>
            <a:r>
              <a:rPr lang="es-CO" sz="3000" b="1" i="1" dirty="0" smtClean="0">
                <a:solidFill>
                  <a:schemeClr val="accent1">
                    <a:lumMod val="75000"/>
                  </a:schemeClr>
                </a:solidFill>
                <a:latin typeface="Arial" pitchFamily="34" charset="0"/>
                <a:cs typeface="Arial" pitchFamily="34" charset="0"/>
              </a:rPr>
              <a:t>CORRESPONSABILIDAD </a:t>
            </a:r>
            <a:r>
              <a:rPr lang="es-CO" sz="3000" b="1" i="1" dirty="0" smtClean="0">
                <a:solidFill>
                  <a:schemeClr val="accent1">
                    <a:lumMod val="75000"/>
                  </a:schemeClr>
                </a:solidFill>
                <a:latin typeface="Arial" pitchFamily="34" charset="0"/>
                <a:cs typeface="Arial" pitchFamily="34" charset="0"/>
              </a:rPr>
              <a:t>EN PROCESOS DE PLANIFICACIÓN Y GESTIÓN AMBIENTAL EN EL TERRITORIO DEL DEPARTAMENTO DE CALDAS</a:t>
            </a:r>
          </a:p>
        </p:txBody>
      </p:sp>
      <p:pic>
        <p:nvPicPr>
          <p:cNvPr id="6" name="Picture 2" descr="D:\TRABAJO\CONSULTORÍA\Aldea Global\ARTE PAI\bannerweb_3.jpg"/>
          <p:cNvPicPr>
            <a:picLocks noChangeAspect="1" noChangeArrowheads="1"/>
          </p:cNvPicPr>
          <p:nvPr/>
        </p:nvPicPr>
        <p:blipFill>
          <a:blip r:embed="rId3" cstate="print"/>
          <a:srcRect/>
          <a:stretch>
            <a:fillRect/>
          </a:stretch>
        </p:blipFill>
        <p:spPr bwMode="auto">
          <a:xfrm>
            <a:off x="0" y="4929188"/>
            <a:ext cx="9144000" cy="1663700"/>
          </a:xfrm>
          <a:prstGeom prst="rect">
            <a:avLst/>
          </a:prstGeom>
          <a:noFill/>
          <a:ln w="9525">
            <a:noFill/>
            <a:miter lim="800000"/>
            <a:headEnd/>
            <a:tailEnd/>
          </a:ln>
        </p:spPr>
      </p:pic>
    </p:spTree>
    <p:extLst>
      <p:ext uri="{BB962C8B-B14F-4D97-AF65-F5344CB8AC3E}">
        <p14:creationId xmlns:p14="http://schemas.microsoft.com/office/powerpoint/2010/main" xmlns="" val="9448594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ln>
            <a:headEnd/>
            <a:tailEnd/>
          </a:ln>
        </p:spPr>
        <p:style>
          <a:lnRef idx="0">
            <a:schemeClr val="accent3"/>
          </a:lnRef>
          <a:fillRef idx="3">
            <a:schemeClr val="accent3"/>
          </a:fillRef>
          <a:effectRef idx="3">
            <a:schemeClr val="accent3"/>
          </a:effectRef>
          <a:fontRef idx="minor">
            <a:schemeClr val="lt1"/>
          </a:fontRef>
        </p:style>
      </p:pic>
      <p:sp>
        <p:nvSpPr>
          <p:cNvPr id="5" name="4 CuadroTexto"/>
          <p:cNvSpPr txBox="1"/>
          <p:nvPr/>
        </p:nvSpPr>
        <p:spPr>
          <a:xfrm>
            <a:off x="611560" y="476672"/>
            <a:ext cx="6225102" cy="523220"/>
          </a:xfrm>
          <a:prstGeom prst="rect">
            <a:avLst/>
          </a:prstGeom>
          <a:noFill/>
        </p:spPr>
        <p:txBody>
          <a:bodyPr wrap="none" rtlCol="0">
            <a:spAutoFit/>
          </a:bodyPr>
          <a:lstStyle/>
          <a:p>
            <a:r>
              <a:rPr lang="es-CO" sz="2800" b="1" dirty="0" smtClean="0">
                <a:latin typeface="Arial Narrow" pitchFamily="34" charset="0"/>
              </a:rPr>
              <a:t>APRENDIZAJES DE LA EXPERIENCIA - PAI</a:t>
            </a:r>
            <a:endParaRPr lang="es-CO" sz="2800" b="1" dirty="0">
              <a:latin typeface="Arial Narrow" pitchFamily="34" charset="0"/>
            </a:endParaRPr>
          </a:p>
        </p:txBody>
      </p:sp>
      <p:graphicFrame>
        <p:nvGraphicFramePr>
          <p:cNvPr id="6" name="5 Diagrama"/>
          <p:cNvGraphicFramePr/>
          <p:nvPr/>
        </p:nvGraphicFramePr>
        <p:xfrm>
          <a:off x="899592" y="1397000"/>
          <a:ext cx="7704856" cy="46242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94485940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ln>
            <a:headEnd/>
            <a:tailEnd/>
          </a:ln>
        </p:spPr>
        <p:style>
          <a:lnRef idx="0">
            <a:schemeClr val="accent3"/>
          </a:lnRef>
          <a:fillRef idx="3">
            <a:schemeClr val="accent3"/>
          </a:fillRef>
          <a:effectRef idx="3">
            <a:schemeClr val="accent3"/>
          </a:effectRef>
          <a:fontRef idx="minor">
            <a:schemeClr val="lt1"/>
          </a:fontRef>
        </p:style>
      </p:pic>
      <p:sp>
        <p:nvSpPr>
          <p:cNvPr id="5" name="4 CuadroTexto"/>
          <p:cNvSpPr txBox="1"/>
          <p:nvPr/>
        </p:nvSpPr>
        <p:spPr>
          <a:xfrm>
            <a:off x="611560" y="476672"/>
            <a:ext cx="6225102" cy="523220"/>
          </a:xfrm>
          <a:prstGeom prst="rect">
            <a:avLst/>
          </a:prstGeom>
          <a:noFill/>
        </p:spPr>
        <p:txBody>
          <a:bodyPr wrap="none" rtlCol="0">
            <a:spAutoFit/>
          </a:bodyPr>
          <a:lstStyle/>
          <a:p>
            <a:r>
              <a:rPr lang="es-CO" sz="2800" b="1" dirty="0" smtClean="0">
                <a:latin typeface="Arial Narrow" pitchFamily="34" charset="0"/>
              </a:rPr>
              <a:t>APRENDIZAJES DE LA EXPERIENCIA - PAI</a:t>
            </a:r>
            <a:endParaRPr lang="es-CO" sz="2800" b="1" dirty="0">
              <a:latin typeface="Arial Narrow" pitchFamily="34" charset="0"/>
            </a:endParaRPr>
          </a:p>
        </p:txBody>
      </p:sp>
      <p:graphicFrame>
        <p:nvGraphicFramePr>
          <p:cNvPr id="8" name="7 Diagrama"/>
          <p:cNvGraphicFramePr/>
          <p:nvPr/>
        </p:nvGraphicFramePr>
        <p:xfrm>
          <a:off x="395536" y="1397000"/>
          <a:ext cx="8208912" cy="47683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94485940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ln>
            <a:headEnd/>
            <a:tailEnd/>
          </a:ln>
        </p:spPr>
        <p:style>
          <a:lnRef idx="0">
            <a:schemeClr val="accent3"/>
          </a:lnRef>
          <a:fillRef idx="3">
            <a:schemeClr val="accent3"/>
          </a:fillRef>
          <a:effectRef idx="3">
            <a:schemeClr val="accent3"/>
          </a:effectRef>
          <a:fontRef idx="minor">
            <a:schemeClr val="lt1"/>
          </a:fontRef>
        </p:style>
      </p:pic>
      <p:graphicFrame>
        <p:nvGraphicFramePr>
          <p:cNvPr id="4" name="3 Diagrama"/>
          <p:cNvGraphicFramePr/>
          <p:nvPr/>
        </p:nvGraphicFramePr>
        <p:xfrm>
          <a:off x="323528" y="1268760"/>
          <a:ext cx="8352928" cy="5328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4 CuadroTexto"/>
          <p:cNvSpPr txBox="1"/>
          <p:nvPr/>
        </p:nvSpPr>
        <p:spPr>
          <a:xfrm>
            <a:off x="611560" y="476672"/>
            <a:ext cx="6064994" cy="523220"/>
          </a:xfrm>
          <a:prstGeom prst="rect">
            <a:avLst/>
          </a:prstGeom>
          <a:noFill/>
        </p:spPr>
        <p:txBody>
          <a:bodyPr wrap="none" rtlCol="0">
            <a:spAutoFit/>
          </a:bodyPr>
          <a:lstStyle/>
          <a:p>
            <a:r>
              <a:rPr lang="es-CO" sz="2800" b="1" dirty="0" smtClean="0">
                <a:latin typeface="Arial Narrow" pitchFamily="34" charset="0"/>
              </a:rPr>
              <a:t>DIFICULTADES EN LA EXPERIENCIA - PAI</a:t>
            </a:r>
            <a:endParaRPr lang="es-CO" sz="2800" b="1" dirty="0">
              <a:latin typeface="Arial Narrow" pitchFamily="34" charset="0"/>
            </a:endParaRPr>
          </a:p>
        </p:txBody>
      </p:sp>
    </p:spTree>
    <p:extLst>
      <p:ext uri="{BB962C8B-B14F-4D97-AF65-F5344CB8AC3E}">
        <p14:creationId xmlns:p14="http://schemas.microsoft.com/office/powerpoint/2010/main" xmlns="" val="94485940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0"/>
          <p:cNvGrpSpPr>
            <a:grpSpLocks/>
          </p:cNvGrpSpPr>
          <p:nvPr/>
        </p:nvGrpSpPr>
        <p:grpSpPr bwMode="auto">
          <a:xfrm>
            <a:off x="468313" y="1087438"/>
            <a:ext cx="1762125" cy="1555750"/>
            <a:chOff x="2541047" y="-74599"/>
            <a:chExt cx="2292671" cy="1699960"/>
          </a:xfrm>
        </p:grpSpPr>
        <p:sp>
          <p:nvSpPr>
            <p:cNvPr id="22" name="Rectangle 21"/>
            <p:cNvSpPr/>
            <p:nvPr/>
          </p:nvSpPr>
          <p:spPr>
            <a:xfrm>
              <a:off x="2541047" y="-74599"/>
              <a:ext cx="2292671" cy="1699960"/>
            </a:xfrm>
            <a:prstGeom prst="rect">
              <a:avLst/>
            </a:prstGeom>
            <a:blipFill rotWithShape="0">
              <a:blip r:embed="rId3"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23" name="Rectangle 22"/>
            <p:cNvSpPr/>
            <p:nvPr/>
          </p:nvSpPr>
          <p:spPr>
            <a:xfrm>
              <a:off x="2541047" y="-74599"/>
              <a:ext cx="2292671" cy="169996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9370" tIns="39370" rIns="39370" bIns="39370" anchor="ctr"/>
            <a:lstStyle/>
            <a:p>
              <a:pPr algn="ctr" defTabSz="1377950">
                <a:lnSpc>
                  <a:spcPct val="90000"/>
                </a:lnSpc>
                <a:spcAft>
                  <a:spcPct val="35000"/>
                </a:spcAft>
                <a:defRPr/>
              </a:pPr>
              <a:endParaRPr lang="en-US" sz="3100" dirty="0">
                <a:solidFill>
                  <a:srgbClr val="000000"/>
                </a:solidFill>
                <a:cs typeface="Arial" charset="0"/>
              </a:endParaRPr>
            </a:p>
          </p:txBody>
        </p:sp>
      </p:grpSp>
      <p:sp>
        <p:nvSpPr>
          <p:cNvPr id="49" name="47 Rectángulo"/>
          <p:cNvSpPr/>
          <p:nvPr/>
        </p:nvSpPr>
        <p:spPr>
          <a:xfrm>
            <a:off x="6443663" y="404813"/>
            <a:ext cx="2700337" cy="17176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solidFill>
                <a:schemeClr val="bg1"/>
              </a:solidFill>
              <a:cs typeface="Arial" charset="0"/>
            </a:endParaRPr>
          </a:p>
        </p:txBody>
      </p:sp>
      <p:sp>
        <p:nvSpPr>
          <p:cNvPr id="48" name="47 Rectángulo"/>
          <p:cNvSpPr/>
          <p:nvPr/>
        </p:nvSpPr>
        <p:spPr>
          <a:xfrm>
            <a:off x="0" y="5572125"/>
            <a:ext cx="9144000" cy="12858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solidFill>
                <a:schemeClr val="bg1"/>
              </a:solidFill>
              <a:cs typeface="Arial" charset="0"/>
            </a:endParaRPr>
          </a:p>
        </p:txBody>
      </p:sp>
      <p:sp>
        <p:nvSpPr>
          <p:cNvPr id="2" name="Title 1"/>
          <p:cNvSpPr>
            <a:spLocks noGrp="1"/>
          </p:cNvSpPr>
          <p:nvPr>
            <p:ph type="title"/>
          </p:nvPr>
        </p:nvSpPr>
        <p:spPr>
          <a:xfrm>
            <a:off x="214282" y="71414"/>
            <a:ext cx="8929718" cy="1343642"/>
          </a:xfrm>
          <a:extLst>
            <a:ext uri="{909E8E84-426E-40DD-AFC4-6F175D3DCCD1}"/>
            <a:ext uri="{91240B29-F687-4F45-9708-019B960494DF}"/>
          </a:extLst>
        </p:spPr>
        <p:txBody>
          <a:bodyPr/>
          <a:lstStyle/>
          <a:p>
            <a:pPr fontAlgn="auto">
              <a:spcBef>
                <a:spcPts val="0"/>
              </a:spcBef>
              <a:spcAft>
                <a:spcPts val="0"/>
              </a:spcAft>
              <a:defRPr/>
            </a:pPr>
            <a:r>
              <a:rPr lang="es-CO" sz="3600" b="1" dirty="0" smtClean="0">
                <a:ln w="12700">
                  <a:solidFill>
                    <a:schemeClr val="tx2">
                      <a:satMod val="155000"/>
                    </a:schemeClr>
                  </a:solidFill>
                  <a:prstDash val="solid"/>
                </a:ln>
                <a:solidFill>
                  <a:srgbClr val="92D050"/>
                </a:solidFill>
                <a:effectLst>
                  <a:outerShdw blurRad="41275" dist="20320" dir="1800000" algn="tl" rotWithShape="0">
                    <a:srgbClr val="000000">
                      <a:alpha val="40000"/>
                    </a:srgbClr>
                  </a:outerShdw>
                </a:effectLst>
                <a:latin typeface="Arial" pitchFamily="34" charset="0"/>
                <a:cs typeface="Arial" pitchFamily="34" charset="0"/>
              </a:rPr>
              <a:t>Grupo Motor </a:t>
            </a:r>
            <a:br>
              <a:rPr lang="es-CO" sz="3600" b="1" dirty="0" smtClean="0">
                <a:ln w="12700">
                  <a:solidFill>
                    <a:schemeClr val="tx2">
                      <a:satMod val="155000"/>
                    </a:schemeClr>
                  </a:solidFill>
                  <a:prstDash val="solid"/>
                </a:ln>
                <a:solidFill>
                  <a:srgbClr val="92D050"/>
                </a:solidFill>
                <a:effectLst>
                  <a:outerShdw blurRad="41275" dist="20320" dir="1800000" algn="tl" rotWithShape="0">
                    <a:srgbClr val="000000">
                      <a:alpha val="40000"/>
                    </a:srgbClr>
                  </a:outerShdw>
                </a:effectLst>
                <a:latin typeface="Arial" pitchFamily="34" charset="0"/>
                <a:cs typeface="Arial" pitchFamily="34" charset="0"/>
              </a:rPr>
            </a:br>
            <a:r>
              <a:rPr lang="es-CO" sz="3600" b="1" dirty="0" smtClean="0">
                <a:ln w="12700">
                  <a:solidFill>
                    <a:schemeClr val="tx2">
                      <a:satMod val="155000"/>
                    </a:schemeClr>
                  </a:solidFill>
                  <a:prstDash val="solid"/>
                </a:ln>
                <a:solidFill>
                  <a:srgbClr val="92D050"/>
                </a:solidFill>
                <a:effectLst>
                  <a:outerShdw blurRad="41275" dist="20320" dir="1800000" algn="tl" rotWithShape="0">
                    <a:srgbClr val="000000">
                      <a:alpha val="40000"/>
                    </a:srgbClr>
                  </a:outerShdw>
                </a:effectLst>
                <a:latin typeface="Arial" pitchFamily="34" charset="0"/>
                <a:cs typeface="Arial" pitchFamily="34" charset="0"/>
              </a:rPr>
              <a:t>Estrategia de Gestión de los PAI</a:t>
            </a:r>
            <a:endParaRPr lang="es-CO" sz="3600" b="1" dirty="0" smtClean="0">
              <a:ln w="12700">
                <a:solidFill>
                  <a:schemeClr val="tx2">
                    <a:satMod val="155000"/>
                  </a:schemeClr>
                </a:solidFill>
                <a:prstDash val="solid"/>
              </a:ln>
              <a:solidFill>
                <a:srgbClr val="92D050"/>
              </a:solidFill>
              <a:effectLst>
                <a:outerShdw blurRad="41275" dist="20320" dir="1800000" algn="tl" rotWithShape="0">
                  <a:srgbClr val="000000">
                    <a:alpha val="40000"/>
                  </a:srgbClr>
                </a:outerShdw>
              </a:effectLst>
              <a:latin typeface="Arial" pitchFamily="34" charset="0"/>
              <a:ea typeface="+mn-ea"/>
              <a:cs typeface="Arial" pitchFamily="34" charset="0"/>
            </a:endParaRPr>
          </a:p>
        </p:txBody>
      </p:sp>
      <p:grpSp>
        <p:nvGrpSpPr>
          <p:cNvPr id="4" name="Group 4"/>
          <p:cNvGrpSpPr>
            <a:grpSpLocks/>
          </p:cNvGrpSpPr>
          <p:nvPr/>
        </p:nvGrpSpPr>
        <p:grpSpPr bwMode="auto">
          <a:xfrm>
            <a:off x="4064000" y="3357563"/>
            <a:ext cx="1008063" cy="677862"/>
            <a:chOff x="3420355" y="67619"/>
            <a:chExt cx="777592" cy="534111"/>
          </a:xfrm>
        </p:grpSpPr>
        <p:sp>
          <p:nvSpPr>
            <p:cNvPr id="6" name="Rectangle 5"/>
            <p:cNvSpPr/>
            <p:nvPr/>
          </p:nvSpPr>
          <p:spPr>
            <a:xfrm>
              <a:off x="3420355" y="67619"/>
              <a:ext cx="777592" cy="534111"/>
            </a:xfrm>
            <a:prstGeom prst="rect">
              <a:avLst/>
            </a:prstGeom>
            <a:blipFill rotWithShape="0">
              <a:blip r:embed="rId4"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7" name="Rectangle 6"/>
            <p:cNvSpPr/>
            <p:nvPr/>
          </p:nvSpPr>
          <p:spPr>
            <a:xfrm>
              <a:off x="3420355" y="67619"/>
              <a:ext cx="777592" cy="53411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780" tIns="17780" rIns="17780" bIns="17780" anchor="ctr"/>
            <a:lstStyle/>
            <a:p>
              <a:pPr algn="ctr" defTabSz="622300">
                <a:lnSpc>
                  <a:spcPct val="90000"/>
                </a:lnSpc>
                <a:spcAft>
                  <a:spcPct val="35000"/>
                </a:spcAft>
                <a:defRPr/>
              </a:pPr>
              <a:endParaRPr lang="en-US" sz="1400" dirty="0">
                <a:solidFill>
                  <a:srgbClr val="000000"/>
                </a:solidFill>
                <a:cs typeface="Arial" charset="0"/>
              </a:endParaRPr>
            </a:p>
          </p:txBody>
        </p:sp>
      </p:grpSp>
      <p:grpSp>
        <p:nvGrpSpPr>
          <p:cNvPr id="5" name="Group 7"/>
          <p:cNvGrpSpPr>
            <a:grpSpLocks/>
          </p:cNvGrpSpPr>
          <p:nvPr/>
        </p:nvGrpSpPr>
        <p:grpSpPr bwMode="auto">
          <a:xfrm>
            <a:off x="7858125" y="5429250"/>
            <a:ext cx="882650" cy="722313"/>
            <a:chOff x="3729162" y="2704956"/>
            <a:chExt cx="500878" cy="500878"/>
          </a:xfrm>
        </p:grpSpPr>
        <p:sp>
          <p:nvSpPr>
            <p:cNvPr id="9" name="Rectangle 8"/>
            <p:cNvSpPr/>
            <p:nvPr/>
          </p:nvSpPr>
          <p:spPr>
            <a:xfrm>
              <a:off x="3729162" y="2704956"/>
              <a:ext cx="500878" cy="500878"/>
            </a:xfrm>
            <a:prstGeom prst="rect">
              <a:avLst/>
            </a:prstGeom>
            <a:blipFill rotWithShape="0">
              <a:blip r:embed="rId5"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Rectangle 9"/>
            <p:cNvSpPr/>
            <p:nvPr/>
          </p:nvSpPr>
          <p:spPr>
            <a:xfrm>
              <a:off x="3729162" y="2704956"/>
              <a:ext cx="500878" cy="50087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5240" tIns="15240" rIns="15240" bIns="15240" anchor="ctr"/>
            <a:lstStyle/>
            <a:p>
              <a:pPr algn="ctr" defTabSz="533400">
                <a:lnSpc>
                  <a:spcPct val="90000"/>
                </a:lnSpc>
                <a:spcAft>
                  <a:spcPct val="35000"/>
                </a:spcAft>
                <a:defRPr/>
              </a:pPr>
              <a:endParaRPr lang="en-US" sz="1200" dirty="0">
                <a:solidFill>
                  <a:srgbClr val="000000"/>
                </a:solidFill>
                <a:cs typeface="Arial" charset="0"/>
              </a:endParaRPr>
            </a:p>
          </p:txBody>
        </p:sp>
      </p:grpSp>
      <p:grpSp>
        <p:nvGrpSpPr>
          <p:cNvPr id="8" name="Group 10"/>
          <p:cNvGrpSpPr>
            <a:grpSpLocks/>
          </p:cNvGrpSpPr>
          <p:nvPr/>
        </p:nvGrpSpPr>
        <p:grpSpPr bwMode="auto">
          <a:xfrm>
            <a:off x="7786688" y="2571750"/>
            <a:ext cx="857250" cy="866775"/>
            <a:chOff x="3304443" y="2977555"/>
            <a:chExt cx="842379" cy="578612"/>
          </a:xfrm>
        </p:grpSpPr>
        <p:sp>
          <p:nvSpPr>
            <p:cNvPr id="12" name="Rectangle 11"/>
            <p:cNvSpPr/>
            <p:nvPr/>
          </p:nvSpPr>
          <p:spPr>
            <a:xfrm>
              <a:off x="3304443" y="2977555"/>
              <a:ext cx="842379" cy="578612"/>
            </a:xfrm>
            <a:prstGeom prst="rect">
              <a:avLst/>
            </a:prstGeom>
            <a:blipFill rotWithShape="0">
              <a:blip r:embed="rId6"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Rectangle 12"/>
            <p:cNvSpPr/>
            <p:nvPr/>
          </p:nvSpPr>
          <p:spPr>
            <a:xfrm>
              <a:off x="3304443" y="2977555"/>
              <a:ext cx="842379" cy="57861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9050" tIns="19050" rIns="19050" bIns="19050" anchor="ctr"/>
            <a:lstStyle/>
            <a:p>
              <a:pPr algn="ctr" defTabSz="666750">
                <a:lnSpc>
                  <a:spcPct val="90000"/>
                </a:lnSpc>
                <a:spcAft>
                  <a:spcPct val="35000"/>
                </a:spcAft>
                <a:defRPr/>
              </a:pPr>
              <a:endParaRPr lang="en-US" sz="1500" dirty="0">
                <a:solidFill>
                  <a:srgbClr val="000000"/>
                </a:solidFill>
                <a:cs typeface="Arial" charset="0"/>
              </a:endParaRPr>
            </a:p>
          </p:txBody>
        </p:sp>
      </p:grpSp>
      <p:grpSp>
        <p:nvGrpSpPr>
          <p:cNvPr id="11" name="Group 13"/>
          <p:cNvGrpSpPr>
            <a:grpSpLocks/>
          </p:cNvGrpSpPr>
          <p:nvPr/>
        </p:nvGrpSpPr>
        <p:grpSpPr bwMode="auto">
          <a:xfrm>
            <a:off x="5303838" y="1504950"/>
            <a:ext cx="996950" cy="852488"/>
            <a:chOff x="2820783" y="2938890"/>
            <a:chExt cx="636251" cy="636251"/>
          </a:xfrm>
        </p:grpSpPr>
        <p:sp>
          <p:nvSpPr>
            <p:cNvPr id="15" name="Rectangle 14"/>
            <p:cNvSpPr/>
            <p:nvPr/>
          </p:nvSpPr>
          <p:spPr>
            <a:xfrm>
              <a:off x="2820783" y="2938890"/>
              <a:ext cx="636251" cy="636251"/>
            </a:xfrm>
            <a:prstGeom prst="rect">
              <a:avLst/>
            </a:prstGeom>
            <a:blipFill rotWithShape="0">
              <a:blip r:embed="rId7"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Rectangle 15"/>
            <p:cNvSpPr/>
            <p:nvPr/>
          </p:nvSpPr>
          <p:spPr>
            <a:xfrm>
              <a:off x="2820783" y="2938890"/>
              <a:ext cx="636251" cy="63625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20320" tIns="20320" rIns="20320" bIns="20320" anchor="ctr"/>
            <a:lstStyle/>
            <a:p>
              <a:pPr algn="ctr" defTabSz="711200">
                <a:lnSpc>
                  <a:spcPct val="90000"/>
                </a:lnSpc>
                <a:spcAft>
                  <a:spcPct val="35000"/>
                </a:spcAft>
                <a:defRPr/>
              </a:pPr>
              <a:endParaRPr lang="en-US" sz="1600" dirty="0">
                <a:solidFill>
                  <a:srgbClr val="000000"/>
                </a:solidFill>
                <a:cs typeface="Arial" charset="0"/>
              </a:endParaRPr>
            </a:p>
          </p:txBody>
        </p:sp>
      </p:grpSp>
      <p:grpSp>
        <p:nvGrpSpPr>
          <p:cNvPr id="14" name="Group 16"/>
          <p:cNvGrpSpPr>
            <a:grpSpLocks/>
          </p:cNvGrpSpPr>
          <p:nvPr/>
        </p:nvGrpSpPr>
        <p:grpSpPr bwMode="auto">
          <a:xfrm>
            <a:off x="2071688" y="3429000"/>
            <a:ext cx="1265237" cy="1071563"/>
            <a:chOff x="2016473" y="2664296"/>
            <a:chExt cx="1316454" cy="913054"/>
          </a:xfrm>
        </p:grpSpPr>
        <p:sp>
          <p:nvSpPr>
            <p:cNvPr id="18" name="Rectangle 17"/>
            <p:cNvSpPr/>
            <p:nvPr/>
          </p:nvSpPr>
          <p:spPr>
            <a:xfrm>
              <a:off x="2016473" y="2664296"/>
              <a:ext cx="1316454" cy="913054"/>
            </a:xfrm>
            <a:prstGeom prst="rect">
              <a:avLst/>
            </a:prstGeom>
            <a:blipFill rotWithShape="0">
              <a:blip r:embed="rId8" cstate="print"/>
              <a:stretch>
                <a:fillRect/>
              </a:stretch>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9" name="Rectangle 18"/>
            <p:cNvSpPr/>
            <p:nvPr/>
          </p:nvSpPr>
          <p:spPr>
            <a:xfrm>
              <a:off x="2016473" y="2664296"/>
              <a:ext cx="1316454" cy="9130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26670" tIns="26670" rIns="26670" bIns="26670" anchor="ctr"/>
            <a:lstStyle/>
            <a:p>
              <a:pPr algn="ctr" defTabSz="933450">
                <a:lnSpc>
                  <a:spcPct val="90000"/>
                </a:lnSpc>
                <a:spcAft>
                  <a:spcPct val="35000"/>
                </a:spcAft>
                <a:defRPr/>
              </a:pPr>
              <a:endParaRPr lang="en-US" sz="2100" dirty="0">
                <a:solidFill>
                  <a:srgbClr val="000000"/>
                </a:solidFill>
                <a:cs typeface="Arial" charset="0"/>
              </a:endParaRPr>
            </a:p>
          </p:txBody>
        </p:sp>
      </p:grpSp>
      <p:pic>
        <p:nvPicPr>
          <p:cNvPr id="4107" name="Picture 12"/>
          <p:cNvPicPr>
            <a:picLocks noChangeAspect="1" noChangeArrowheads="1"/>
          </p:cNvPicPr>
          <p:nvPr/>
        </p:nvPicPr>
        <p:blipFill>
          <a:blip r:embed="rId9" cstate="print"/>
          <a:srcRect/>
          <a:stretch>
            <a:fillRect/>
          </a:stretch>
        </p:blipFill>
        <p:spPr bwMode="auto">
          <a:xfrm>
            <a:off x="7786688" y="3482975"/>
            <a:ext cx="884237" cy="874713"/>
          </a:xfrm>
          <a:prstGeom prst="rect">
            <a:avLst/>
          </a:prstGeom>
          <a:noFill/>
          <a:ln w="9525">
            <a:noFill/>
            <a:miter lim="800000"/>
            <a:headEnd/>
            <a:tailEnd/>
          </a:ln>
        </p:spPr>
      </p:pic>
      <p:pic>
        <p:nvPicPr>
          <p:cNvPr id="4108" name="Picture 4" descr="http://upload.wikimedia.org/wikipedia/commons/thumb/0/03/Escudo_de_Villamaria_(Caldas).svg/90px-Escudo_de_Villamaria_(Caldas).svg.png"/>
          <p:cNvPicPr>
            <a:picLocks noChangeAspect="1" noChangeArrowheads="1"/>
          </p:cNvPicPr>
          <p:nvPr/>
        </p:nvPicPr>
        <p:blipFill>
          <a:blip r:embed="rId10" cstate="print"/>
          <a:srcRect/>
          <a:stretch>
            <a:fillRect/>
          </a:stretch>
        </p:blipFill>
        <p:spPr bwMode="auto">
          <a:xfrm>
            <a:off x="7000875" y="5500688"/>
            <a:ext cx="668338" cy="720725"/>
          </a:xfrm>
          <a:prstGeom prst="rect">
            <a:avLst/>
          </a:prstGeom>
          <a:noFill/>
          <a:ln w="9525">
            <a:noFill/>
            <a:miter lim="800000"/>
            <a:headEnd/>
            <a:tailEnd/>
          </a:ln>
        </p:spPr>
      </p:pic>
      <p:pic>
        <p:nvPicPr>
          <p:cNvPr id="4109" name="Picture 6" descr="http://www.asisge.com.co/fotos/Image/noticias/logo_isagen.jpg"/>
          <p:cNvPicPr>
            <a:picLocks noChangeAspect="1" noChangeArrowheads="1"/>
          </p:cNvPicPr>
          <p:nvPr/>
        </p:nvPicPr>
        <p:blipFill>
          <a:blip r:embed="rId11" cstate="print"/>
          <a:srcRect/>
          <a:stretch>
            <a:fillRect/>
          </a:stretch>
        </p:blipFill>
        <p:spPr bwMode="auto">
          <a:xfrm>
            <a:off x="2571750" y="2500313"/>
            <a:ext cx="1193800" cy="736600"/>
          </a:xfrm>
          <a:prstGeom prst="rect">
            <a:avLst/>
          </a:prstGeom>
          <a:noFill/>
          <a:ln w="9525">
            <a:noFill/>
            <a:miter lim="800000"/>
            <a:headEnd/>
            <a:tailEnd/>
          </a:ln>
        </p:spPr>
      </p:pic>
      <p:pic>
        <p:nvPicPr>
          <p:cNvPr id="4110" name="Picture 8" descr="http://t0.gstatic.com/images?q=tbn:lht89mg-Vk_VnM:http://www.lima.diplo.de/Vertretung/lima/Bilder/07/logos__gtz,property%3DHauptbereichsbild.png">
            <a:hlinkClick r:id="rId12"/>
          </p:cNvPr>
          <p:cNvPicPr>
            <a:picLocks noChangeAspect="1" noChangeArrowheads="1"/>
          </p:cNvPicPr>
          <p:nvPr/>
        </p:nvPicPr>
        <p:blipFill>
          <a:blip r:embed="rId13" cstate="print"/>
          <a:srcRect/>
          <a:stretch>
            <a:fillRect/>
          </a:stretch>
        </p:blipFill>
        <p:spPr bwMode="auto">
          <a:xfrm>
            <a:off x="428625" y="4429125"/>
            <a:ext cx="1223963" cy="1225550"/>
          </a:xfrm>
          <a:prstGeom prst="rect">
            <a:avLst/>
          </a:prstGeom>
          <a:noFill/>
          <a:ln w="9525">
            <a:noFill/>
            <a:miter lim="800000"/>
            <a:headEnd/>
            <a:tailEnd/>
          </a:ln>
        </p:spPr>
      </p:pic>
      <p:pic>
        <p:nvPicPr>
          <p:cNvPr id="4111" name="Picture 10" descr="Escudo de Municipio de La Dorada - Departamento de Caldas - República de Colombia"/>
          <p:cNvPicPr>
            <a:picLocks noChangeAspect="1" noChangeArrowheads="1"/>
          </p:cNvPicPr>
          <p:nvPr/>
        </p:nvPicPr>
        <p:blipFill>
          <a:blip r:embed="rId14" cstate="print"/>
          <a:srcRect/>
          <a:stretch>
            <a:fillRect/>
          </a:stretch>
        </p:blipFill>
        <p:spPr bwMode="auto">
          <a:xfrm>
            <a:off x="6929438" y="2500313"/>
            <a:ext cx="649287" cy="974725"/>
          </a:xfrm>
          <a:prstGeom prst="rect">
            <a:avLst/>
          </a:prstGeom>
          <a:noFill/>
          <a:ln w="9525">
            <a:noFill/>
            <a:miter lim="800000"/>
            <a:headEnd/>
            <a:tailEnd/>
          </a:ln>
        </p:spPr>
      </p:pic>
      <p:pic>
        <p:nvPicPr>
          <p:cNvPr id="4112" name="Picture 11" descr="E:\PAIs\Pai Marmato\Marmato\Ima marmato\esc_mar.gif"/>
          <p:cNvPicPr>
            <a:picLocks noChangeAspect="1" noChangeArrowheads="1"/>
          </p:cNvPicPr>
          <p:nvPr/>
        </p:nvPicPr>
        <p:blipFill>
          <a:blip r:embed="rId15" cstate="print"/>
          <a:srcRect/>
          <a:stretch>
            <a:fillRect/>
          </a:stretch>
        </p:blipFill>
        <p:spPr bwMode="auto">
          <a:xfrm>
            <a:off x="7000875" y="4572000"/>
            <a:ext cx="558800" cy="788988"/>
          </a:xfrm>
          <a:prstGeom prst="rect">
            <a:avLst/>
          </a:prstGeom>
          <a:noFill/>
          <a:ln w="9525">
            <a:noFill/>
            <a:miter lim="800000"/>
            <a:headEnd/>
            <a:tailEnd/>
          </a:ln>
        </p:spPr>
      </p:pic>
      <p:pic>
        <p:nvPicPr>
          <p:cNvPr id="4113" name="Picture 15" descr="http://www.andi.com.co/img/misc/andi_logo.gif"/>
          <p:cNvPicPr>
            <a:picLocks noChangeAspect="1" noChangeArrowheads="1" noCrop="1"/>
          </p:cNvPicPr>
          <p:nvPr/>
        </p:nvPicPr>
        <p:blipFill>
          <a:blip r:embed="rId16" cstate="print"/>
          <a:srcRect/>
          <a:stretch>
            <a:fillRect/>
          </a:stretch>
        </p:blipFill>
        <p:spPr bwMode="auto">
          <a:xfrm>
            <a:off x="5572125" y="4643438"/>
            <a:ext cx="949325" cy="712787"/>
          </a:xfrm>
          <a:prstGeom prst="rect">
            <a:avLst/>
          </a:prstGeom>
          <a:noFill/>
          <a:ln w="9525">
            <a:noFill/>
            <a:miter lim="800000"/>
            <a:headEnd/>
            <a:tailEnd/>
          </a:ln>
        </p:spPr>
      </p:pic>
      <p:pic>
        <p:nvPicPr>
          <p:cNvPr id="4114" name="Picture 6" descr="logo_unal_manizales"/>
          <p:cNvPicPr>
            <a:picLocks noChangeAspect="1" noChangeArrowheads="1"/>
          </p:cNvPicPr>
          <p:nvPr/>
        </p:nvPicPr>
        <p:blipFill>
          <a:blip r:embed="rId17" cstate="print"/>
          <a:srcRect/>
          <a:stretch>
            <a:fillRect/>
          </a:stretch>
        </p:blipFill>
        <p:spPr bwMode="auto">
          <a:xfrm>
            <a:off x="4071938" y="2643188"/>
            <a:ext cx="1295400" cy="536575"/>
          </a:xfrm>
          <a:prstGeom prst="rect">
            <a:avLst/>
          </a:prstGeom>
          <a:noFill/>
          <a:ln w="9525">
            <a:noFill/>
            <a:miter lim="800000"/>
            <a:headEnd/>
            <a:tailEnd/>
          </a:ln>
        </p:spPr>
      </p:pic>
      <p:pic>
        <p:nvPicPr>
          <p:cNvPr id="4115" name="Picture 17" descr="http://t0.gstatic.com/images?q=tbn:fDrsiUWKmBlMIM:http://www.cvltvre.com/mod/cvltvre_events/thumbnail.php%3Fid%3D20055">
            <a:hlinkClick r:id="rId18"/>
          </p:cNvPr>
          <p:cNvPicPr>
            <a:picLocks noChangeAspect="1" noChangeArrowheads="1"/>
          </p:cNvPicPr>
          <p:nvPr/>
        </p:nvPicPr>
        <p:blipFill>
          <a:blip r:embed="rId19" cstate="print"/>
          <a:srcRect/>
          <a:stretch>
            <a:fillRect/>
          </a:stretch>
        </p:blipFill>
        <p:spPr bwMode="auto">
          <a:xfrm>
            <a:off x="2286000" y="5429250"/>
            <a:ext cx="874713" cy="874713"/>
          </a:xfrm>
          <a:prstGeom prst="rect">
            <a:avLst/>
          </a:prstGeom>
          <a:noFill/>
          <a:ln w="9525">
            <a:noFill/>
            <a:miter lim="800000"/>
            <a:headEnd/>
            <a:tailEnd/>
          </a:ln>
        </p:spPr>
      </p:pic>
      <p:pic>
        <p:nvPicPr>
          <p:cNvPr id="4116" name="Picture 3" descr="C:\Users\Villegas Arias\Documents\svilllegas\Documentos Clientes\Vigentes\CDC\Documentos Proyecto\CDC_Logo.jpg"/>
          <p:cNvPicPr>
            <a:picLocks noChangeAspect="1" noChangeArrowheads="1"/>
          </p:cNvPicPr>
          <p:nvPr/>
        </p:nvPicPr>
        <p:blipFill>
          <a:blip r:embed="rId20" cstate="print"/>
          <a:srcRect/>
          <a:stretch>
            <a:fillRect/>
          </a:stretch>
        </p:blipFill>
        <p:spPr bwMode="auto">
          <a:xfrm>
            <a:off x="4000500" y="4714875"/>
            <a:ext cx="1101725" cy="571500"/>
          </a:xfrm>
          <a:prstGeom prst="rect">
            <a:avLst/>
          </a:prstGeom>
          <a:noFill/>
          <a:ln w="9525">
            <a:noFill/>
            <a:miter lim="800000"/>
            <a:headEnd/>
            <a:tailEnd/>
          </a:ln>
        </p:spPr>
      </p:pic>
      <p:pic>
        <p:nvPicPr>
          <p:cNvPr id="4117" name="Picture 20"/>
          <p:cNvPicPr>
            <a:picLocks noChangeAspect="1" noChangeArrowheads="1"/>
          </p:cNvPicPr>
          <p:nvPr/>
        </p:nvPicPr>
        <p:blipFill>
          <a:blip r:embed="rId21" cstate="print"/>
          <a:srcRect/>
          <a:stretch>
            <a:fillRect/>
          </a:stretch>
        </p:blipFill>
        <p:spPr bwMode="auto">
          <a:xfrm>
            <a:off x="7242175" y="1300163"/>
            <a:ext cx="785813" cy="1200150"/>
          </a:xfrm>
          <a:prstGeom prst="rect">
            <a:avLst/>
          </a:prstGeom>
          <a:noFill/>
          <a:ln w="9525">
            <a:noFill/>
            <a:miter lim="800000"/>
            <a:headEnd/>
            <a:tailEnd/>
          </a:ln>
        </p:spPr>
      </p:pic>
      <p:pic>
        <p:nvPicPr>
          <p:cNvPr id="4118" name="Picture 47" descr="http://t0.gstatic.com/images?q=tbn:3Na0IydLEiVcmM:http://lh5.google.com/image/orozkoa/RXyqBAUkw_I/AAAAAAAABVg/5DbKWUdcX8A/s288/manizales.jpg">
            <a:hlinkClick r:id="rId22"/>
          </p:cNvPr>
          <p:cNvPicPr>
            <a:picLocks noChangeAspect="1" noChangeArrowheads="1"/>
          </p:cNvPicPr>
          <p:nvPr/>
        </p:nvPicPr>
        <p:blipFill>
          <a:blip r:embed="rId23" cstate="print"/>
          <a:srcRect/>
          <a:stretch>
            <a:fillRect/>
          </a:stretch>
        </p:blipFill>
        <p:spPr bwMode="auto">
          <a:xfrm>
            <a:off x="6858000" y="3565525"/>
            <a:ext cx="846138" cy="792163"/>
          </a:xfrm>
          <a:prstGeom prst="rect">
            <a:avLst/>
          </a:prstGeom>
          <a:noFill/>
          <a:ln w="9525">
            <a:noFill/>
            <a:miter lim="800000"/>
            <a:headEnd/>
            <a:tailEnd/>
          </a:ln>
        </p:spPr>
      </p:pic>
      <p:pic>
        <p:nvPicPr>
          <p:cNvPr id="4119" name="Imagen 3"/>
          <p:cNvPicPr>
            <a:picLocks noChangeAspect="1" noChangeArrowheads="1"/>
          </p:cNvPicPr>
          <p:nvPr/>
        </p:nvPicPr>
        <p:blipFill>
          <a:blip r:embed="rId24" cstate="print"/>
          <a:srcRect/>
          <a:stretch>
            <a:fillRect/>
          </a:stretch>
        </p:blipFill>
        <p:spPr bwMode="auto">
          <a:xfrm>
            <a:off x="2925763" y="1482725"/>
            <a:ext cx="1574800" cy="946150"/>
          </a:xfrm>
          <a:prstGeom prst="rect">
            <a:avLst/>
          </a:prstGeom>
          <a:noFill/>
          <a:ln w="9525">
            <a:noFill/>
            <a:miter lim="800000"/>
            <a:headEnd/>
            <a:tailEnd/>
          </a:ln>
        </p:spPr>
      </p:pic>
      <p:sp>
        <p:nvSpPr>
          <p:cNvPr id="4120" name="AutoShape 39" descr="data:image/jpg;base64,/9j/4AAQSkZJRgABAQAAAQABAAD/2wCEAAkGBhQSERQUEBQWFBMWFR4YGRUYFxcZGxwdGBgVGRccGBgaHyYgGBkjGhUXHy8gIycpLCwsHB8xNTAqNSYsLCkBCQoKDgwOGg8PGikkHyQtKSwsKSopLiwtLCkpLCksLCwqKSosLCwsLCksLCksKiwsLCwsKSwsLCwsLCwsLCwsLP/AABEIAIQBDAMBIgACEQEDEQH/xAAcAAEAAgIDAQAAAAAAAAAAAAAABgcEBQECAwj/xABKEAACAQMCAwUDBgoHBgcAAAABAgMABBESIQUGMQcTQVFxIjJhFFKBkaGxIzRCcnN0grKz0RUlMzViksEXU3WTwvAWJFRj0uHx/8QAGgEBAAMBAQEAAAAAAAAAAAAAAAECAwQFBv/EACoRAAICAQQBAwQBBQAAAAAAAAABAhEDBBIhMRMFQVEiMmFxgRQjQqGx/9oADAMBAAIRAxEAPwC8aUpQClKUApSlAKUpQClKUApSlAKUpQClK4zQHNK6lq155jttegTxF840B1LfUDmoItI2Oa41VH+KcxgZWP66ikfELkTFjMe7+bt92nIP7R9N64Z67HF0irnRZZNcg1XtzzRKgyJDnGwJ2J+o5+ipvwudniRnXSzKCR5Z/wC81pg1KzdIlSTMylBSussKUpQClKUApSlAKUpQClKUApSlAKUpQClKUApSlAKUpQClKUApXBrgmgO1Y93eLGjO+yoCxOCdgMnYVoeYedorcSIjxtcoARCzFSc4OAcbnB6Com/C7m/mW6naaxj0gNEs75bHiAMaAR4bnY9KrOagrZjLJ7R5Zl8R58mupUj4TolUgiUyRuNHhkscDBB6ddjWPwzgENipEeGnb35cfYnzVrcWyJGndWqiOMdW6Z8yfEmsLiKxquz6mryNTqZZFth0Z7ebkYAZmk6+ydsV04hYkHqfoOK5VM12htGmkWME+0ceg8T9Arzcat0kW7N7yhyqmBNIMk7qPh5knc79KmgFdYYQoAUYAGAPTpXpX0uLEscaRulQpSlbEilKUApSlAKUpQClKUApSlAKUpQClKUApSlAKVwa8Lu+SJdUrKijxY4Hp8T8KEGRmuM1poOaYZATEdQBwSfZ+/fHxxWs4/zoIIjIpX2SMghm2O22CviRWTywUtrfJVzSVkszTNU9L2vEk4lZR/hhT/qJrfcr87/KkYB5CysBqbSvUZ6KPgatln447mZxzwk6RPLq+jjHtuF9TufQdT9FRXjHMwkDxgaYmQrry4fJ8VAxj1J+yu3EBpYBMZbqT1OPM9TUa41McMM5ArzcmtldRVFpO0ZNksUOGQNJIBgSzMZHA8gW90elcvfs/tOTp8vP/wCq0i3R0fRWdIwZFK9Mf/tebkyZJu5szSS6MqbiOR81R4VgtNqOwz8a10IYsdfUH/vFbvh3D3lYLGuT9g9TUONvjlk9mTwmFTIgk91mAPh12H21PLLhUcX9mgB8T4/War7itpJbzqrbgYdSOhwf5g1ZUMwZQw3BGR6GvT0MErUlyaxR3rmlK9UuKUpQClKUApSlAKUpQClKUApSlAcZrh3x1rmtRxK4y2PAV5/qGtWjxb330l+TTHDe6Mt+KqOmT6V3h4grbDY/GsW24aCuW8axru30NsdvCvDn6hr8MFnyKO1+3ubLHjk9q7N3mvKe7VPeNY9pd5jJPVa1xJdvia7NZ6x48UHhVyn0ikMNt37GXdcXOk92uXx7IbYE+GfHFUrzpdX5uAJkcsxwhUagc/kx6cgeg386tjib90cden3Vk8OiL6XXYeZ+2ufB6hr4ZlDLG7+PYyzYMWVUpNEA5H5GvIxI9yBHrC4Dvk7as5AzjrWx5i5TlmgaKOSMFiMk68YByeinyqacSuMnSOg60tLDUNTfQKx1Wpy59W8elX1Ltvr8loaXHDH9ZTY7ILn/AH0H1yD/AKKl/AOzua2hCgozE6mIbbPTbbpgCpneWOjcdK9eF3G+k/RWuPXZpZv6XWLl9NFXo8SW/GVlNzSkN0YZXIkjJU5B0g4+d0+mubrMrYGME5z91Qnn7+87v9MfuWrO4DyabiwtnS4kR2jViyhQcbZG4I23G4r1s2hqnj/2cGOblJqjAj4ShYKZFTwGon2iegHmfgM1v+F8l9fwjY8u7KjPw1H/AEquubry84ddGE3HfLpDqzovQ52I8CCD09a3fGeepRwaFg7Ce5ZkJB91YyRIUPUZyo+GqoxaGV1k5X7LLLHlSXR7XnHrO3nZJZEkKbHTqI9Mr+V8MnFbuw7RoNH4AIEX3gqtlR5suxx5nfFQHs05CW/aR5ywhjIGFOCzEZxn8kAY+O4qQc+9l8NtbNc2RdDGMuhYsCp2YgncHfp0IzXR/RqP2SaKRnkcdyROOLqlxaGdmQiNGkWSM6wVVct+70z1FQ/gvaxEgWPUcdBrQgD1IOw+uo92VcWZnmsHYiK5idR46XKEEr6rnPxC1tePdjcdvbTTC4kYxxs+CigHAzg4rWWnTd3TLPJOUd0P5JoO0mBQ3eAgqxQgfOG5X2sYONxk7158H7V7S5njgjEoeRtI1IAM4J3OTjpVIcucP+VXcMDswWWQBiNz0O++xPrVxcC7IILW4inSeVmibUFYR4OxG+BnxrSEXFVJ2RjyZJ8ro9rztjsopHjZZtUbshwgxlGKnG/TINeP+22x+bP/AMsf/Kqb5lP/AJy6/WJv4r1anDexi0khjcyTgvGrHDJ1ZQTjKfGtaREcuWbajRJ+AdpVlduI45Csh6JINBP5p6MfgDUn118y818E+Q3kkCyFu7IKv0O41DOOjDI6eVWFzZzzKODWmCVnukwzeOlNnI/xN7P+Y1FF4Z3zu9iScf7W7O2YopaeQHBEWCAfIuSBn0zWpte3W3LYkt5lHmCjfZkH6qgXZ5yP/SEr62KQRgayuMkt7qrnboCc+nnU65h7GIDCxsi6TKMhWbUHx+Sc+7nzG2angqp5pLcqJ7wTmKC7j7y2cOvQ+BB8mU7qfga1nNvPkPDzGJ0kbvAxGgA+6VznJHzhVHclczPY3aSAkRkhZV8CpO+R4Fevwqa9u/v2n5sn3xUonzt42/csLlLnSLiCyNArqI2CnWADkjIxgnat+DVWdhH9jdfpE/cNWmKhm+KTlFNnNKUqDU61obke23rW/wAVquJW2+odD1r531/TyyYFKPszo08kpcngttIRsDj1rk2Mh6j7a7W/ESowRkVzNxJjsNq8BR0DxJynJv4/J0f3L4SOVt2WN87dK8+Hn8IK2FuWZPbHWtXLEY2+410azCtO8GognsXz32Vg926L7NT2nRzi0Z7UEuCNRUZYKM5ZR99Qvs77Ue5HcXpd1LZSUAuRnqrAbsM+IzVpjihx038603/hi3mmEjW8ZcNnWF0kHOc5XGT617cfWNM5RjjTcpfC6OGWlyKW9MzJJw5LIchtwcY6/A1npxqJQFLbgYIwTXS84cFA0DCjqBXlbXpQYxkV4uDJL0/WT83Cl71a7s7HF5Maow+Nc720WUcyaiAdoZGHXbcDFaqx5/sQ41XAT89XX7xUhub0vt0HlmsmwstsuMg+B/lXV5cev1kHCLe3/LpGe2eODto+fedQZb65li9uJ5CyuvtKQQuNx0+mvfh3aXfQRJFFKqogwoMaEgdepHxrnnq6aPid0qYCrJsukYA0IcDbI332Iq2OzrgEfySOZizmaNWKPh1U5OdGoFlz5Zr7H2PEhCUptJ0U1Fa3nFLklQ00rnd8YVR0GT0RR5VJO0/l/wCRw8PhByqRSAnzfUjOfrYVeaxADAGB5VF+0XlI39oUTHfRtrjztk4IKk+TA/Xios3enqL92Uly9yfd3qO1qoZVbSwMiruRkbHqP5VtP9kXEf8Acp/zY/51rOXuZLnhk7FBpb3ZIZAQDjONQGCCMkg/6VLr3txnZCIreON8e+XL4+IXAGfUn6alnNBY6+q7OvJnZvf29/bzSxqsaPliJEJAKsOg67kVZ3PH93XX6B/uqCdk3HuITyv3hMtsSWaSQnKsfCNvHPzeg+FTvng/1ddfoH+6qnXjUVjdFDdn/wDedn+mH3NX0rXzPyJJjiVof/eX7cj/AFr6YqWU0v2s+XOZPxy6/WZf4r/zrPl5j4jCsYaa5jVlBjyWUFcDGnPUYxWBzMMXl1n/ANRL/Fern4vymL/hFuq475LeN4m/xd0mVPwYDHrg+FWs54Qct1MqrlLlObic7e2MAhpZGbLYY9QDuzbH/U1Ju2Xhoh+QpGMRJCyKPzCnU+JwRUN5a49JYXayqCCh0yIdsqSNakeB2+ggVdfN/A04tw9Wt2BbAlhbwJxgq3lkbH4+lQXxxU8bS7NF2FXC/JrlPyhMGPo0aqv2o1WcWFfM/CeMXPDLklQY5B7Lxupww2JVh4jxyKkPHe1+5uIWiREhDDDOpYtg7ELn3cjbPWoo0x51GFPshvF5Fe4naP3WlkK48mdiv2EVYnbWhAsA3vCJwfUdyD9oNarsz5Ge6nSeVSttEwbJHvspyqr5qCMk9PCt328H27T82T74qkxUX45S+TO7CP7G6/SL+4atLNfNPLXPFxYK62xQB2BbUoboMbVLOWu1a9nu4IpDFoklVWwmDg9cHPWoaN8OeKiol2UpSqnaK8biZVGXYKOmSQB9te1V125fiEX6wP3JKVfBSctsWyZ/gGOzIT1wHHh16GvS2jiO8ZVsbZBDfHwNVry7BwmQXL8PSQTR20hJfXjSyMvQkg9aj/Zhxp7KWIy7Wt4SoPgHRtIJ8jkgH4MD4VzLRYFLcoK/0VepkqT/AOl3fLo8ataaQcE6hgHyznGa6i7if2Q6MfIMpP2GqJRf6ju/+Ir+5HUv7PIOEyXCmzSQXMcesltePyVbGTg7tXRKEZKmUjmbfBPla3J2dCT0Acfdms6NABsMCvnPgp4d8imF0shvDq7rSHx7g7vOPZ9/Oc1LOKX92vDeHWkrPHJdSlGY51iLWioGzvkiVSR5Cscelw43cIpfwFqXJcluwX8bkqjozDqFZSR6gHao9zdxVoVC20SyzucAl1VI9s6pCSMDyHjUT43wHhHD5oA0k1vMmJNSFyXGSPaYDbdfDH1GunavwGAz2c2k67idI3OTuvsAYH5JwfCr5MGPL96T/asl5ZpOuyybGNe7V2CA6csVOpAfysMeqg53rKguFcZRlYZxsQfuqC9ojpYcI+T24Kh8QRrkkgElmwTufZDVqezCJrG/uLGU+9Gkq/nBRqx/mI/YFMeHHjVQil+i0sz3qLJvxLk+xkdpZ7eIsxyzt4nYbkn4Ctjw4woqxQFAqjCorA4HoD0qPdqw/qq4/Z/fWqouhZdxa/0Z3v8ASOpM6dfvafbxnb38dPp2zWpSc9suEfQMtwqjLEKPMkD76d+unVkacZ1ZGMevSq07TNd1cWPDwQHkPeSEbgbFQfTHen/LWNytxEtwG9gfaS2SSMg9QCCQPoOtf2TSh5fqaonfE+DWN4R36Qyt0Byur0DKdWPhWFH2dcNi9s20e2+XLED/ADHGKp1PkBsYxAsx4nlcaBJjOs9Mbe75eNT3tDvJv6Os7R97m5aNHB8SoTVnz9tkB9TUlFkTTk0iybQJoAi06BsAuNIx4DTsPorrfJGUZZtPdsMENjBz4HNQDsnlNvLe2DnJgl1J4ZU7E4+hG/brM7Zx/Vh/TR/eaijXyfRuo3lly9w9ZFaGK3EgOVKhNQI8Rit3DOrjKMGHmCCPs9arPs8h4VJcKbNJBcxx6iW1hfBWO5wd2rL7DvxCT9Of3I6EQnyiV3XKFkzM8ltCWJLMzINydySftrNt7yBVVEeMAAKqhl6DAUAZ9BXhzV+JXX6vL/Deqf7PIuFyG3jnSQ3pk2I1hcgl03Bx0ShMpKMqSLcbl+zlZmMFvI2faPdxsc+Oo4O/rWTafJ4U0xmKNAcaVKqoJ3IwNgdunrUJ7JR7fEv1tv3nrV8i8tQXvy+O5TUq3xcAErv+FXqPgxpRVT4TS7LA4lw+yusLOsEx6DVoJ9Ac5H0VhWHInDQdUVtCxBxn3xn0JI+uoP2W8oW0zTyyIS8F3iM6mGAuCuRnffzrc9in4rdfrbfw4qCMt1WlyTtLmILkOgRTjIZcDYYGeg9KxrqztbkjvEhnK5xqCPjOM+eOgqk0H9R3f/EV/cjr1RbVp7P+hFm+VCRe8PthcYXUTnouSc+GM/ClFfNdKi35uWbFFLPbWyqOpaOMAepIwK72XALL2ZIYLfIOVdEj6+YYDb6Kgk1mOKcanhuixt7VfZiBIBPsgk433Lk5+AFcGwHCuMW0dqWW2uhpeIksAclcjPx0nPrQncu9vBa1KUqDpFQ3tR5bnvbRI7ZQziYMcsF2CuOp+JFTKlCso7lRBrNuLy95HdQW6RPDIuUcltRRggGWO2SPCtbYdnEj8G+SXCqtwrvJGQwYBixK7jwIJB9asulTZXxoqC37Or0cJmtiid890sgHeLgqEjBJbzyp2qVcuScWEsaXUFusAXDMjktsuF21HO4HhU1pSyFiS6Kn4f2XznhUsEyqt0JjLEQ4O4VBuw6BsMPhsa3nGuUbm+4fCs+mK+gbUrhtQLLtnI6agA3wIFTylLHijVFTcyctcX4hCEuIbVDHhgyth5CARjOSFHtE42FZ3PfLvEbmaEQRQtDAyyRsXCsWAXUGBPTK+GKsulLI8K+WVtzByne8RksRdoiRIpNx3cg2ZiQQg3J9lVAPhqavOTsza0vrSfhqkornvg8gzpJAOnV1ypbYfNHnVm0pZPiiRzn3g0t1YTQwAGR9OASFGzKTufgKy+XOEdxbQIyKsiworkAdQqhtx13FbilLL7Ve4rW77OHveJXE1+pFuVCxBJBq9nAGcdBjUcfGse37PLi2lv4rZQ1rcW5RNUgzrxlQc74BLjP+KrSpSynhiVbcdnlyLGxaAKl/an5wwQXY4LeONj6ah41k8b5IuOI38L3kYS1SABlWUE6yCzAY8NZxnyUVZNKWPDHorjhfZ5JY8TilslzamMrLrkGoE6s4B3bcKfrrddpPL015YmG3UM/eK2CwUYUnO52+ipbSlk+NU0QvlyXiwljS7gt1gAwzI5Leyvs49vxI8qjXKvBOM2EJihgtmVn1kvJk5IUHGGG3s+VWzSlkeNfLNVxezkmtJY8DvZIHXGdtTxsMZ8tRrW9nvApbSxjhuABIrMSA2oe0xI3G1SelC+1XZWkPLvE7C4uTYJDPDcSGT8I2kqSWOPeX52M7jAFb3s/5Uls4pTcMGmnlMrhegz+SPPck+W9S6lLKrGkyGdnXLU9otyLhQveXBdcMGypAxnHQ/CtJw/l3inDmnjsI4JoJZDIrSNhlJGNxlcnAXzG1WdSg8apIqufs1uE4Q1smmS4kuFmf2gq7AKQCfgo+2tlxHlC5hvbW8skUsIxHcRlgoYAKpwTsSR9qKfGrCpSyPFEgHH+UruK+N/wzu2kddMsMmwbpuDt10qeoOVFdeC8p3k98t7xPu1aJcRQxnIB33JyfnE9SST8BVg0pY8asUpSoNRSlKAUpSgFKUoBSlKAUpSgFKUoBSlKAUpSgFKUoBSlKAUpSgFKUoBSlKAUpSgFKUoBSlKAUpSgFKUoBSlKAUpSgFKUoBSlKAUpSgFKUoBSlKAUpSgFKUoBSlKAUpSgFKUoBSlKAUpSgFKUoBSlKA//Z"/>
          <p:cNvSpPr>
            <a:spLocks noChangeAspect="1" noChangeArrowheads="1"/>
          </p:cNvSpPr>
          <p:nvPr/>
        </p:nvSpPr>
        <p:spPr bwMode="auto">
          <a:xfrm>
            <a:off x="120650" y="-750888"/>
            <a:ext cx="2552700" cy="1257301"/>
          </a:xfrm>
          <a:prstGeom prst="rect">
            <a:avLst/>
          </a:prstGeom>
          <a:noFill/>
          <a:ln w="9525">
            <a:noFill/>
            <a:miter lim="800000"/>
            <a:headEnd/>
            <a:tailEnd/>
          </a:ln>
        </p:spPr>
        <p:txBody>
          <a:bodyPr/>
          <a:lstStyle/>
          <a:p>
            <a:endParaRPr lang="es-ES"/>
          </a:p>
        </p:txBody>
      </p:sp>
      <p:pic>
        <p:nvPicPr>
          <p:cNvPr id="4121" name="Picture 40" descr="C:\Users\DORALICE\Dropbox\Corpocaldas mayo de 11\Logos\Ecopetrol.bmp"/>
          <p:cNvPicPr>
            <a:picLocks noChangeAspect="1" noChangeArrowheads="1"/>
          </p:cNvPicPr>
          <p:nvPr/>
        </p:nvPicPr>
        <p:blipFill>
          <a:blip r:embed="rId25" cstate="print"/>
          <a:srcRect/>
          <a:stretch>
            <a:fillRect/>
          </a:stretch>
        </p:blipFill>
        <p:spPr bwMode="auto">
          <a:xfrm>
            <a:off x="500063" y="2487613"/>
            <a:ext cx="1766887" cy="869950"/>
          </a:xfrm>
          <a:prstGeom prst="rect">
            <a:avLst/>
          </a:prstGeom>
          <a:noFill/>
          <a:ln w="9525">
            <a:noFill/>
            <a:miter lim="800000"/>
            <a:headEnd/>
            <a:tailEnd/>
          </a:ln>
        </p:spPr>
      </p:pic>
      <p:pic>
        <p:nvPicPr>
          <p:cNvPr id="4122" name="Imagen 2" descr="logo[2]"/>
          <p:cNvPicPr>
            <a:picLocks noChangeAspect="1" noChangeArrowheads="1"/>
          </p:cNvPicPr>
          <p:nvPr/>
        </p:nvPicPr>
        <p:blipFill>
          <a:blip r:embed="rId26" cstate="print"/>
          <a:srcRect/>
          <a:stretch>
            <a:fillRect/>
          </a:stretch>
        </p:blipFill>
        <p:spPr bwMode="auto">
          <a:xfrm>
            <a:off x="857250" y="3348038"/>
            <a:ext cx="608013" cy="1223962"/>
          </a:xfrm>
          <a:prstGeom prst="rect">
            <a:avLst/>
          </a:prstGeom>
          <a:noFill/>
          <a:ln w="9525">
            <a:noFill/>
            <a:miter lim="800000"/>
            <a:headEnd/>
            <a:tailEnd/>
          </a:ln>
        </p:spPr>
      </p:pic>
      <p:pic>
        <p:nvPicPr>
          <p:cNvPr id="4123" name="Picture 2"/>
          <p:cNvPicPr>
            <a:picLocks noChangeAspect="1" noChangeArrowheads="1"/>
          </p:cNvPicPr>
          <p:nvPr/>
        </p:nvPicPr>
        <p:blipFill>
          <a:blip r:embed="rId27" cstate="print"/>
          <a:srcRect/>
          <a:stretch>
            <a:fillRect/>
          </a:stretch>
        </p:blipFill>
        <p:spPr bwMode="auto">
          <a:xfrm>
            <a:off x="7858125" y="4500563"/>
            <a:ext cx="720725" cy="901700"/>
          </a:xfrm>
          <a:prstGeom prst="rect">
            <a:avLst/>
          </a:prstGeom>
          <a:noFill/>
          <a:ln w="9525">
            <a:noFill/>
            <a:miter lim="800000"/>
            <a:headEnd/>
            <a:tailEnd/>
          </a:ln>
        </p:spPr>
      </p:pic>
      <p:pic>
        <p:nvPicPr>
          <p:cNvPr id="4124" name="Picture 5" descr="C:\Users\Alexander\Downloads\SMP Marsella.jpg"/>
          <p:cNvPicPr>
            <a:picLocks noChangeAspect="1" noChangeArrowheads="1"/>
          </p:cNvPicPr>
          <p:nvPr/>
        </p:nvPicPr>
        <p:blipFill>
          <a:blip r:embed="rId28" cstate="print"/>
          <a:srcRect l="5403" t="25047" r="4967" b="35037"/>
          <a:stretch>
            <a:fillRect/>
          </a:stretch>
        </p:blipFill>
        <p:spPr bwMode="auto">
          <a:xfrm>
            <a:off x="2071688" y="4786313"/>
            <a:ext cx="1439862" cy="481012"/>
          </a:xfrm>
          <a:prstGeom prst="rect">
            <a:avLst/>
          </a:prstGeom>
          <a:noFill/>
          <a:ln w="9525">
            <a:solidFill>
              <a:schemeClr val="tx1"/>
            </a:solidFill>
            <a:miter lim="800000"/>
            <a:headEnd/>
            <a:tailEnd/>
          </a:ln>
        </p:spPr>
      </p:pic>
      <p:sp>
        <p:nvSpPr>
          <p:cNvPr id="47" name="46 Rectángulo"/>
          <p:cNvSpPr/>
          <p:nvPr/>
        </p:nvSpPr>
        <p:spPr>
          <a:xfrm>
            <a:off x="1785938" y="6286500"/>
            <a:ext cx="1743075" cy="369888"/>
          </a:xfrm>
          <a:prstGeom prst="rect">
            <a:avLst/>
          </a:prstGeom>
        </p:spPr>
        <p:txBody>
          <a:bodyPr>
            <a:spAutoFit/>
          </a:bodyPr>
          <a:lstStyle/>
          <a:p>
            <a:pPr>
              <a:defRPr/>
            </a:pPr>
            <a:r>
              <a:rPr lang="es-CO" b="1" dirty="0">
                <a:ln w="11430"/>
                <a:solidFill>
                  <a:schemeClr val="tx2"/>
                </a:solidFill>
                <a:effectLst>
                  <a:outerShdw blurRad="50800" dist="39000" dir="5460000" algn="tl">
                    <a:srgbClr val="000000">
                      <a:alpha val="38000"/>
                    </a:srgbClr>
                  </a:outerShdw>
                </a:effectLst>
              </a:rPr>
              <a:t>COMCHIDOR</a:t>
            </a:r>
          </a:p>
        </p:txBody>
      </p:sp>
      <p:pic>
        <p:nvPicPr>
          <p:cNvPr id="4126" name="10 Imagen" descr="logo 2010 final.jpg"/>
          <p:cNvPicPr>
            <a:picLocks noChangeAspect="1"/>
          </p:cNvPicPr>
          <p:nvPr/>
        </p:nvPicPr>
        <p:blipFill>
          <a:blip r:embed="rId29" cstate="print"/>
          <a:srcRect/>
          <a:stretch>
            <a:fillRect/>
          </a:stretch>
        </p:blipFill>
        <p:spPr bwMode="auto">
          <a:xfrm>
            <a:off x="5715000" y="3643313"/>
            <a:ext cx="692150" cy="736600"/>
          </a:xfrm>
          <a:prstGeom prst="rect">
            <a:avLst/>
          </a:prstGeom>
          <a:noFill/>
          <a:ln w="9525">
            <a:noFill/>
            <a:miter lim="800000"/>
            <a:headEnd/>
            <a:tailEnd/>
          </a:ln>
        </p:spPr>
      </p:pic>
      <p:pic>
        <p:nvPicPr>
          <p:cNvPr id="4127" name="13 Imagen" descr="LOGO ASOPERCHI.jpg"/>
          <p:cNvPicPr>
            <a:picLocks noChangeAspect="1"/>
          </p:cNvPicPr>
          <p:nvPr/>
        </p:nvPicPr>
        <p:blipFill>
          <a:blip r:embed="rId30" cstate="print"/>
          <a:srcRect/>
          <a:stretch>
            <a:fillRect/>
          </a:stretch>
        </p:blipFill>
        <p:spPr bwMode="auto">
          <a:xfrm>
            <a:off x="3219450" y="5357813"/>
            <a:ext cx="1582738" cy="806450"/>
          </a:xfrm>
          <a:prstGeom prst="rect">
            <a:avLst/>
          </a:prstGeom>
          <a:noFill/>
          <a:ln w="9525">
            <a:noFill/>
            <a:miter lim="800000"/>
            <a:headEnd/>
            <a:tailEnd/>
          </a:ln>
        </p:spPr>
      </p:pic>
      <p:pic>
        <p:nvPicPr>
          <p:cNvPr id="4128" name="Picture 17" descr="buencafe"/>
          <p:cNvPicPr>
            <a:picLocks noChangeAspect="1" noChangeArrowheads="1"/>
          </p:cNvPicPr>
          <p:nvPr/>
        </p:nvPicPr>
        <p:blipFill>
          <a:blip r:embed="rId31" cstate="print"/>
          <a:srcRect/>
          <a:stretch>
            <a:fillRect/>
          </a:stretch>
        </p:blipFill>
        <p:spPr bwMode="auto">
          <a:xfrm>
            <a:off x="357188" y="5643563"/>
            <a:ext cx="1316037" cy="404812"/>
          </a:xfrm>
          <a:prstGeom prst="rect">
            <a:avLst/>
          </a:prstGeom>
          <a:noFill/>
          <a:ln w="9525">
            <a:noFill/>
            <a:miter lim="800000"/>
            <a:headEnd/>
            <a:tailEnd/>
          </a:ln>
        </p:spPr>
      </p:pic>
      <p:pic>
        <p:nvPicPr>
          <p:cNvPr id="4129" name="Picture 8" descr="D:\TRABAJO\CONSULTORÍA\Aldea Global\2010\LOGOS\Empocaldas.jpg"/>
          <p:cNvPicPr>
            <a:picLocks noChangeAspect="1" noChangeArrowheads="1"/>
          </p:cNvPicPr>
          <p:nvPr/>
        </p:nvPicPr>
        <p:blipFill>
          <a:blip r:embed="rId32" cstate="print"/>
          <a:srcRect/>
          <a:stretch>
            <a:fillRect/>
          </a:stretch>
        </p:blipFill>
        <p:spPr bwMode="auto">
          <a:xfrm>
            <a:off x="5000625" y="5572125"/>
            <a:ext cx="1857375" cy="506413"/>
          </a:xfrm>
          <a:prstGeom prst="rect">
            <a:avLst/>
          </a:prstGeom>
          <a:noFill/>
          <a:ln w="9525">
            <a:noFill/>
            <a:miter lim="800000"/>
            <a:headEnd/>
            <a:tailEnd/>
          </a:ln>
        </p:spPr>
      </p:pic>
      <p:pic>
        <p:nvPicPr>
          <p:cNvPr id="4130" name="Picture 48" descr="C:\Users\DORALICE\Documents\Copia Dropbox_1105\Corpocaldas dic_2010\Logos\Logo Guarinocito.bmp"/>
          <p:cNvPicPr>
            <a:picLocks noChangeAspect="1" noChangeArrowheads="1"/>
          </p:cNvPicPr>
          <p:nvPr/>
        </p:nvPicPr>
        <p:blipFill>
          <a:blip r:embed="rId33" cstate="print"/>
          <a:srcRect/>
          <a:stretch>
            <a:fillRect/>
          </a:stretch>
        </p:blipFill>
        <p:spPr bwMode="auto">
          <a:xfrm>
            <a:off x="5715000" y="2500313"/>
            <a:ext cx="733425" cy="742950"/>
          </a:xfrm>
          <a:prstGeom prst="rect">
            <a:avLst/>
          </a:prstGeom>
          <a:noFill/>
          <a:ln w="9525">
            <a:noFill/>
            <a:miter lim="800000"/>
            <a:headEnd/>
            <a:tailEnd/>
          </a:ln>
        </p:spPr>
      </p:pic>
      <p:sp>
        <p:nvSpPr>
          <p:cNvPr id="4131" name="49 CuadroTexto"/>
          <p:cNvSpPr txBox="1">
            <a:spLocks noChangeArrowheads="1"/>
          </p:cNvSpPr>
          <p:nvPr/>
        </p:nvSpPr>
        <p:spPr bwMode="auto">
          <a:xfrm>
            <a:off x="5286375" y="3171825"/>
            <a:ext cx="1644650" cy="400050"/>
          </a:xfrm>
          <a:prstGeom prst="rect">
            <a:avLst/>
          </a:prstGeom>
          <a:noFill/>
          <a:ln w="9525">
            <a:noFill/>
            <a:miter lim="800000"/>
            <a:headEnd/>
            <a:tailEnd/>
          </a:ln>
        </p:spPr>
        <p:txBody>
          <a:bodyPr wrap="none">
            <a:spAutoFit/>
          </a:bodyPr>
          <a:lstStyle/>
          <a:p>
            <a:r>
              <a:rPr lang="es-CO" sz="1000"/>
              <a:t>Cooperativas Pescadores</a:t>
            </a:r>
          </a:p>
          <a:p>
            <a:r>
              <a:rPr lang="es-CO" sz="1000"/>
              <a:t> Charca de Guarinocito</a:t>
            </a:r>
            <a:endParaRPr lang="es-ES" sz="1000"/>
          </a:p>
        </p:txBody>
      </p:sp>
      <p:sp>
        <p:nvSpPr>
          <p:cNvPr id="51" name="50 Rectángulo"/>
          <p:cNvSpPr/>
          <p:nvPr/>
        </p:nvSpPr>
        <p:spPr>
          <a:xfrm>
            <a:off x="142875" y="6286500"/>
            <a:ext cx="1743075" cy="369888"/>
          </a:xfrm>
          <a:prstGeom prst="rect">
            <a:avLst/>
          </a:prstGeom>
        </p:spPr>
        <p:txBody>
          <a:bodyPr>
            <a:spAutoFit/>
          </a:bodyPr>
          <a:lstStyle/>
          <a:p>
            <a:pPr>
              <a:defRPr/>
            </a:pPr>
            <a:r>
              <a:rPr lang="es-CO" b="1" dirty="0">
                <a:ln w="11430"/>
                <a:solidFill>
                  <a:schemeClr val="tx2"/>
                </a:solidFill>
                <a:effectLst>
                  <a:outerShdw blurRad="50800" dist="39000" dir="5460000" algn="tl">
                    <a:srgbClr val="000000">
                      <a:alpha val="38000"/>
                    </a:srgbClr>
                  </a:outerShdw>
                </a:effectLst>
              </a:rPr>
              <a:t>CORPOENEA</a:t>
            </a:r>
          </a:p>
        </p:txBody>
      </p:sp>
      <p:sp>
        <p:nvSpPr>
          <p:cNvPr id="52" name="51 Rectángulo"/>
          <p:cNvSpPr/>
          <p:nvPr/>
        </p:nvSpPr>
        <p:spPr>
          <a:xfrm>
            <a:off x="3357563" y="6286500"/>
            <a:ext cx="3143250" cy="369888"/>
          </a:xfrm>
          <a:prstGeom prst="rect">
            <a:avLst/>
          </a:prstGeom>
        </p:spPr>
        <p:txBody>
          <a:bodyPr>
            <a:spAutoFit/>
          </a:bodyPr>
          <a:lstStyle/>
          <a:p>
            <a:pPr>
              <a:defRPr/>
            </a:pPr>
            <a:r>
              <a:rPr lang="es-CO" b="1" dirty="0">
                <a:ln w="11430"/>
                <a:solidFill>
                  <a:schemeClr val="tx2"/>
                </a:solidFill>
                <a:effectLst>
                  <a:outerShdw blurRad="50800" dist="39000" dir="5460000" algn="tl">
                    <a:srgbClr val="000000">
                      <a:alpha val="38000"/>
                    </a:srgbClr>
                  </a:outerShdw>
                </a:effectLst>
              </a:rPr>
              <a:t>CÁMARAS DE COMERCIO</a:t>
            </a:r>
          </a:p>
        </p:txBody>
      </p:sp>
      <p:sp>
        <p:nvSpPr>
          <p:cNvPr id="53" name="52 Rectángulo"/>
          <p:cNvSpPr/>
          <p:nvPr/>
        </p:nvSpPr>
        <p:spPr>
          <a:xfrm>
            <a:off x="3757613" y="4089400"/>
            <a:ext cx="1957387" cy="554038"/>
          </a:xfrm>
          <a:prstGeom prst="rect">
            <a:avLst/>
          </a:prstGeom>
        </p:spPr>
        <p:txBody>
          <a:bodyPr>
            <a:spAutoFit/>
          </a:bodyPr>
          <a:lstStyle/>
          <a:p>
            <a:pPr>
              <a:defRPr/>
            </a:pPr>
            <a:r>
              <a:rPr lang="es-CO" b="1" dirty="0">
                <a:ln w="11430"/>
                <a:solidFill>
                  <a:schemeClr val="tx2"/>
                </a:solidFill>
                <a:effectLst>
                  <a:outerShdw blurRad="50800" dist="39000" dir="5460000" algn="tl">
                    <a:srgbClr val="000000">
                      <a:alpha val="38000"/>
                    </a:srgbClr>
                  </a:outerShdw>
                </a:effectLst>
              </a:rPr>
              <a:t>ASODEPESCA</a:t>
            </a:r>
          </a:p>
          <a:p>
            <a:pPr algn="ctr">
              <a:defRPr/>
            </a:pPr>
            <a:r>
              <a:rPr lang="es-CO" sz="1200" b="1" dirty="0">
                <a:ln w="11430"/>
                <a:solidFill>
                  <a:schemeClr val="tx2"/>
                </a:solidFill>
                <a:effectLst>
                  <a:outerShdw blurRad="50800" dist="39000" dir="5460000" algn="tl">
                    <a:srgbClr val="000000">
                      <a:alpha val="38000"/>
                    </a:srgbClr>
                  </a:outerShdw>
                </a:effectLst>
              </a:rPr>
              <a:t>La Dorada</a:t>
            </a:r>
          </a:p>
        </p:txBody>
      </p:sp>
      <p:sp>
        <p:nvSpPr>
          <p:cNvPr id="54" name="53 Rectángulo"/>
          <p:cNvSpPr/>
          <p:nvPr/>
        </p:nvSpPr>
        <p:spPr>
          <a:xfrm>
            <a:off x="6357938" y="6215063"/>
            <a:ext cx="2500312" cy="646112"/>
          </a:xfrm>
          <a:prstGeom prst="rect">
            <a:avLst/>
          </a:prstGeom>
        </p:spPr>
        <p:txBody>
          <a:bodyPr>
            <a:spAutoFit/>
          </a:bodyPr>
          <a:lstStyle/>
          <a:p>
            <a:pPr>
              <a:defRPr/>
            </a:pPr>
            <a:r>
              <a:rPr lang="es-CO" b="1" dirty="0">
                <a:ln w="11430"/>
                <a:solidFill>
                  <a:schemeClr val="tx2"/>
                </a:solidFill>
                <a:effectLst>
                  <a:outerShdw blurRad="50800" dist="39000" dir="5460000" algn="tl">
                    <a:srgbClr val="000000">
                      <a:alpha val="38000"/>
                    </a:srgbClr>
                  </a:outerShdw>
                </a:effectLst>
              </a:rPr>
              <a:t>CONSEJO DE CUENCA GUARINÓ</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 Rectángulo"/>
          <p:cNvSpPr/>
          <p:nvPr/>
        </p:nvSpPr>
        <p:spPr>
          <a:xfrm>
            <a:off x="0" y="357188"/>
            <a:ext cx="9144000" cy="17859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solidFill>
                <a:schemeClr val="bg1"/>
              </a:solidFill>
              <a:cs typeface="Arial" charset="0"/>
            </a:endParaRPr>
          </a:p>
        </p:txBody>
      </p:sp>
      <p:sp>
        <p:nvSpPr>
          <p:cNvPr id="5" name="6 Rectángulo"/>
          <p:cNvSpPr/>
          <p:nvPr/>
        </p:nvSpPr>
        <p:spPr>
          <a:xfrm>
            <a:off x="0" y="4786313"/>
            <a:ext cx="9144000" cy="17859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solidFill>
                <a:schemeClr val="bg1"/>
              </a:solidFill>
              <a:cs typeface="Arial" charset="0"/>
            </a:endParaRPr>
          </a:p>
        </p:txBody>
      </p:sp>
      <p:sp>
        <p:nvSpPr>
          <p:cNvPr id="18434" name="2 Marcador de contenido"/>
          <p:cNvSpPr>
            <a:spLocks noGrp="1"/>
          </p:cNvSpPr>
          <p:nvPr>
            <p:ph idx="1"/>
          </p:nvPr>
        </p:nvSpPr>
        <p:spPr>
          <a:xfrm>
            <a:off x="285750" y="785813"/>
            <a:ext cx="6572250" cy="3071812"/>
          </a:xfrm>
        </p:spPr>
        <p:txBody>
          <a:bodyPr>
            <a:normAutofit fontScale="92500" lnSpcReduction="20000"/>
          </a:bodyPr>
          <a:lstStyle/>
          <a:p>
            <a:pPr algn="just">
              <a:buFont typeface="Arial" charset="0"/>
              <a:buNone/>
              <a:defRPr/>
            </a:pPr>
            <a:r>
              <a:rPr lang="es-ES_tradnl" sz="2000" i="1" dirty="0" smtClean="0">
                <a:solidFill>
                  <a:schemeClr val="accent3">
                    <a:lumMod val="75000"/>
                  </a:schemeClr>
                </a:solidFill>
              </a:rPr>
              <a:t>“</a:t>
            </a:r>
            <a:r>
              <a:rPr lang="es-CO" sz="2000" b="1" i="1" dirty="0" smtClean="0">
                <a:solidFill>
                  <a:schemeClr val="accent3">
                    <a:lumMod val="75000"/>
                  </a:schemeClr>
                </a:solidFill>
                <a:latin typeface="Arial" pitchFamily="34" charset="0"/>
                <a:cs typeface="Arial" pitchFamily="34" charset="0"/>
              </a:rPr>
              <a:t>Para mí es una estrategia de planificación donde se visualiza una problemática de un área, en este caso la cuenca del río Guarinó, con unas acciones a corto y mediano plazo para lograr establecer una solución en la cuenca, en donde intervienen todos los seres vivos que existen a su alrededor, las autoridades municipales, las comunidades asentadas, las entidades sin ánimo de lucro, para emprender acciones pertinentes , mejorar el estado de la cuenca y hacerla perdurable” </a:t>
            </a:r>
          </a:p>
          <a:p>
            <a:pPr algn="just">
              <a:buFont typeface="Arial" charset="0"/>
              <a:buNone/>
              <a:defRPr/>
            </a:pPr>
            <a:endParaRPr lang="es-CO" sz="2000" b="1" i="1" dirty="0" smtClean="0">
              <a:solidFill>
                <a:schemeClr val="accent3">
                  <a:lumMod val="75000"/>
                </a:schemeClr>
              </a:solidFill>
              <a:latin typeface="Arial" pitchFamily="34" charset="0"/>
              <a:cs typeface="Arial" pitchFamily="34" charset="0"/>
            </a:endParaRPr>
          </a:p>
          <a:p>
            <a:pPr algn="just">
              <a:buFont typeface="Arial" charset="0"/>
              <a:buNone/>
              <a:defRPr/>
            </a:pPr>
            <a:r>
              <a:rPr lang="es-CO" sz="2000" b="1" i="1" dirty="0" smtClean="0">
                <a:solidFill>
                  <a:schemeClr val="accent3">
                    <a:lumMod val="75000"/>
                  </a:schemeClr>
                </a:solidFill>
                <a:latin typeface="Arial" pitchFamily="34" charset="0"/>
                <a:cs typeface="Arial" pitchFamily="34" charset="0"/>
              </a:rPr>
              <a:t>Líder comunitario</a:t>
            </a:r>
          </a:p>
          <a:p>
            <a:pPr>
              <a:buFont typeface="Arial" charset="0"/>
              <a:buNone/>
              <a:defRPr/>
            </a:pPr>
            <a:endParaRPr lang="es-CO" sz="2000" i="1" dirty="0" smtClean="0">
              <a:solidFill>
                <a:schemeClr val="accent3">
                  <a:lumMod val="75000"/>
                </a:schemeClr>
              </a:solidFill>
            </a:endParaRPr>
          </a:p>
          <a:p>
            <a:pPr>
              <a:defRPr/>
            </a:pPr>
            <a:endParaRPr lang="es-ES" sz="2000" dirty="0" smtClean="0"/>
          </a:p>
        </p:txBody>
      </p:sp>
      <p:pic>
        <p:nvPicPr>
          <p:cNvPr id="17413" name="Picture 2" descr="C:\Users\Public\Pictures\Sistematización\IMG_0773.JPG"/>
          <p:cNvPicPr>
            <a:picLocks noChangeAspect="1" noChangeArrowheads="1"/>
          </p:cNvPicPr>
          <p:nvPr/>
        </p:nvPicPr>
        <p:blipFill>
          <a:blip r:embed="rId2" cstate="print"/>
          <a:srcRect/>
          <a:stretch>
            <a:fillRect/>
          </a:stretch>
        </p:blipFill>
        <p:spPr bwMode="auto">
          <a:xfrm>
            <a:off x="5143500" y="3643313"/>
            <a:ext cx="4000500" cy="300037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171400"/>
            <a:ext cx="9144000" cy="6858000"/>
          </a:xfrm>
          <a:prstGeom prst="rect">
            <a:avLst/>
          </a:prstGeom>
          <a:ln>
            <a:headEnd/>
            <a:tailEnd/>
          </a:ln>
        </p:spPr>
        <p:style>
          <a:lnRef idx="0">
            <a:schemeClr val="accent3"/>
          </a:lnRef>
          <a:fillRef idx="3">
            <a:schemeClr val="accent3"/>
          </a:fillRef>
          <a:effectRef idx="3">
            <a:schemeClr val="accent3"/>
          </a:effectRef>
          <a:fontRef idx="minor">
            <a:schemeClr val="lt1"/>
          </a:fontRef>
        </p:style>
      </p:pic>
      <p:pic>
        <p:nvPicPr>
          <p:cNvPr id="12" name="Picture 2" descr="D:\TRABAJO\CONSULTORÍA\Aldea Global\2011\ARTIC. PAI-POMA\DOCUMENTOS\BOLETIN VIRTUAL2\TOLIMA\Seguridad Alimentaria para los tolimenses.jpg"/>
          <p:cNvPicPr>
            <a:picLocks noChangeAspect="1" noChangeArrowheads="1"/>
          </p:cNvPicPr>
          <p:nvPr/>
        </p:nvPicPr>
        <p:blipFill>
          <a:blip r:embed="rId3" cstate="print"/>
          <a:srcRect/>
          <a:stretch>
            <a:fillRect/>
          </a:stretch>
        </p:blipFill>
        <p:spPr bwMode="auto">
          <a:xfrm>
            <a:off x="3846066" y="1298996"/>
            <a:ext cx="5048250" cy="3786188"/>
          </a:xfrm>
          <a:prstGeom prst="rect">
            <a:avLst/>
          </a:prstGeom>
          <a:noFill/>
          <a:ln w="9525">
            <a:noFill/>
            <a:miter lim="800000"/>
            <a:headEnd/>
            <a:tailEnd/>
          </a:ln>
        </p:spPr>
      </p:pic>
      <p:sp>
        <p:nvSpPr>
          <p:cNvPr id="13" name="6 CuadroTexto"/>
          <p:cNvSpPr txBox="1">
            <a:spLocks noChangeArrowheads="1"/>
          </p:cNvSpPr>
          <p:nvPr/>
        </p:nvSpPr>
        <p:spPr bwMode="auto">
          <a:xfrm>
            <a:off x="107504" y="1772816"/>
            <a:ext cx="3500437" cy="1477962"/>
          </a:xfrm>
          <a:prstGeom prst="rect">
            <a:avLst/>
          </a:prstGeom>
          <a:noFill/>
          <a:ln w="9525">
            <a:noFill/>
            <a:miter lim="800000"/>
            <a:headEnd/>
            <a:tailEnd/>
          </a:ln>
        </p:spPr>
        <p:txBody>
          <a:bodyPr>
            <a:spAutoFit/>
          </a:bodyPr>
          <a:lstStyle/>
          <a:p>
            <a:pPr algn="just"/>
            <a:r>
              <a:rPr lang="es-CO" dirty="0">
                <a:latin typeface="Arial" pitchFamily="34" charset="0"/>
                <a:cs typeface="Arial" pitchFamily="34" charset="0"/>
              </a:rPr>
              <a:t>Participación social y transformación de conflictos socio ambientales, base para </a:t>
            </a:r>
          </a:p>
          <a:p>
            <a:pPr algn="just"/>
            <a:r>
              <a:rPr lang="es-CO" dirty="0">
                <a:latin typeface="Arial" pitchFamily="34" charset="0"/>
                <a:cs typeface="Arial" pitchFamily="34" charset="0"/>
              </a:rPr>
              <a:t>el mejoramiento de la calidad de vida de la población. </a:t>
            </a:r>
            <a:endParaRPr lang="es-ES" dirty="0">
              <a:latin typeface="Arial" pitchFamily="34" charset="0"/>
              <a:cs typeface="Arial" pitchFamily="34" charset="0"/>
            </a:endParaRPr>
          </a:p>
        </p:txBody>
      </p:sp>
    </p:spTree>
    <p:extLst>
      <p:ext uri="{BB962C8B-B14F-4D97-AF65-F5344CB8AC3E}">
        <p14:creationId xmlns:p14="http://schemas.microsoft.com/office/powerpoint/2010/main" xmlns="" val="944859409"/>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ln>
            <a:headEnd/>
            <a:tailEnd/>
          </a:ln>
        </p:spPr>
        <p:style>
          <a:lnRef idx="0">
            <a:schemeClr val="accent3"/>
          </a:lnRef>
          <a:fillRef idx="3">
            <a:schemeClr val="accent3"/>
          </a:fillRef>
          <a:effectRef idx="3">
            <a:schemeClr val="accent3"/>
          </a:effectRef>
          <a:fontRef idx="minor">
            <a:schemeClr val="lt1"/>
          </a:fontRef>
        </p:style>
      </p:pic>
      <p:sp>
        <p:nvSpPr>
          <p:cNvPr id="8" name="7 Rectángulo"/>
          <p:cNvSpPr/>
          <p:nvPr/>
        </p:nvSpPr>
        <p:spPr>
          <a:xfrm>
            <a:off x="1115616" y="980728"/>
            <a:ext cx="6912768" cy="2419124"/>
          </a:xfrm>
          <a:prstGeom prst="rect">
            <a:avLst/>
          </a:prstGeom>
        </p:spPr>
        <p:txBody>
          <a:bodyPr wrap="square">
            <a:spAutoFit/>
          </a:bodyPr>
          <a:lstStyle/>
          <a:p>
            <a:pPr algn="just">
              <a:lnSpc>
                <a:spcPct val="90000"/>
              </a:lnSpc>
              <a:spcBef>
                <a:spcPct val="20000"/>
              </a:spcBef>
              <a:buClr>
                <a:schemeClr val="hlink"/>
              </a:buClr>
              <a:buSzPct val="120000"/>
            </a:pPr>
            <a:r>
              <a:rPr lang="es-CO" sz="2800" dirty="0" smtClean="0">
                <a:latin typeface="Arial Narrow" pitchFamily="34" charset="0"/>
              </a:rPr>
              <a:t>¿Cómo a partir de la gestión de los PAI, se posibilita la articulación entre el ambiente y la cultura a través del fortalecimiento de los procesos de gestión social, ambiental territorial y la transformación de la calidad de vida de la población? </a:t>
            </a:r>
            <a:endParaRPr lang="es-ES" sz="2800" b="1" dirty="0">
              <a:latin typeface="Arial Narrow" pitchFamily="34" charset="0"/>
            </a:endParaRPr>
          </a:p>
        </p:txBody>
      </p:sp>
      <p:pic>
        <p:nvPicPr>
          <p:cNvPr id="9" name="Picture 3" descr="C:\Users\Public\Pictures\Sample Pictures\CIMG0529.JPG"/>
          <p:cNvPicPr>
            <a:picLocks noChangeAspect="1" noChangeArrowheads="1"/>
          </p:cNvPicPr>
          <p:nvPr/>
        </p:nvPicPr>
        <p:blipFill>
          <a:blip r:embed="rId3" cstate="print"/>
          <a:srcRect/>
          <a:stretch>
            <a:fillRect/>
          </a:stretch>
        </p:blipFill>
        <p:spPr bwMode="auto">
          <a:xfrm>
            <a:off x="0" y="4382219"/>
            <a:ext cx="2857500" cy="2287141"/>
          </a:xfrm>
          <a:prstGeom prst="rect">
            <a:avLst/>
          </a:prstGeom>
          <a:noFill/>
          <a:ln w="9525">
            <a:noFill/>
            <a:miter lim="800000"/>
            <a:headEnd/>
            <a:tailEnd/>
          </a:ln>
        </p:spPr>
      </p:pic>
      <p:pic>
        <p:nvPicPr>
          <p:cNvPr id="10" name="Picture 3"/>
          <p:cNvPicPr>
            <a:picLocks noChangeAspect="1" noChangeArrowheads="1"/>
          </p:cNvPicPr>
          <p:nvPr/>
        </p:nvPicPr>
        <p:blipFill>
          <a:blip r:embed="rId4" cstate="print"/>
          <a:srcRect/>
          <a:stretch>
            <a:fillRect/>
          </a:stretch>
        </p:blipFill>
        <p:spPr bwMode="auto">
          <a:xfrm>
            <a:off x="2843808" y="4365104"/>
            <a:ext cx="2808311" cy="2304255"/>
          </a:xfrm>
          <a:prstGeom prst="rect">
            <a:avLst/>
          </a:prstGeom>
          <a:noFill/>
          <a:ln w="9525">
            <a:noFill/>
            <a:miter lim="800000"/>
            <a:headEnd/>
            <a:tailEnd/>
          </a:ln>
        </p:spPr>
      </p:pic>
      <p:pic>
        <p:nvPicPr>
          <p:cNvPr id="11" name="10 Imagen" descr="HPIM0262.jpg"/>
          <p:cNvPicPr>
            <a:picLocks noChangeAspect="1"/>
          </p:cNvPicPr>
          <p:nvPr/>
        </p:nvPicPr>
        <p:blipFill>
          <a:blip r:embed="rId5" cstate="print"/>
          <a:srcRect/>
          <a:stretch>
            <a:fillRect/>
          </a:stretch>
        </p:blipFill>
        <p:spPr bwMode="auto">
          <a:xfrm>
            <a:off x="5652120" y="4365104"/>
            <a:ext cx="3500437" cy="2242890"/>
          </a:xfrm>
          <a:prstGeom prst="rect">
            <a:avLst/>
          </a:prstGeom>
          <a:noFill/>
          <a:ln w="9525">
            <a:noFill/>
            <a:miter lim="800000"/>
            <a:headEnd/>
            <a:tailEnd/>
          </a:ln>
        </p:spPr>
      </p:pic>
    </p:spTree>
    <p:extLst>
      <p:ext uri="{BB962C8B-B14F-4D97-AF65-F5344CB8AC3E}">
        <p14:creationId xmlns:p14="http://schemas.microsoft.com/office/powerpoint/2010/main" xmlns="" val="94485940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descr="C:\Users\DORALICE\Dropbox\Corpocaldas mayo de 11\Proyectos junio\Mesa 18 julio\Mapa PAI.jpg"/>
          <p:cNvPicPr>
            <a:picLocks noGrp="1" noChangeAspect="1" noChangeArrowheads="1"/>
          </p:cNvPicPr>
          <p:nvPr>
            <p:ph idx="4294967295"/>
          </p:nvPr>
        </p:nvPicPr>
        <p:blipFill>
          <a:blip r:embed="rId2" cstate="print"/>
          <a:srcRect/>
          <a:stretch>
            <a:fillRect/>
          </a:stretch>
        </p:blipFill>
        <p:spPr>
          <a:xfrm>
            <a:off x="0" y="1928813"/>
            <a:ext cx="5319713" cy="4195762"/>
          </a:xfrm>
          <a:noFill/>
        </p:spPr>
      </p:pic>
      <p:pic>
        <p:nvPicPr>
          <p:cNvPr id="188419" name="Picture 3" descr="C:\Users\DORALICE\AppData\Local\Microsoft\Windows\Temporary Internet Files\Low\Content.IE5\7URNA0AV\Leyenda[1].jpg"/>
          <p:cNvPicPr>
            <a:picLocks noChangeAspect="1" noChangeArrowheads="1"/>
          </p:cNvPicPr>
          <p:nvPr/>
        </p:nvPicPr>
        <p:blipFill>
          <a:blip r:embed="rId3" cstate="print"/>
          <a:srcRect/>
          <a:stretch>
            <a:fillRect/>
          </a:stretch>
        </p:blipFill>
        <p:spPr bwMode="auto">
          <a:xfrm>
            <a:off x="5181600" y="3071810"/>
            <a:ext cx="3962400" cy="3000375"/>
          </a:xfrm>
          <a:prstGeom prst="rect">
            <a:avLst/>
          </a:prstGeom>
          <a:noFill/>
          <a:ln w="9525">
            <a:noFill/>
            <a:miter lim="800000"/>
            <a:headEnd/>
            <a:tailEnd/>
          </a:ln>
        </p:spPr>
      </p:pic>
      <p:sp>
        <p:nvSpPr>
          <p:cNvPr id="6" name="5 Rectángulo"/>
          <p:cNvSpPr/>
          <p:nvPr/>
        </p:nvSpPr>
        <p:spPr>
          <a:xfrm>
            <a:off x="1928794" y="0"/>
            <a:ext cx="5786478" cy="1200329"/>
          </a:xfrm>
          <a:prstGeom prst="rect">
            <a:avLst/>
          </a:prstGeom>
        </p:spPr>
        <p:txBody>
          <a:bodyPr wrap="square">
            <a:spAutoFit/>
          </a:bodyPr>
          <a:lstStyle/>
          <a:p>
            <a:pPr fontAlgn="auto">
              <a:spcBef>
                <a:spcPts val="0"/>
              </a:spcBef>
              <a:spcAft>
                <a:spcPts val="0"/>
              </a:spcAft>
              <a:defRPr/>
            </a:pPr>
            <a:r>
              <a:rPr lang="es-CO"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Ubicación </a:t>
            </a:r>
            <a:r>
              <a:rPr lang="es-CO"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de los PAI </a:t>
            </a:r>
            <a:r>
              <a:rPr lang="es-CO"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en el Departamento…</a:t>
            </a:r>
            <a:endParaRPr lang="es-CO"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188421" name="Picture 9"/>
          <p:cNvPicPr>
            <a:picLocks noChangeAspect="1" noChangeArrowheads="1"/>
          </p:cNvPicPr>
          <p:nvPr/>
        </p:nvPicPr>
        <p:blipFill>
          <a:blip r:embed="rId4" cstate="print"/>
          <a:srcRect/>
          <a:stretch>
            <a:fillRect/>
          </a:stretch>
        </p:blipFill>
        <p:spPr bwMode="auto">
          <a:xfrm>
            <a:off x="5429256" y="1214422"/>
            <a:ext cx="3282950" cy="1643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28600" y="1654175"/>
            <a:ext cx="5791200" cy="1470025"/>
          </a:xfrm>
        </p:spPr>
        <p:txBody>
          <a:bodyPr>
            <a:noAutofit/>
          </a:bodyPr>
          <a:lstStyle/>
          <a:p>
            <a:r>
              <a:rPr lang="es-ES_tradnl" sz="3200" b="1" dirty="0" smtClean="0">
                <a:solidFill>
                  <a:schemeClr val="accent3">
                    <a:lumMod val="50000"/>
                  </a:schemeClr>
                </a:solidFill>
              </a:rPr>
              <a:t>Proyecto</a:t>
            </a:r>
            <a:br>
              <a:rPr lang="es-ES_tradnl" sz="3200" b="1" dirty="0" smtClean="0">
                <a:solidFill>
                  <a:schemeClr val="accent3">
                    <a:lumMod val="50000"/>
                  </a:schemeClr>
                </a:solidFill>
              </a:rPr>
            </a:br>
            <a:r>
              <a:rPr lang="es-ES_tradnl" sz="3200" b="1" dirty="0" smtClean="0">
                <a:solidFill>
                  <a:schemeClr val="accent3">
                    <a:lumMod val="50000"/>
                  </a:schemeClr>
                </a:solidFill>
              </a:rPr>
              <a:t>RECUPERACIÓN Y CONSERVACIÓN DE LA CUENCA DEL RÍO </a:t>
            </a:r>
            <a:r>
              <a:rPr lang="es-ES_tradnl" sz="3200" b="1" dirty="0" smtClean="0">
                <a:solidFill>
                  <a:schemeClr val="accent3">
                    <a:lumMod val="50000"/>
                  </a:schemeClr>
                </a:solidFill>
              </a:rPr>
              <a:t>CHINCHINÁ - CALDAS </a:t>
            </a:r>
            <a:endParaRPr lang="es-ES_tradnl" sz="3200" b="1" dirty="0">
              <a:solidFill>
                <a:schemeClr val="accent3">
                  <a:lumMod val="50000"/>
                </a:schemeClr>
              </a:solidFill>
            </a:endParaRPr>
          </a:p>
        </p:txBody>
      </p:sp>
      <p:sp>
        <p:nvSpPr>
          <p:cNvPr id="3" name="Subtítulo 2"/>
          <p:cNvSpPr>
            <a:spLocks noGrp="1"/>
          </p:cNvSpPr>
          <p:nvPr>
            <p:ph type="subTitle" idx="1"/>
          </p:nvPr>
        </p:nvSpPr>
        <p:spPr>
          <a:xfrm>
            <a:off x="609600" y="4038600"/>
            <a:ext cx="5105400" cy="1752600"/>
          </a:xfrm>
        </p:spPr>
        <p:txBody>
          <a:bodyPr>
            <a:noAutofit/>
          </a:bodyPr>
          <a:lstStyle/>
          <a:p>
            <a:r>
              <a:rPr lang="es-ES_tradnl" sz="2400" dirty="0" smtClean="0"/>
              <a:t>Una apuesta de articulación intersectorial para la promoción del desarrollo sostenible en el territorio</a:t>
            </a:r>
            <a:endParaRPr lang="es-ES_tradnl" sz="2400" dirty="0"/>
          </a:p>
        </p:txBody>
      </p:sp>
      <p:grpSp>
        <p:nvGrpSpPr>
          <p:cNvPr id="8" name="Agrupar 15"/>
          <p:cNvGrpSpPr/>
          <p:nvPr/>
        </p:nvGrpSpPr>
        <p:grpSpPr>
          <a:xfrm>
            <a:off x="6482783" y="50800"/>
            <a:ext cx="2585017" cy="6502400"/>
            <a:chOff x="6400800" y="50800"/>
            <a:chExt cx="2585017" cy="6502400"/>
          </a:xfrm>
        </p:grpSpPr>
        <p:pic>
          <p:nvPicPr>
            <p:cNvPr id="14" name="Imagen 13" descr="Logo Alcaldía(1).jpg"/>
            <p:cNvPicPr>
              <a:picLocks noChangeAspect="1"/>
            </p:cNvPicPr>
            <p:nvPr/>
          </p:nvPicPr>
          <p:blipFill>
            <a:blip r:embed="rId2" cstate="print"/>
            <a:stretch>
              <a:fillRect/>
            </a:stretch>
          </p:blipFill>
          <p:spPr>
            <a:xfrm>
              <a:off x="6629400" y="1219200"/>
              <a:ext cx="1089558" cy="752476"/>
            </a:xfrm>
            <a:prstGeom prst="rect">
              <a:avLst/>
            </a:prstGeom>
          </p:spPr>
        </p:pic>
        <p:pic>
          <p:nvPicPr>
            <p:cNvPr id="4" name="Imagen 3" descr="logo parques.png"/>
            <p:cNvPicPr>
              <a:picLocks noChangeAspect="1"/>
            </p:cNvPicPr>
            <p:nvPr/>
          </p:nvPicPr>
          <p:blipFill>
            <a:blip r:embed="rId3" cstate="print"/>
            <a:stretch>
              <a:fillRect/>
            </a:stretch>
          </p:blipFill>
          <p:spPr>
            <a:xfrm>
              <a:off x="6400800" y="2400778"/>
              <a:ext cx="1471852" cy="875822"/>
            </a:xfrm>
            <a:prstGeom prst="rect">
              <a:avLst/>
            </a:prstGeom>
          </p:spPr>
        </p:pic>
        <p:pic>
          <p:nvPicPr>
            <p:cNvPr id="5" name="Imagen 4" descr="wildlife_conservation_society_wcs.jpg"/>
            <p:cNvPicPr>
              <a:picLocks noChangeAspect="1"/>
            </p:cNvPicPr>
            <p:nvPr/>
          </p:nvPicPr>
          <p:blipFill>
            <a:blip r:embed="rId4" cstate="print"/>
            <a:stretch>
              <a:fillRect/>
            </a:stretch>
          </p:blipFill>
          <p:spPr>
            <a:xfrm>
              <a:off x="8001000" y="5715000"/>
              <a:ext cx="829901" cy="838200"/>
            </a:xfrm>
            <a:prstGeom prst="rect">
              <a:avLst/>
            </a:prstGeom>
          </p:spPr>
        </p:pic>
        <p:pic>
          <p:nvPicPr>
            <p:cNvPr id="6" name="Imagen 5" descr="CMYK-Vert-sin-tagline.jpg"/>
            <p:cNvPicPr>
              <a:picLocks noChangeAspect="1"/>
            </p:cNvPicPr>
            <p:nvPr/>
          </p:nvPicPr>
          <p:blipFill>
            <a:blip r:embed="rId5" cstate="print"/>
            <a:stretch>
              <a:fillRect/>
            </a:stretch>
          </p:blipFill>
          <p:spPr>
            <a:xfrm>
              <a:off x="6618578" y="5702686"/>
              <a:ext cx="1153822" cy="850514"/>
            </a:xfrm>
            <a:prstGeom prst="rect">
              <a:avLst/>
            </a:prstGeom>
          </p:spPr>
        </p:pic>
        <p:pic>
          <p:nvPicPr>
            <p:cNvPr id="7" name="Imagen 6" descr="logocorpocaldas2010.jpg"/>
            <p:cNvPicPr>
              <a:picLocks noChangeAspect="1"/>
            </p:cNvPicPr>
            <p:nvPr/>
          </p:nvPicPr>
          <p:blipFill>
            <a:blip r:embed="rId6" cstate="print"/>
            <a:stretch>
              <a:fillRect/>
            </a:stretch>
          </p:blipFill>
          <p:spPr>
            <a:xfrm>
              <a:off x="8001000" y="2362200"/>
              <a:ext cx="943992" cy="831748"/>
            </a:xfrm>
            <a:prstGeom prst="rect">
              <a:avLst/>
            </a:prstGeom>
          </p:spPr>
        </p:pic>
        <p:pic>
          <p:nvPicPr>
            <p:cNvPr id="9" name="Imagen 8" descr="CHEC EPM.jpg"/>
            <p:cNvPicPr>
              <a:picLocks noChangeAspect="1"/>
            </p:cNvPicPr>
            <p:nvPr/>
          </p:nvPicPr>
          <p:blipFill>
            <a:blip r:embed="rId7" cstate="print"/>
            <a:stretch>
              <a:fillRect/>
            </a:stretch>
          </p:blipFill>
          <p:spPr>
            <a:xfrm>
              <a:off x="6629400" y="3705486"/>
              <a:ext cx="937158" cy="714114"/>
            </a:xfrm>
            <a:prstGeom prst="rect">
              <a:avLst/>
            </a:prstGeom>
          </p:spPr>
        </p:pic>
        <p:pic>
          <p:nvPicPr>
            <p:cNvPr id="10" name="Imagen 9" descr="fesco actualizado.jpg"/>
            <p:cNvPicPr>
              <a:picLocks noChangeAspect="1"/>
            </p:cNvPicPr>
            <p:nvPr/>
          </p:nvPicPr>
          <p:blipFill>
            <a:blip r:embed="rId8" cstate="print"/>
            <a:stretch>
              <a:fillRect/>
            </a:stretch>
          </p:blipFill>
          <p:spPr>
            <a:xfrm>
              <a:off x="8102880" y="4713565"/>
              <a:ext cx="583920" cy="772835"/>
            </a:xfrm>
            <a:prstGeom prst="rect">
              <a:avLst/>
            </a:prstGeom>
          </p:spPr>
        </p:pic>
        <p:pic>
          <p:nvPicPr>
            <p:cNvPr id="12" name="Imagen 11" descr="ESCUDOJPG.JPG"/>
            <p:cNvPicPr>
              <a:picLocks noChangeAspect="1"/>
            </p:cNvPicPr>
            <p:nvPr/>
          </p:nvPicPr>
          <p:blipFill>
            <a:blip r:embed="rId9" cstate="print"/>
            <a:stretch>
              <a:fillRect/>
            </a:stretch>
          </p:blipFill>
          <p:spPr>
            <a:xfrm>
              <a:off x="8077200" y="1219200"/>
              <a:ext cx="908617" cy="838200"/>
            </a:xfrm>
            <a:prstGeom prst="rect">
              <a:avLst/>
            </a:prstGeom>
          </p:spPr>
        </p:pic>
        <p:pic>
          <p:nvPicPr>
            <p:cNvPr id="13" name="Imagen 12" descr="viewer.png"/>
            <p:cNvPicPr>
              <a:picLocks noChangeAspect="1"/>
            </p:cNvPicPr>
            <p:nvPr/>
          </p:nvPicPr>
          <p:blipFill>
            <a:blip r:embed="rId10" cstate="print"/>
            <a:srcRect l="19565" t="11538" r="19565"/>
            <a:stretch>
              <a:fillRect/>
            </a:stretch>
          </p:blipFill>
          <p:spPr>
            <a:xfrm>
              <a:off x="7239000" y="50800"/>
              <a:ext cx="1066800" cy="1168400"/>
            </a:xfrm>
            <a:prstGeom prst="rect">
              <a:avLst/>
            </a:prstGeom>
          </p:spPr>
        </p:pic>
        <p:pic>
          <p:nvPicPr>
            <p:cNvPr id="15" name="Imagen 14" descr="aguas manizales.jpg"/>
            <p:cNvPicPr>
              <a:picLocks noChangeAspect="1"/>
            </p:cNvPicPr>
            <p:nvPr/>
          </p:nvPicPr>
          <p:blipFill>
            <a:blip r:embed="rId11" cstate="print"/>
            <a:stretch>
              <a:fillRect/>
            </a:stretch>
          </p:blipFill>
          <p:spPr>
            <a:xfrm>
              <a:off x="7848600" y="3591962"/>
              <a:ext cx="1056238" cy="1056238"/>
            </a:xfrm>
            <a:prstGeom prst="rect">
              <a:avLst/>
            </a:prstGeom>
          </p:spPr>
        </p:pic>
      </p:grpSp>
      <p:pic>
        <p:nvPicPr>
          <p:cNvPr id="17" name="Imagen 16" descr="acuamaná.jpg"/>
          <p:cNvPicPr>
            <a:picLocks noChangeAspect="1"/>
          </p:cNvPicPr>
          <p:nvPr/>
        </p:nvPicPr>
        <p:blipFill>
          <a:blip r:embed="rId12" cstate="print"/>
          <a:stretch>
            <a:fillRect/>
          </a:stretch>
        </p:blipFill>
        <p:spPr>
          <a:xfrm>
            <a:off x="6394450" y="4864511"/>
            <a:ext cx="1606550" cy="393289"/>
          </a:xfrm>
          <a:prstGeom prst="rect">
            <a:avLst/>
          </a:prstGeom>
        </p:spPr>
      </p:pic>
      <p:sp>
        <p:nvSpPr>
          <p:cNvPr id="16" name="15 CuadroTexto"/>
          <p:cNvSpPr txBox="1"/>
          <p:nvPr/>
        </p:nvSpPr>
        <p:spPr>
          <a:xfrm>
            <a:off x="395536" y="620688"/>
            <a:ext cx="5807872" cy="400110"/>
          </a:xfrm>
          <a:prstGeom prst="rect">
            <a:avLst/>
          </a:prstGeom>
          <a:noFill/>
        </p:spPr>
        <p:txBody>
          <a:bodyPr wrap="none" rtlCol="0">
            <a:spAutoFit/>
          </a:bodyPr>
          <a:lstStyle/>
          <a:p>
            <a:r>
              <a:rPr lang="es-CO" sz="2000" b="1" dirty="0" smtClean="0">
                <a:solidFill>
                  <a:srgbClr val="0070C0"/>
                </a:solidFill>
              </a:rPr>
              <a:t>Otro proyecto de corresponsabilidad en marcha………</a:t>
            </a:r>
            <a:endParaRPr lang="es-CO" sz="2000" b="1" dirty="0">
              <a:solidFill>
                <a:srgbClr val="0070C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ln>
            <a:headEnd/>
            <a:tailEnd/>
          </a:ln>
        </p:spPr>
        <p:style>
          <a:lnRef idx="0">
            <a:schemeClr val="accent3"/>
          </a:lnRef>
          <a:fillRef idx="3">
            <a:schemeClr val="accent3"/>
          </a:fillRef>
          <a:effectRef idx="3">
            <a:schemeClr val="accent3"/>
          </a:effectRef>
          <a:fontRef idx="minor">
            <a:schemeClr val="lt1"/>
          </a:fontRef>
        </p:style>
      </p:pic>
      <p:sp>
        <p:nvSpPr>
          <p:cNvPr id="12" name="Rectangle 3"/>
          <p:cNvSpPr>
            <a:spLocks noChangeArrowheads="1"/>
          </p:cNvSpPr>
          <p:nvPr/>
        </p:nvSpPr>
        <p:spPr bwMode="auto">
          <a:xfrm>
            <a:off x="466725" y="3159125"/>
            <a:ext cx="8248650" cy="522288"/>
          </a:xfrm>
          <a:prstGeom prst="rect">
            <a:avLst/>
          </a:prstGeom>
          <a:noFill/>
          <a:ln w="9525" algn="ctr">
            <a:noFill/>
            <a:miter lim="800000"/>
            <a:headEnd/>
            <a:tailEnd/>
          </a:ln>
          <a:effectLst>
            <a:outerShdw blurRad="50800" dist="50800" dir="5400000" algn="ctr" rotWithShape="0">
              <a:schemeClr val="accent3">
                <a:lumMod val="75000"/>
              </a:schemeClr>
            </a:outerShdw>
          </a:effectLst>
        </p:spPr>
        <p:txBody>
          <a:bodyPr>
            <a:spAutoFit/>
          </a:bodyPr>
          <a:lstStyle/>
          <a:p>
            <a:pPr algn="r">
              <a:defRPr/>
            </a:pPr>
            <a:r>
              <a:rPr lang="es-MX" sz="2800" b="1" i="1" dirty="0">
                <a:latin typeface="Arial" pitchFamily="34" charset="0"/>
                <a:cs typeface="Arial" pitchFamily="34" charset="0"/>
              </a:rPr>
              <a:t>… Muchas Gracias</a:t>
            </a:r>
            <a:endParaRPr lang="es-ES" sz="2800" b="1" i="1" dirty="0">
              <a:latin typeface="Arial" pitchFamily="34" charset="0"/>
              <a:cs typeface="Arial" pitchFamily="34" charset="0"/>
            </a:endParaRPr>
          </a:p>
        </p:txBody>
      </p:sp>
    </p:spTree>
    <p:extLst>
      <p:ext uri="{BB962C8B-B14F-4D97-AF65-F5344CB8AC3E}">
        <p14:creationId xmlns:p14="http://schemas.microsoft.com/office/powerpoint/2010/main" xmlns="" val="944859409"/>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9000" r="-29000"/>
          </a:stretch>
        </a:blipFill>
        <a:effectLst/>
      </p:bgPr>
    </p:bg>
    <p:spTree>
      <p:nvGrpSpPr>
        <p:cNvPr id="1" name=""/>
        <p:cNvGrpSpPr/>
        <p:nvPr/>
      </p:nvGrpSpPr>
      <p:grpSpPr>
        <a:xfrm>
          <a:off x="0" y="0"/>
          <a:ext cx="0" cy="0"/>
          <a:chOff x="0" y="0"/>
          <a:chExt cx="0" cy="0"/>
        </a:xfrm>
      </p:grpSpPr>
      <p:pic>
        <p:nvPicPr>
          <p:cNvPr id="17421" name="Picture 13" descr="vista 1"/>
          <p:cNvPicPr>
            <a:picLocks noChangeAspect="1" noChangeArrowheads="1"/>
          </p:cNvPicPr>
          <p:nvPr/>
        </p:nvPicPr>
        <p:blipFill>
          <a:blip r:embed="rId3" cstate="print"/>
          <a:srcRect/>
          <a:stretch>
            <a:fillRect/>
          </a:stretch>
        </p:blipFill>
        <p:spPr bwMode="auto">
          <a:xfrm>
            <a:off x="0" y="4632332"/>
            <a:ext cx="9144000" cy="2478087"/>
          </a:xfrm>
          <a:prstGeom prst="rect">
            <a:avLst/>
          </a:prstGeom>
          <a:noFill/>
        </p:spPr>
      </p:pic>
      <p:sp>
        <p:nvSpPr>
          <p:cNvPr id="21" name="20 Rectángulo redondeado"/>
          <p:cNvSpPr/>
          <p:nvPr/>
        </p:nvSpPr>
        <p:spPr>
          <a:xfrm>
            <a:off x="1142976" y="1000108"/>
            <a:ext cx="6643734" cy="92867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smtClean="0">
                <a:solidFill>
                  <a:schemeClr val="tx1"/>
                </a:solidFill>
                <a:effectLst>
                  <a:outerShdw blurRad="38100" dist="38100" dir="2700000" algn="tl">
                    <a:srgbClr val="000000">
                      <a:alpha val="43137"/>
                    </a:srgbClr>
                  </a:outerShdw>
                </a:effectLst>
              </a:rPr>
              <a:t>PROBLEMAS – CONFLICTOS - PRIORIDADES DE INTERVENCIÓN DESDE EL OAT  (Depto. de Caldas)</a:t>
            </a:r>
            <a:endParaRPr lang="es-CO" b="1" dirty="0">
              <a:solidFill>
                <a:schemeClr val="tx1"/>
              </a:solidFill>
              <a:effectLst>
                <a:outerShdw blurRad="38100" dist="38100" dir="2700000" algn="tl">
                  <a:srgbClr val="000000">
                    <a:alpha val="43137"/>
                  </a:srgbClr>
                </a:outerShdw>
              </a:effectLst>
            </a:endParaRPr>
          </a:p>
        </p:txBody>
      </p:sp>
      <p:sp>
        <p:nvSpPr>
          <p:cNvPr id="22" name="21 Rectángulo redondeado"/>
          <p:cNvSpPr/>
          <p:nvPr/>
        </p:nvSpPr>
        <p:spPr>
          <a:xfrm>
            <a:off x="142844" y="2357430"/>
            <a:ext cx="1571636" cy="71438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Quemas y Deforestación</a:t>
            </a:r>
            <a:endParaRPr lang="es-CO" dirty="0"/>
          </a:p>
        </p:txBody>
      </p:sp>
      <p:sp>
        <p:nvSpPr>
          <p:cNvPr id="23" name="22 Rectángulo redondeado"/>
          <p:cNvSpPr/>
          <p:nvPr/>
        </p:nvSpPr>
        <p:spPr>
          <a:xfrm>
            <a:off x="1857356" y="2357430"/>
            <a:ext cx="1857388" cy="71438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Ampliación de la Frontera Agrícola</a:t>
            </a:r>
            <a:endParaRPr lang="es-CO" dirty="0"/>
          </a:p>
        </p:txBody>
      </p:sp>
      <p:sp>
        <p:nvSpPr>
          <p:cNvPr id="24" name="23 Rectángulo redondeado"/>
          <p:cNvSpPr/>
          <p:nvPr/>
        </p:nvSpPr>
        <p:spPr>
          <a:xfrm>
            <a:off x="3857620" y="2357430"/>
            <a:ext cx="1785950" cy="71438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Ganadería Extensiva</a:t>
            </a:r>
            <a:endParaRPr lang="es-CO" dirty="0"/>
          </a:p>
        </p:txBody>
      </p:sp>
      <p:sp>
        <p:nvSpPr>
          <p:cNvPr id="25" name="24 Rectángulo redondeado"/>
          <p:cNvSpPr/>
          <p:nvPr/>
        </p:nvSpPr>
        <p:spPr>
          <a:xfrm>
            <a:off x="5786446" y="2357430"/>
            <a:ext cx="3357554" cy="857256"/>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Amenazas Naturales (Remoción  en masa - </a:t>
            </a:r>
            <a:r>
              <a:rPr lang="es-ES" dirty="0" err="1" smtClean="0"/>
              <a:t>Torrencialidad</a:t>
            </a:r>
            <a:r>
              <a:rPr lang="es-ES" dirty="0" smtClean="0"/>
              <a:t> -  Inundaciones, otras)</a:t>
            </a:r>
            <a:endParaRPr lang="es-CO" dirty="0"/>
          </a:p>
        </p:txBody>
      </p:sp>
      <p:sp>
        <p:nvSpPr>
          <p:cNvPr id="26" name="25 Rectángulo redondeado"/>
          <p:cNvSpPr/>
          <p:nvPr/>
        </p:nvSpPr>
        <p:spPr>
          <a:xfrm>
            <a:off x="71406" y="3571876"/>
            <a:ext cx="1785950" cy="71438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Extracción de Flora</a:t>
            </a:r>
            <a:endParaRPr lang="es-CO" dirty="0"/>
          </a:p>
        </p:txBody>
      </p:sp>
      <p:sp>
        <p:nvSpPr>
          <p:cNvPr id="27" name="26 Rectángulo redondeado"/>
          <p:cNvSpPr/>
          <p:nvPr/>
        </p:nvSpPr>
        <p:spPr>
          <a:xfrm>
            <a:off x="1928794" y="3571876"/>
            <a:ext cx="1785950" cy="71438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Minería</a:t>
            </a:r>
            <a:endParaRPr lang="es-CO" dirty="0"/>
          </a:p>
        </p:txBody>
      </p:sp>
      <p:sp>
        <p:nvSpPr>
          <p:cNvPr id="28" name="27 Rectángulo redondeado"/>
          <p:cNvSpPr/>
          <p:nvPr/>
        </p:nvSpPr>
        <p:spPr>
          <a:xfrm>
            <a:off x="3786182" y="3571876"/>
            <a:ext cx="1785950" cy="71438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Caza y Pesca sin Control</a:t>
            </a:r>
            <a:endParaRPr lang="es-CO" dirty="0"/>
          </a:p>
        </p:txBody>
      </p:sp>
      <p:sp>
        <p:nvSpPr>
          <p:cNvPr id="29" name="28 Rectángulo redondeado"/>
          <p:cNvSpPr/>
          <p:nvPr/>
        </p:nvSpPr>
        <p:spPr>
          <a:xfrm>
            <a:off x="5643570" y="3562352"/>
            <a:ext cx="1776426" cy="723904"/>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Contaminación Hídrica </a:t>
            </a:r>
            <a:endParaRPr lang="es-CO" dirty="0"/>
          </a:p>
        </p:txBody>
      </p:sp>
      <p:sp>
        <p:nvSpPr>
          <p:cNvPr id="30" name="29 Rectángulo redondeado"/>
          <p:cNvSpPr/>
          <p:nvPr/>
        </p:nvSpPr>
        <p:spPr>
          <a:xfrm>
            <a:off x="7500958" y="3562352"/>
            <a:ext cx="1643042" cy="723904"/>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Ocupación de Causes</a:t>
            </a:r>
            <a:endParaRPr lang="es-CO" dirty="0"/>
          </a:p>
        </p:txBody>
      </p:sp>
      <p:pic>
        <p:nvPicPr>
          <p:cNvPr id="31" name="Picture 18" descr="quemas"/>
          <p:cNvPicPr>
            <a:picLocks noChangeAspect="1" noChangeArrowheads="1"/>
          </p:cNvPicPr>
          <p:nvPr/>
        </p:nvPicPr>
        <p:blipFill>
          <a:blip r:embed="rId4" cstate="print"/>
          <a:srcRect/>
          <a:stretch>
            <a:fillRect/>
          </a:stretch>
        </p:blipFill>
        <p:spPr bwMode="auto">
          <a:xfrm>
            <a:off x="0" y="7215214"/>
            <a:ext cx="9163050" cy="2476500"/>
          </a:xfrm>
          <a:prstGeom prst="rect">
            <a:avLst/>
          </a:prstGeom>
          <a:noFill/>
        </p:spPr>
      </p:pic>
      <p:pic>
        <p:nvPicPr>
          <p:cNvPr id="32" name="Picture 18" descr="cultivos"/>
          <p:cNvPicPr>
            <a:picLocks noChangeAspect="1" noChangeArrowheads="1"/>
          </p:cNvPicPr>
          <p:nvPr/>
        </p:nvPicPr>
        <p:blipFill>
          <a:blip r:embed="rId5" cstate="print"/>
          <a:srcRect/>
          <a:stretch>
            <a:fillRect/>
          </a:stretch>
        </p:blipFill>
        <p:spPr bwMode="auto">
          <a:xfrm>
            <a:off x="0" y="7215214"/>
            <a:ext cx="9144000" cy="2476500"/>
          </a:xfrm>
          <a:prstGeom prst="rect">
            <a:avLst/>
          </a:prstGeom>
          <a:noFill/>
        </p:spPr>
      </p:pic>
      <p:pic>
        <p:nvPicPr>
          <p:cNvPr id="33" name="Picture 18" descr="potreros"/>
          <p:cNvPicPr>
            <a:picLocks noChangeAspect="1" noChangeArrowheads="1"/>
          </p:cNvPicPr>
          <p:nvPr/>
        </p:nvPicPr>
        <p:blipFill>
          <a:blip r:embed="rId6" cstate="print"/>
          <a:srcRect/>
          <a:stretch>
            <a:fillRect/>
          </a:stretch>
        </p:blipFill>
        <p:spPr bwMode="auto">
          <a:xfrm>
            <a:off x="0" y="7143776"/>
            <a:ext cx="9144000" cy="2476500"/>
          </a:xfrm>
          <a:prstGeom prst="rect">
            <a:avLst/>
          </a:prstGeom>
          <a:noFill/>
        </p:spPr>
      </p:pic>
      <p:pic>
        <p:nvPicPr>
          <p:cNvPr id="34" name="Picture 18" descr="remociónes"/>
          <p:cNvPicPr>
            <a:picLocks noChangeAspect="1" noChangeArrowheads="1"/>
          </p:cNvPicPr>
          <p:nvPr/>
        </p:nvPicPr>
        <p:blipFill>
          <a:blip r:embed="rId7" cstate="print"/>
          <a:srcRect/>
          <a:stretch>
            <a:fillRect/>
          </a:stretch>
        </p:blipFill>
        <p:spPr bwMode="auto">
          <a:xfrm>
            <a:off x="0" y="7166018"/>
            <a:ext cx="9144000" cy="2478088"/>
          </a:xfrm>
          <a:prstGeom prst="rect">
            <a:avLst/>
          </a:prstGeom>
          <a:noFill/>
        </p:spPr>
      </p:pic>
      <p:grpSp>
        <p:nvGrpSpPr>
          <p:cNvPr id="2" name="36 Grupo"/>
          <p:cNvGrpSpPr/>
          <p:nvPr/>
        </p:nvGrpSpPr>
        <p:grpSpPr>
          <a:xfrm>
            <a:off x="0" y="7215214"/>
            <a:ext cx="9144000" cy="2528893"/>
            <a:chOff x="0" y="7215214"/>
            <a:chExt cx="9144000" cy="2528893"/>
          </a:xfrm>
        </p:grpSpPr>
        <p:pic>
          <p:nvPicPr>
            <p:cNvPr id="35" name="34 Imagen" descr="Torrencialidad.jpg"/>
            <p:cNvPicPr>
              <a:picLocks noChangeAspect="1"/>
            </p:cNvPicPr>
            <p:nvPr/>
          </p:nvPicPr>
          <p:blipFill>
            <a:blip r:embed="rId8" cstate="print"/>
            <a:stretch>
              <a:fillRect/>
            </a:stretch>
          </p:blipFill>
          <p:spPr>
            <a:xfrm>
              <a:off x="0" y="7215214"/>
              <a:ext cx="4286248" cy="2528893"/>
            </a:xfrm>
            <a:prstGeom prst="rect">
              <a:avLst/>
            </a:prstGeom>
          </p:spPr>
        </p:pic>
        <p:pic>
          <p:nvPicPr>
            <p:cNvPr id="36" name="35 Imagen" descr="Inundaciones.jpg"/>
            <p:cNvPicPr>
              <a:picLocks noChangeAspect="1"/>
            </p:cNvPicPr>
            <p:nvPr/>
          </p:nvPicPr>
          <p:blipFill>
            <a:blip r:embed="rId9" cstate="print"/>
            <a:stretch>
              <a:fillRect/>
            </a:stretch>
          </p:blipFill>
          <p:spPr>
            <a:xfrm>
              <a:off x="4286248" y="7215214"/>
              <a:ext cx="4857752" cy="2490792"/>
            </a:xfrm>
            <a:prstGeom prst="rect">
              <a:avLst/>
            </a:prstGeom>
          </p:spPr>
        </p:pic>
      </p:grpSp>
      <p:pic>
        <p:nvPicPr>
          <p:cNvPr id="38" name="Picture 2" descr="madera"/>
          <p:cNvPicPr>
            <a:picLocks noChangeAspect="1" noChangeArrowheads="1"/>
          </p:cNvPicPr>
          <p:nvPr/>
        </p:nvPicPr>
        <p:blipFill>
          <a:blip r:embed="rId10" cstate="print"/>
          <a:srcRect/>
          <a:stretch>
            <a:fillRect/>
          </a:stretch>
        </p:blipFill>
        <p:spPr bwMode="auto">
          <a:xfrm>
            <a:off x="0" y="7148557"/>
            <a:ext cx="9144000" cy="2638425"/>
          </a:xfrm>
          <a:prstGeom prst="rect">
            <a:avLst/>
          </a:prstGeom>
          <a:noFill/>
        </p:spPr>
      </p:pic>
      <p:pic>
        <p:nvPicPr>
          <p:cNvPr id="39" name="Picture 43" descr="mineria2"/>
          <p:cNvPicPr>
            <a:picLocks noChangeAspect="1" noChangeArrowheads="1"/>
          </p:cNvPicPr>
          <p:nvPr/>
        </p:nvPicPr>
        <p:blipFill>
          <a:blip r:embed="rId11" cstate="print"/>
          <a:srcRect/>
          <a:stretch>
            <a:fillRect/>
          </a:stretch>
        </p:blipFill>
        <p:spPr bwMode="auto">
          <a:xfrm>
            <a:off x="-34925" y="7221582"/>
            <a:ext cx="9144000" cy="2565400"/>
          </a:xfrm>
          <a:prstGeom prst="rect">
            <a:avLst/>
          </a:prstGeom>
          <a:noFill/>
        </p:spPr>
      </p:pic>
      <p:pic>
        <p:nvPicPr>
          <p:cNvPr id="40" name="Picture 2" descr="caza y pesca"/>
          <p:cNvPicPr>
            <a:picLocks noChangeAspect="1" noChangeArrowheads="1"/>
          </p:cNvPicPr>
          <p:nvPr/>
        </p:nvPicPr>
        <p:blipFill>
          <a:blip r:embed="rId12" cstate="print"/>
          <a:srcRect/>
          <a:stretch>
            <a:fillRect/>
          </a:stretch>
        </p:blipFill>
        <p:spPr bwMode="auto">
          <a:xfrm>
            <a:off x="32" y="7143776"/>
            <a:ext cx="9144000" cy="2638425"/>
          </a:xfrm>
          <a:prstGeom prst="rect">
            <a:avLst/>
          </a:prstGeom>
          <a:noFill/>
        </p:spPr>
      </p:pic>
      <p:grpSp>
        <p:nvGrpSpPr>
          <p:cNvPr id="3" name="43 Grupo"/>
          <p:cNvGrpSpPr/>
          <p:nvPr/>
        </p:nvGrpSpPr>
        <p:grpSpPr>
          <a:xfrm>
            <a:off x="-1" y="7215214"/>
            <a:ext cx="9120219" cy="2571768"/>
            <a:chOff x="-1" y="7215214"/>
            <a:chExt cx="9120219" cy="2571768"/>
          </a:xfrm>
        </p:grpSpPr>
        <p:pic>
          <p:nvPicPr>
            <p:cNvPr id="41" name="40 Imagen" descr="Contaminacion hidrica.bmp"/>
            <p:cNvPicPr>
              <a:picLocks noChangeAspect="1"/>
            </p:cNvPicPr>
            <p:nvPr/>
          </p:nvPicPr>
          <p:blipFill>
            <a:blip r:embed="rId13" cstate="print"/>
            <a:stretch>
              <a:fillRect/>
            </a:stretch>
          </p:blipFill>
          <p:spPr>
            <a:xfrm>
              <a:off x="-1" y="7215214"/>
              <a:ext cx="3214679" cy="2571768"/>
            </a:xfrm>
            <a:prstGeom prst="rect">
              <a:avLst/>
            </a:prstGeom>
          </p:spPr>
        </p:pic>
        <p:pic>
          <p:nvPicPr>
            <p:cNvPr id="42" name="41 Imagen" descr="Contaminacion hidrica 2.jpg"/>
            <p:cNvPicPr>
              <a:picLocks noChangeAspect="1"/>
            </p:cNvPicPr>
            <p:nvPr/>
          </p:nvPicPr>
          <p:blipFill>
            <a:blip r:embed="rId14" cstate="print"/>
            <a:stretch>
              <a:fillRect/>
            </a:stretch>
          </p:blipFill>
          <p:spPr>
            <a:xfrm>
              <a:off x="3214678" y="7215214"/>
              <a:ext cx="3433443" cy="2571768"/>
            </a:xfrm>
            <a:prstGeom prst="rect">
              <a:avLst/>
            </a:prstGeom>
          </p:spPr>
        </p:pic>
        <p:pic>
          <p:nvPicPr>
            <p:cNvPr id="43" name="42 Imagen" descr="Contaminacion hidrica 3.bmp"/>
            <p:cNvPicPr>
              <a:picLocks noChangeAspect="1"/>
            </p:cNvPicPr>
            <p:nvPr/>
          </p:nvPicPr>
          <p:blipFill>
            <a:blip r:embed="rId15" cstate="print"/>
            <a:stretch>
              <a:fillRect/>
            </a:stretch>
          </p:blipFill>
          <p:spPr>
            <a:xfrm>
              <a:off x="6643702" y="7215214"/>
              <a:ext cx="2476516" cy="2571768"/>
            </a:xfrm>
            <a:prstGeom prst="rect">
              <a:avLst/>
            </a:prstGeom>
          </p:spPr>
        </p:pic>
      </p:grpSp>
      <p:pic>
        <p:nvPicPr>
          <p:cNvPr id="45" name="Picture 5" descr="Panoramica_La_Dorada_1"/>
          <p:cNvPicPr>
            <a:picLocks noChangeAspect="1" noChangeArrowheads="1"/>
          </p:cNvPicPr>
          <p:nvPr/>
        </p:nvPicPr>
        <p:blipFill>
          <a:blip r:embed="rId16" cstate="print"/>
          <a:srcRect/>
          <a:stretch>
            <a:fillRect/>
          </a:stretch>
        </p:blipFill>
        <p:spPr>
          <a:xfrm>
            <a:off x="0" y="6858045"/>
            <a:ext cx="9144000" cy="2928937"/>
          </a:xfrm>
          <a:prstGeom prst="rect">
            <a:avLst/>
          </a:prstGeom>
          <a:noFill/>
        </p:spPr>
      </p:pic>
      <p:grpSp>
        <p:nvGrpSpPr>
          <p:cNvPr id="4" name="56 Grupo"/>
          <p:cNvGrpSpPr/>
          <p:nvPr/>
        </p:nvGrpSpPr>
        <p:grpSpPr>
          <a:xfrm>
            <a:off x="927868" y="2143116"/>
            <a:ext cx="6644528" cy="143670"/>
            <a:chOff x="927868" y="2143116"/>
            <a:chExt cx="6644528" cy="143670"/>
          </a:xfrm>
        </p:grpSpPr>
        <p:cxnSp>
          <p:nvCxnSpPr>
            <p:cNvPr id="50" name="49 Conector recto"/>
            <p:cNvCxnSpPr/>
            <p:nvPr/>
          </p:nvCxnSpPr>
          <p:spPr>
            <a:xfrm>
              <a:off x="928662" y="2143116"/>
              <a:ext cx="6643734" cy="1588"/>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53" name="52 Conector recto de flecha"/>
            <p:cNvCxnSpPr/>
            <p:nvPr/>
          </p:nvCxnSpPr>
          <p:spPr>
            <a:xfrm rot="5400000">
              <a:off x="857224" y="2214554"/>
              <a:ext cx="142876" cy="158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54" name="53 Conector recto de flecha"/>
            <p:cNvCxnSpPr/>
            <p:nvPr/>
          </p:nvCxnSpPr>
          <p:spPr>
            <a:xfrm rot="5400000">
              <a:off x="2715406" y="2213760"/>
              <a:ext cx="142876" cy="158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55" name="54 Conector recto de flecha"/>
            <p:cNvCxnSpPr/>
            <p:nvPr/>
          </p:nvCxnSpPr>
          <p:spPr>
            <a:xfrm rot="5400000">
              <a:off x="4715670" y="2213760"/>
              <a:ext cx="142876" cy="158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56" name="55 Conector recto de flecha"/>
            <p:cNvCxnSpPr/>
            <p:nvPr/>
          </p:nvCxnSpPr>
          <p:spPr>
            <a:xfrm rot="5400000">
              <a:off x="7500164" y="2213760"/>
              <a:ext cx="142876" cy="158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grpSp>
      <p:grpSp>
        <p:nvGrpSpPr>
          <p:cNvPr id="5" name="65 Grupo"/>
          <p:cNvGrpSpPr/>
          <p:nvPr/>
        </p:nvGrpSpPr>
        <p:grpSpPr>
          <a:xfrm>
            <a:off x="927868" y="3356768"/>
            <a:ext cx="7358908" cy="143670"/>
            <a:chOff x="927868" y="3356768"/>
            <a:chExt cx="7358908" cy="143670"/>
          </a:xfrm>
        </p:grpSpPr>
        <p:cxnSp>
          <p:nvCxnSpPr>
            <p:cNvPr id="59" name="58 Conector recto"/>
            <p:cNvCxnSpPr/>
            <p:nvPr/>
          </p:nvCxnSpPr>
          <p:spPr>
            <a:xfrm>
              <a:off x="928662" y="3356768"/>
              <a:ext cx="7358114" cy="79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60" name="59 Conector recto de flecha"/>
            <p:cNvCxnSpPr/>
            <p:nvPr/>
          </p:nvCxnSpPr>
          <p:spPr>
            <a:xfrm rot="5400000">
              <a:off x="857224" y="3428206"/>
              <a:ext cx="142876" cy="158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61" name="60 Conector recto de flecha"/>
            <p:cNvCxnSpPr/>
            <p:nvPr/>
          </p:nvCxnSpPr>
          <p:spPr>
            <a:xfrm rot="5400000">
              <a:off x="2715406" y="3427412"/>
              <a:ext cx="142876" cy="158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62" name="61 Conector recto de flecha"/>
            <p:cNvCxnSpPr/>
            <p:nvPr/>
          </p:nvCxnSpPr>
          <p:spPr>
            <a:xfrm rot="5400000">
              <a:off x="4572794" y="3427412"/>
              <a:ext cx="142876" cy="158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63" name="62 Conector recto de flecha"/>
            <p:cNvCxnSpPr/>
            <p:nvPr/>
          </p:nvCxnSpPr>
          <p:spPr>
            <a:xfrm rot="5400000">
              <a:off x="6430182" y="3427412"/>
              <a:ext cx="142876" cy="158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65" name="64 Conector recto de flecha"/>
            <p:cNvCxnSpPr/>
            <p:nvPr/>
          </p:nvCxnSpPr>
          <p:spPr>
            <a:xfrm rot="5400000">
              <a:off x="8214544" y="3428206"/>
              <a:ext cx="142876" cy="158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1.66667E-6 1.11111E-6 L -0.00104 -0.39653 " pathEditMode="relative" rAng="0" ptsTypes="AA">
                                      <p:cBhvr>
                                        <p:cTn id="6" dur="2000" fill="hold"/>
                                        <p:tgtEl>
                                          <p:spTgt spid="31"/>
                                        </p:tgtEl>
                                        <p:attrNameLst>
                                          <p:attrName>ppt_x</p:attrName>
                                          <p:attrName>ppt_y</p:attrName>
                                        </p:attrNameLst>
                                      </p:cBhvr>
                                      <p:rCtr x="-1" y="-198"/>
                                    </p:animMotion>
                                  </p:childTnLst>
                                </p:cTn>
                              </p:par>
                              <p:par>
                                <p:cTn id="7" presetID="4" presetClass="entr" presetSubtype="16"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box(in)">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1.11111E-6 L 0 -0.38611 " pathEditMode="relative" rAng="0" ptsTypes="AA">
                                      <p:cBhvr>
                                        <p:cTn id="13" dur="2000" fill="hold"/>
                                        <p:tgtEl>
                                          <p:spTgt spid="32"/>
                                        </p:tgtEl>
                                        <p:attrNameLst>
                                          <p:attrName>ppt_x</p:attrName>
                                          <p:attrName>ppt_y</p:attrName>
                                        </p:attrNameLst>
                                      </p:cBhvr>
                                      <p:rCtr x="0" y="-193"/>
                                    </p:animMotion>
                                  </p:childTnLst>
                                </p:cTn>
                              </p:par>
                              <p:par>
                                <p:cTn id="14" presetID="4" presetClass="entr" presetSubtype="16"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ox(in)">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64" presetClass="path" presetSubtype="0" accel="50000" decel="50000" fill="hold" nodeType="clickEffect">
                                  <p:stCondLst>
                                    <p:cond delay="0"/>
                                  </p:stCondLst>
                                  <p:childTnLst>
                                    <p:animMotion origin="layout" path="M 0 -2.22222E-6 L 0 -0.37569 " pathEditMode="relative" rAng="0" ptsTypes="AA">
                                      <p:cBhvr>
                                        <p:cTn id="20" dur="2000" fill="hold"/>
                                        <p:tgtEl>
                                          <p:spTgt spid="33"/>
                                        </p:tgtEl>
                                        <p:attrNameLst>
                                          <p:attrName>ppt_x</p:attrName>
                                          <p:attrName>ppt_y</p:attrName>
                                        </p:attrNameLst>
                                      </p:cBhvr>
                                      <p:rCtr x="0" y="-188"/>
                                    </p:animMotion>
                                  </p:childTnLst>
                                </p:cTn>
                              </p:par>
                              <p:par>
                                <p:cTn id="21" presetID="4" presetClass="entr" presetSubtype="16"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ox(in)">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64" presetClass="path" presetSubtype="0" accel="50000" decel="50000" fill="hold" nodeType="clickEffect">
                                  <p:stCondLst>
                                    <p:cond delay="0"/>
                                  </p:stCondLst>
                                  <p:childTnLst>
                                    <p:animMotion origin="layout" path="M 0 -2.96296E-6 L 0 -0.38935 " pathEditMode="relative" rAng="0" ptsTypes="AA">
                                      <p:cBhvr>
                                        <p:cTn id="27" dur="2000" fill="hold"/>
                                        <p:tgtEl>
                                          <p:spTgt spid="34"/>
                                        </p:tgtEl>
                                        <p:attrNameLst>
                                          <p:attrName>ppt_x</p:attrName>
                                          <p:attrName>ppt_y</p:attrName>
                                        </p:attrNameLst>
                                      </p:cBhvr>
                                      <p:rCtr x="0" y="-195"/>
                                    </p:animMotion>
                                  </p:childTnLst>
                                </p:cTn>
                              </p:par>
                              <p:par>
                                <p:cTn id="28" presetID="4" presetClass="entr" presetSubtype="16"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box(in)">
                                      <p:cBhvr>
                                        <p:cTn id="30" dur="500"/>
                                        <p:tgtEl>
                                          <p:spTgt spid="25"/>
                                        </p:tgtEl>
                                      </p:cBhvr>
                                    </p:animEffect>
                                  </p:childTnLst>
                                </p:cTn>
                              </p:par>
                            </p:childTnLst>
                          </p:cTn>
                        </p:par>
                        <p:par>
                          <p:cTn id="31" fill="hold">
                            <p:stCondLst>
                              <p:cond delay="2000"/>
                            </p:stCondLst>
                            <p:childTnLst>
                              <p:par>
                                <p:cTn id="32" presetID="64" presetClass="path" presetSubtype="0" accel="50000" decel="50000" fill="hold" nodeType="afterEffect">
                                  <p:stCondLst>
                                    <p:cond delay="0"/>
                                  </p:stCondLst>
                                  <p:childTnLst>
                                    <p:animMotion origin="layout" path="M 0 -2.59259E-6 L 0 -0.40023 " pathEditMode="relative" rAng="0" ptsTypes="AA">
                                      <p:cBhvr>
                                        <p:cTn id="33" dur="3000" fill="hold"/>
                                        <p:tgtEl>
                                          <p:spTgt spid="2"/>
                                        </p:tgtEl>
                                        <p:attrNameLst>
                                          <p:attrName>ppt_x</p:attrName>
                                          <p:attrName>ppt_y</p:attrName>
                                        </p:attrNameLst>
                                      </p:cBhvr>
                                      <p:rCtr x="0" y="-200"/>
                                    </p:animMotion>
                                  </p:childTnLst>
                                </p:cTn>
                              </p:par>
                            </p:childTnLst>
                          </p:cTn>
                        </p:par>
                      </p:childTnLst>
                    </p:cTn>
                  </p:par>
                  <p:par>
                    <p:cTn id="34" fill="hold">
                      <p:stCondLst>
                        <p:cond delay="indefinite"/>
                      </p:stCondLst>
                      <p:childTnLst>
                        <p:par>
                          <p:cTn id="35" fill="hold">
                            <p:stCondLst>
                              <p:cond delay="0"/>
                            </p:stCondLst>
                            <p:childTnLst>
                              <p:par>
                                <p:cTn id="36" presetID="64" presetClass="path" presetSubtype="0" accel="50000" decel="50000" fill="hold" nodeType="clickEffect">
                                  <p:stCondLst>
                                    <p:cond delay="0"/>
                                  </p:stCondLst>
                                  <p:childTnLst>
                                    <p:animMotion origin="layout" path="M 0 -2.22222E-6 L 0 -0.40926 " pathEditMode="relative" rAng="0" ptsTypes="AA">
                                      <p:cBhvr>
                                        <p:cTn id="37" dur="2000" fill="hold"/>
                                        <p:tgtEl>
                                          <p:spTgt spid="38"/>
                                        </p:tgtEl>
                                        <p:attrNameLst>
                                          <p:attrName>ppt_x</p:attrName>
                                          <p:attrName>ppt_y</p:attrName>
                                        </p:attrNameLst>
                                      </p:cBhvr>
                                      <p:rCtr x="0" y="-205"/>
                                    </p:animMotion>
                                  </p:childTnLst>
                                </p:cTn>
                              </p:par>
                              <p:par>
                                <p:cTn id="38" presetID="4" presetClass="entr" presetSubtype="16"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box(in)">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64" presetClass="path" presetSubtype="0" accel="50000" decel="50000" fill="hold" nodeType="clickEffect">
                                  <p:stCondLst>
                                    <p:cond delay="0"/>
                                  </p:stCondLst>
                                  <p:childTnLst>
                                    <p:animMotion origin="layout" path="M -5.55556E-7 3.7037E-6 L -0.00399 -0.40394 " pathEditMode="relative" rAng="0" ptsTypes="AA">
                                      <p:cBhvr>
                                        <p:cTn id="44" dur="2000" fill="hold"/>
                                        <p:tgtEl>
                                          <p:spTgt spid="39"/>
                                        </p:tgtEl>
                                        <p:attrNameLst>
                                          <p:attrName>ppt_x</p:attrName>
                                          <p:attrName>ppt_y</p:attrName>
                                        </p:attrNameLst>
                                      </p:cBhvr>
                                      <p:rCtr x="-2" y="-202"/>
                                    </p:animMotion>
                                  </p:childTnLst>
                                </p:cTn>
                              </p:par>
                              <p:par>
                                <p:cTn id="45" presetID="4" presetClass="entr" presetSubtype="16"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ox(in)">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64" presetClass="path" presetSubtype="0" accel="50000" decel="50000" fill="hold" nodeType="clickEffect">
                                  <p:stCondLst>
                                    <p:cond delay="0"/>
                                  </p:stCondLst>
                                  <p:childTnLst>
                                    <p:animMotion origin="layout" path="M 0 2.22222E-6 L 0 -0.40857 " pathEditMode="relative" rAng="0" ptsTypes="AA">
                                      <p:cBhvr>
                                        <p:cTn id="51" dur="2000" fill="hold"/>
                                        <p:tgtEl>
                                          <p:spTgt spid="40"/>
                                        </p:tgtEl>
                                        <p:attrNameLst>
                                          <p:attrName>ppt_x</p:attrName>
                                          <p:attrName>ppt_y</p:attrName>
                                        </p:attrNameLst>
                                      </p:cBhvr>
                                      <p:rCtr x="0" y="-204"/>
                                    </p:animMotion>
                                  </p:childTnLst>
                                </p:cTn>
                              </p:par>
                              <p:par>
                                <p:cTn id="52" presetID="4" presetClass="entr" presetSubtype="16"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box(in)">
                                      <p:cBhvr>
                                        <p:cTn id="54" dur="500"/>
                                        <p:tgtEl>
                                          <p:spTgt spid="28"/>
                                        </p:tgtEl>
                                      </p:cBhvr>
                                    </p:animEffect>
                                  </p:childTnLst>
                                </p:cTn>
                              </p:par>
                            </p:childTnLst>
                          </p:cTn>
                        </p:par>
                      </p:childTnLst>
                    </p:cTn>
                  </p:par>
                  <p:par>
                    <p:cTn id="55" fill="hold">
                      <p:stCondLst>
                        <p:cond delay="indefinite"/>
                      </p:stCondLst>
                      <p:childTnLst>
                        <p:par>
                          <p:cTn id="56" fill="hold">
                            <p:stCondLst>
                              <p:cond delay="0"/>
                            </p:stCondLst>
                            <p:childTnLst>
                              <p:par>
                                <p:cTn id="57" presetID="64" presetClass="path" presetSubtype="0" accel="50000" decel="50000" fill="hold" nodeType="clickEffect">
                                  <p:stCondLst>
                                    <p:cond delay="0"/>
                                  </p:stCondLst>
                                  <p:childTnLst>
                                    <p:animMotion origin="layout" path="M -1.11111E-6 -3.33333E-6 L -0.00642 -0.41412 " pathEditMode="relative" rAng="0" ptsTypes="AA">
                                      <p:cBhvr>
                                        <p:cTn id="58" dur="2000" fill="hold"/>
                                        <p:tgtEl>
                                          <p:spTgt spid="3"/>
                                        </p:tgtEl>
                                        <p:attrNameLst>
                                          <p:attrName>ppt_x</p:attrName>
                                          <p:attrName>ppt_y</p:attrName>
                                        </p:attrNameLst>
                                      </p:cBhvr>
                                      <p:rCtr x="-3" y="-207"/>
                                    </p:animMotion>
                                  </p:childTnLst>
                                </p:cTn>
                              </p:par>
                              <p:par>
                                <p:cTn id="59" presetID="4" presetClass="entr" presetSubtype="16"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box(in)">
                                      <p:cBhvr>
                                        <p:cTn id="61" dur="500"/>
                                        <p:tgtEl>
                                          <p:spTgt spid="29"/>
                                        </p:tgtEl>
                                      </p:cBhvr>
                                    </p:animEffect>
                                  </p:childTnLst>
                                </p:cTn>
                              </p:par>
                            </p:childTnLst>
                          </p:cTn>
                        </p:par>
                      </p:childTnLst>
                    </p:cTn>
                  </p:par>
                  <p:par>
                    <p:cTn id="62" fill="hold">
                      <p:stCondLst>
                        <p:cond delay="indefinite"/>
                      </p:stCondLst>
                      <p:childTnLst>
                        <p:par>
                          <p:cTn id="63" fill="hold">
                            <p:stCondLst>
                              <p:cond delay="0"/>
                            </p:stCondLst>
                            <p:childTnLst>
                              <p:par>
                                <p:cTn id="64" presetID="64" presetClass="path" presetSubtype="0" accel="50000" decel="50000" fill="hold" nodeType="clickEffect">
                                  <p:stCondLst>
                                    <p:cond delay="0"/>
                                  </p:stCondLst>
                                  <p:childTnLst>
                                    <p:animMotion origin="layout" path="M 0 4.07407E-6 L 0 -0.3669 " pathEditMode="relative" rAng="0" ptsTypes="AA">
                                      <p:cBhvr>
                                        <p:cTn id="65" dur="2000" fill="hold"/>
                                        <p:tgtEl>
                                          <p:spTgt spid="45"/>
                                        </p:tgtEl>
                                        <p:attrNameLst>
                                          <p:attrName>ppt_x</p:attrName>
                                          <p:attrName>ppt_y</p:attrName>
                                        </p:attrNameLst>
                                      </p:cBhvr>
                                      <p:rCtr x="0" y="-184"/>
                                    </p:animMotion>
                                  </p:childTnLst>
                                </p:cTn>
                              </p:par>
                              <p:par>
                                <p:cTn id="66" presetID="4" presetClass="entr" presetSubtype="16"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box(in)">
                                      <p:cBhvr>
                                        <p:cTn id="6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194" name="Rectangle 2"/>
          <p:cNvSpPr>
            <a:spLocks noChangeArrowheads="1"/>
          </p:cNvSpPr>
          <p:nvPr/>
        </p:nvSpPr>
        <p:spPr bwMode="auto">
          <a:xfrm>
            <a:off x="0" y="1071546"/>
            <a:ext cx="9144000" cy="5615004"/>
          </a:xfrm>
          <a:prstGeom prst="rect">
            <a:avLst/>
          </a:prstGeom>
          <a:solidFill>
            <a:schemeClr val="bg1"/>
          </a:solidFill>
          <a:ln w="12700">
            <a:noFill/>
            <a:miter lim="800000"/>
            <a:headEnd/>
            <a:tailEnd/>
          </a:ln>
        </p:spPr>
        <p:txBody>
          <a:bodyPr wrap="none" anchor="ctr"/>
          <a:lstStyle/>
          <a:p>
            <a:pPr defTabSz="762000"/>
            <a:endParaRPr lang="es-CO">
              <a:latin typeface="Verdana" pitchFamily="34" charset="0"/>
            </a:endParaRPr>
          </a:p>
        </p:txBody>
      </p:sp>
      <p:sp>
        <p:nvSpPr>
          <p:cNvPr id="6" name="Text Box 14"/>
          <p:cNvSpPr txBox="1">
            <a:spLocks noChangeArrowheads="1"/>
          </p:cNvSpPr>
          <p:nvPr/>
        </p:nvSpPr>
        <p:spPr bwMode="auto">
          <a:xfrm>
            <a:off x="15875" y="333375"/>
            <a:ext cx="7696200" cy="431800"/>
          </a:xfrm>
          <a:prstGeom prst="rect">
            <a:avLst/>
          </a:prstGeom>
          <a:noFill/>
          <a:ln w="57150" cmpd="thinThick">
            <a:noFill/>
            <a:miter lim="800000"/>
            <a:headEnd/>
            <a:tailEnd/>
          </a:ln>
        </p:spPr>
        <p:txBody>
          <a:bodyPr>
            <a:spAutoFit/>
          </a:bodyPr>
          <a:lstStyle/>
          <a:p>
            <a:pPr algn="ctr" eaLnBrk="0" hangingPunct="0">
              <a:spcBef>
                <a:spcPct val="50000"/>
              </a:spcBef>
            </a:pPr>
            <a:r>
              <a:rPr lang="es-ES" sz="2200" b="1">
                <a:solidFill>
                  <a:srgbClr val="00B050"/>
                </a:solidFill>
                <a:latin typeface="Tahoma" pitchFamily="34" charset="0"/>
                <a:cs typeface="Arial" charset="0"/>
              </a:rPr>
              <a:t>Planificación Ambiental del Territorio</a:t>
            </a:r>
          </a:p>
        </p:txBody>
      </p:sp>
      <p:sp>
        <p:nvSpPr>
          <p:cNvPr id="8" name="Text Box 23"/>
          <p:cNvSpPr txBox="1">
            <a:spLocks noChangeArrowheads="1"/>
          </p:cNvSpPr>
          <p:nvPr/>
        </p:nvSpPr>
        <p:spPr bwMode="auto">
          <a:xfrm>
            <a:off x="4264025" y="1268413"/>
            <a:ext cx="4379913" cy="2374900"/>
          </a:xfrm>
          <a:prstGeom prst="rect">
            <a:avLst/>
          </a:prstGeom>
          <a:solidFill>
            <a:schemeClr val="bg1"/>
          </a:solidFill>
          <a:ln w="38100" cmpd="dbl" algn="ctr">
            <a:solidFill>
              <a:srgbClr val="0070C0"/>
            </a:solidFill>
            <a:miter lim="800000"/>
            <a:headEnd/>
            <a:tailEnd/>
          </a:ln>
        </p:spPr>
        <p:txBody>
          <a:bodyPr/>
          <a:lstStyle/>
          <a:p>
            <a:pPr algn="just">
              <a:spcBef>
                <a:spcPct val="50000"/>
              </a:spcBef>
              <a:buClr>
                <a:schemeClr val="accent1"/>
              </a:buClr>
              <a:buFont typeface="Wingdings" pitchFamily="2" charset="2"/>
              <a:buNone/>
              <a:tabLst>
                <a:tab pos="485775" algn="l"/>
              </a:tabLst>
            </a:pPr>
            <a:r>
              <a:rPr lang="es-MX" b="1" dirty="0">
                <a:solidFill>
                  <a:srgbClr val="55775B"/>
                </a:solidFill>
                <a:cs typeface="Arial" charset="0"/>
              </a:rPr>
              <a:t>Contribuir desde lo ambiental y lo territorial a la consolidación de alternativas de desarrollo sostenible en el C, M, L plazo, acordes con las características y dinámicas biofísicas, económicas, sociales, culturales, legales </a:t>
            </a:r>
          </a:p>
          <a:p>
            <a:pPr algn="ctr">
              <a:spcBef>
                <a:spcPct val="50000"/>
              </a:spcBef>
              <a:buClr>
                <a:schemeClr val="accent1"/>
              </a:buClr>
              <a:buFont typeface="Wingdings" pitchFamily="2" charset="2"/>
              <a:buNone/>
              <a:tabLst>
                <a:tab pos="485775" algn="l"/>
              </a:tabLst>
            </a:pPr>
            <a:r>
              <a:rPr lang="es-ES" b="1" dirty="0" smtClean="0">
                <a:solidFill>
                  <a:srgbClr val="55775B"/>
                </a:solidFill>
                <a:cs typeface="Arial" charset="0"/>
              </a:rPr>
              <a:t>POMCA-POT-PDM</a:t>
            </a:r>
            <a:endParaRPr lang="es-MX" b="1" dirty="0">
              <a:solidFill>
                <a:srgbClr val="55775B"/>
              </a:solidFill>
              <a:cs typeface="Arial" charset="0"/>
            </a:endParaRPr>
          </a:p>
        </p:txBody>
      </p:sp>
      <p:sp>
        <p:nvSpPr>
          <p:cNvPr id="11" name="Text Box 24"/>
          <p:cNvSpPr txBox="1">
            <a:spLocks noChangeArrowheads="1"/>
          </p:cNvSpPr>
          <p:nvPr/>
        </p:nvSpPr>
        <p:spPr bwMode="auto">
          <a:xfrm>
            <a:off x="92844" y="2781300"/>
            <a:ext cx="3975100" cy="1339850"/>
          </a:xfrm>
          <a:prstGeom prst="rect">
            <a:avLst/>
          </a:prstGeom>
          <a:solidFill>
            <a:schemeClr val="bg1"/>
          </a:solidFill>
          <a:ln w="38100" cmpd="dbl" algn="ctr">
            <a:solidFill>
              <a:srgbClr val="00B050"/>
            </a:solidFill>
            <a:miter lim="800000"/>
            <a:headEnd/>
            <a:tailEnd/>
          </a:ln>
        </p:spPr>
        <p:txBody>
          <a:bodyPr/>
          <a:lstStyle/>
          <a:p>
            <a:pPr algn="ctr">
              <a:spcBef>
                <a:spcPct val="50000"/>
              </a:spcBef>
              <a:buClr>
                <a:schemeClr val="accent1"/>
              </a:buClr>
              <a:buFont typeface="Wingdings" pitchFamily="2" charset="2"/>
              <a:buNone/>
              <a:tabLst>
                <a:tab pos="485775" algn="l"/>
              </a:tabLst>
            </a:pPr>
            <a:r>
              <a:rPr lang="es-ES" b="1" dirty="0">
                <a:solidFill>
                  <a:srgbClr val="55775B"/>
                </a:solidFill>
                <a:cs typeface="Arial" charset="0"/>
              </a:rPr>
              <a:t>Incorpora la dimensión  ambiental de los procesos de ordenamiento y desarrollo territorial de la región</a:t>
            </a:r>
          </a:p>
        </p:txBody>
      </p:sp>
      <p:sp>
        <p:nvSpPr>
          <p:cNvPr id="12" name="Text Box 25"/>
          <p:cNvSpPr txBox="1">
            <a:spLocks noChangeArrowheads="1"/>
          </p:cNvSpPr>
          <p:nvPr/>
        </p:nvSpPr>
        <p:spPr bwMode="auto">
          <a:xfrm>
            <a:off x="231775" y="4868863"/>
            <a:ext cx="3581400" cy="831850"/>
          </a:xfrm>
          <a:prstGeom prst="rect">
            <a:avLst/>
          </a:prstGeom>
          <a:solidFill>
            <a:schemeClr val="bg1"/>
          </a:solidFill>
          <a:ln w="9525">
            <a:solidFill>
              <a:srgbClr val="00B050"/>
            </a:solidFill>
            <a:miter lim="800000"/>
            <a:headEnd/>
            <a:tailEnd/>
          </a:ln>
        </p:spPr>
        <p:txBody>
          <a:bodyPr>
            <a:spAutoFit/>
          </a:bodyPr>
          <a:lstStyle/>
          <a:p>
            <a:pPr marL="285750" indent="-285750" algn="ctr" eaLnBrk="0" hangingPunct="0">
              <a:spcBef>
                <a:spcPct val="50000"/>
              </a:spcBef>
              <a:buFont typeface="Wingdings" pitchFamily="2" charset="2"/>
              <a:buNone/>
            </a:pPr>
            <a:r>
              <a:rPr lang="es-MX" sz="2400" dirty="0">
                <a:cs typeface="Arial" charset="0"/>
              </a:rPr>
              <a:t>Permite a las cuencas y regiones</a:t>
            </a:r>
            <a:endParaRPr lang="es-ES" sz="2400" dirty="0">
              <a:cs typeface="Arial" charset="0"/>
            </a:endParaRPr>
          </a:p>
        </p:txBody>
      </p:sp>
      <p:sp>
        <p:nvSpPr>
          <p:cNvPr id="13" name="Text Box 26"/>
          <p:cNvSpPr txBox="1">
            <a:spLocks noChangeArrowheads="1"/>
          </p:cNvSpPr>
          <p:nvPr/>
        </p:nvSpPr>
        <p:spPr bwMode="auto">
          <a:xfrm>
            <a:off x="4624388" y="4508500"/>
            <a:ext cx="3816350" cy="1077913"/>
          </a:xfrm>
          <a:prstGeom prst="rect">
            <a:avLst/>
          </a:prstGeom>
          <a:solidFill>
            <a:schemeClr val="bg1"/>
          </a:solidFill>
          <a:ln w="38100" cmpd="dbl" algn="ctr">
            <a:solidFill>
              <a:srgbClr val="0070C0"/>
            </a:solidFill>
            <a:miter lim="800000"/>
            <a:headEnd/>
            <a:tailEnd/>
          </a:ln>
        </p:spPr>
        <p:txBody>
          <a:bodyPr/>
          <a:lstStyle/>
          <a:p>
            <a:pPr algn="ctr">
              <a:spcBef>
                <a:spcPct val="50000"/>
              </a:spcBef>
              <a:buClr>
                <a:schemeClr val="accent1"/>
              </a:buClr>
              <a:buFont typeface="Wingdings" pitchFamily="2" charset="2"/>
              <a:buNone/>
              <a:tabLst>
                <a:tab pos="485775" algn="l"/>
              </a:tabLst>
            </a:pPr>
            <a:r>
              <a:rPr lang="es-ES_tradnl" b="1">
                <a:solidFill>
                  <a:srgbClr val="55775B"/>
                </a:solidFill>
                <a:cs typeface="Arial" charset="0"/>
              </a:rPr>
              <a:t>Regular y orientar el proceso de diseño y planificación del uso del territorio y los RRNN</a:t>
            </a:r>
            <a:endParaRPr lang="es-ES" b="1">
              <a:solidFill>
                <a:srgbClr val="55775B"/>
              </a:solidFill>
              <a:cs typeface="Arial" charset="0"/>
            </a:endParaRPr>
          </a:p>
        </p:txBody>
      </p:sp>
      <p:sp>
        <p:nvSpPr>
          <p:cNvPr id="14" name="AutoShape 27"/>
          <p:cNvSpPr>
            <a:spLocks noChangeArrowheads="1"/>
          </p:cNvSpPr>
          <p:nvPr/>
        </p:nvSpPr>
        <p:spPr bwMode="auto">
          <a:xfrm>
            <a:off x="1835150" y="2224088"/>
            <a:ext cx="561975" cy="412750"/>
          </a:xfrm>
          <a:prstGeom prst="downArrow">
            <a:avLst>
              <a:gd name="adj1" fmla="val 50000"/>
              <a:gd name="adj2" fmla="val 37852"/>
            </a:avLst>
          </a:prstGeom>
          <a:solidFill>
            <a:schemeClr val="tx2"/>
          </a:solidFill>
          <a:ln w="9525">
            <a:solidFill>
              <a:schemeClr val="tx1"/>
            </a:solidFill>
            <a:miter lim="800000"/>
            <a:headEnd/>
            <a:tailEnd/>
          </a:ln>
        </p:spPr>
        <p:txBody>
          <a:bodyPr wrap="none" anchor="ctr"/>
          <a:lstStyle/>
          <a:p>
            <a:pPr algn="r"/>
            <a:endParaRPr lang="es-MX">
              <a:latin typeface="Tahoma" pitchFamily="34" charset="0"/>
              <a:cs typeface="Arial" charset="0"/>
            </a:endParaRPr>
          </a:p>
        </p:txBody>
      </p:sp>
      <p:sp>
        <p:nvSpPr>
          <p:cNvPr id="15" name="AutoShape 28"/>
          <p:cNvSpPr>
            <a:spLocks noChangeArrowheads="1"/>
          </p:cNvSpPr>
          <p:nvPr/>
        </p:nvSpPr>
        <p:spPr bwMode="auto">
          <a:xfrm>
            <a:off x="1835150" y="4292600"/>
            <a:ext cx="649288" cy="427038"/>
          </a:xfrm>
          <a:prstGeom prst="downArrow">
            <a:avLst>
              <a:gd name="adj1" fmla="val 50000"/>
              <a:gd name="adj2" fmla="val 33250"/>
            </a:avLst>
          </a:prstGeom>
          <a:solidFill>
            <a:schemeClr val="tx2"/>
          </a:solidFill>
          <a:ln w="9525">
            <a:solidFill>
              <a:schemeClr val="tx1"/>
            </a:solidFill>
            <a:miter lim="800000"/>
            <a:headEnd/>
            <a:tailEnd/>
          </a:ln>
        </p:spPr>
        <p:txBody>
          <a:bodyPr wrap="none" anchor="ctr"/>
          <a:lstStyle/>
          <a:p>
            <a:pPr algn="r"/>
            <a:endParaRPr lang="es-MX">
              <a:latin typeface="Tahoma" pitchFamily="34" charset="0"/>
              <a:cs typeface="Arial" charset="0"/>
            </a:endParaRPr>
          </a:p>
        </p:txBody>
      </p:sp>
      <p:sp>
        <p:nvSpPr>
          <p:cNvPr id="16" name="AutoShape 30"/>
          <p:cNvSpPr>
            <a:spLocks noChangeArrowheads="1"/>
          </p:cNvSpPr>
          <p:nvPr/>
        </p:nvSpPr>
        <p:spPr bwMode="auto">
          <a:xfrm>
            <a:off x="5934075" y="3860800"/>
            <a:ext cx="576263" cy="431800"/>
          </a:xfrm>
          <a:prstGeom prst="upArrow">
            <a:avLst>
              <a:gd name="adj1" fmla="val 50000"/>
              <a:gd name="adj2" fmla="val 34366"/>
            </a:avLst>
          </a:prstGeom>
          <a:solidFill>
            <a:srgbClr val="003366"/>
          </a:solidFill>
          <a:ln w="9525">
            <a:solidFill>
              <a:schemeClr val="tx1"/>
            </a:solidFill>
            <a:miter lim="800000"/>
            <a:headEnd/>
            <a:tailEnd/>
          </a:ln>
        </p:spPr>
        <p:txBody>
          <a:bodyPr wrap="none" anchor="ctr"/>
          <a:lstStyle/>
          <a:p>
            <a:pPr algn="r"/>
            <a:endParaRPr lang="es-MX">
              <a:latin typeface="Tahoma" pitchFamily="34" charset="0"/>
              <a:cs typeface="Arial" charset="0"/>
            </a:endParaRPr>
          </a:p>
        </p:txBody>
      </p:sp>
      <p:sp>
        <p:nvSpPr>
          <p:cNvPr id="17" name="Text Box 31"/>
          <p:cNvSpPr txBox="1">
            <a:spLocks noChangeArrowheads="1"/>
          </p:cNvSpPr>
          <p:nvPr/>
        </p:nvSpPr>
        <p:spPr bwMode="auto">
          <a:xfrm>
            <a:off x="519113" y="1004888"/>
            <a:ext cx="2895600" cy="1058862"/>
          </a:xfrm>
          <a:prstGeom prst="rect">
            <a:avLst/>
          </a:prstGeom>
          <a:solidFill>
            <a:schemeClr val="bg1"/>
          </a:solidFill>
          <a:ln w="38100" cmpd="dbl" algn="ctr">
            <a:solidFill>
              <a:srgbClr val="3366FF"/>
            </a:solidFill>
            <a:miter lim="800000"/>
            <a:headEnd/>
            <a:tailEnd/>
          </a:ln>
        </p:spPr>
        <p:txBody>
          <a:bodyPr/>
          <a:lstStyle/>
          <a:p>
            <a:pPr algn="ctr" eaLnBrk="0" hangingPunct="0">
              <a:tabLst>
                <a:tab pos="485775" algn="l"/>
              </a:tabLst>
            </a:pPr>
            <a:r>
              <a:rPr lang="es-MX" b="1">
                <a:solidFill>
                  <a:srgbClr val="55775B"/>
                </a:solidFill>
                <a:cs typeface="Arial" charset="0"/>
              </a:rPr>
              <a:t>Proceso dinámico de planificación hacia desarrollo sostenible</a:t>
            </a:r>
            <a:endParaRPr lang="es-ES" b="1">
              <a:solidFill>
                <a:srgbClr val="55775B"/>
              </a:solidFill>
              <a:cs typeface="Arial" charset="0"/>
            </a:endParaRPr>
          </a:p>
          <a:p>
            <a:pPr algn="ctr" eaLnBrk="0" hangingPunct="0">
              <a:tabLst>
                <a:tab pos="485775" algn="l"/>
              </a:tabLst>
            </a:pPr>
            <a:endParaRPr lang="es-ES" b="1">
              <a:solidFill>
                <a:srgbClr val="55775B"/>
              </a:solidFill>
              <a:latin typeface="Calibri" pitchFamily="34" charset="0"/>
              <a:cs typeface="Arial" charset="0"/>
            </a:endParaRPr>
          </a:p>
        </p:txBody>
      </p:sp>
      <p:sp>
        <p:nvSpPr>
          <p:cNvPr id="18" name="17 Flecha doblada hacia arriba"/>
          <p:cNvSpPr/>
          <p:nvPr/>
        </p:nvSpPr>
        <p:spPr>
          <a:xfrm>
            <a:off x="4840288" y="5805488"/>
            <a:ext cx="1800225" cy="547687"/>
          </a:xfrm>
          <a:prstGeom prst="bentUpArrow">
            <a:avLst>
              <a:gd name="adj1" fmla="val 37180"/>
              <a:gd name="adj2" fmla="val 50000"/>
              <a:gd name="adj3" fmla="val 46314"/>
            </a:avLst>
          </a:prstGeom>
          <a:solidFill>
            <a:schemeClr val="accent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CO"/>
          </a:p>
        </p:txBody>
      </p:sp>
    </p:spTree>
    <p:extLst>
      <p:ext uri="{BB962C8B-B14F-4D97-AF65-F5344CB8AC3E}">
        <p14:creationId xmlns:p14="http://schemas.microsoft.com/office/powerpoint/2010/main" xmlns="" val="9448594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1+#ppt_w/2"/>
                                          </p:val>
                                        </p:tav>
                                        <p:tav tm="100000">
                                          <p:val>
                                            <p:strVal val="#ppt_x"/>
                                          </p:val>
                                        </p:tav>
                                      </p:tavLst>
                                    </p:anim>
                                    <p:anim calcmode="lin" valueType="num">
                                      <p:cBhvr additive="base">
                                        <p:cTn id="5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11" grpId="0" animBg="1" autoUpdateAnimBg="0"/>
      <p:bldP spid="12" grpId="0" animBg="1" autoUpdateAnimBg="0"/>
      <p:bldP spid="13" grpId="0" animBg="1" autoUpdateAnimBg="0"/>
      <p:bldP spid="14" grpId="0" animBg="1"/>
      <p:bldP spid="15" grpId="0" animBg="1"/>
      <p:bldP spid="16" grpId="0" animBg="1"/>
      <p:bldP spid="17"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Rectángulo"/>
          <p:cNvSpPr>
            <a:spLocks noChangeArrowheads="1"/>
          </p:cNvSpPr>
          <p:nvPr/>
        </p:nvSpPr>
        <p:spPr bwMode="auto">
          <a:xfrm>
            <a:off x="434975" y="549275"/>
            <a:ext cx="8529638" cy="369332"/>
          </a:xfrm>
          <a:prstGeom prst="rect">
            <a:avLst/>
          </a:prstGeom>
          <a:noFill/>
          <a:ln w="9525">
            <a:noFill/>
            <a:miter lim="800000"/>
            <a:headEnd/>
            <a:tailEnd/>
          </a:ln>
        </p:spPr>
        <p:txBody>
          <a:bodyPr>
            <a:spAutoFit/>
          </a:bodyPr>
          <a:lstStyle/>
          <a:p>
            <a:r>
              <a:rPr lang="es-CO" b="1" dirty="0" smtClean="0">
                <a:solidFill>
                  <a:schemeClr val="tx1"/>
                </a:solidFill>
              </a:rPr>
              <a:t>Instrumentos de planificación - Referentes </a:t>
            </a:r>
            <a:r>
              <a:rPr lang="es-CO" b="1" dirty="0">
                <a:solidFill>
                  <a:schemeClr val="tx1"/>
                </a:solidFill>
              </a:rPr>
              <a:t>Ambientales</a:t>
            </a:r>
          </a:p>
        </p:txBody>
      </p:sp>
      <p:pic>
        <p:nvPicPr>
          <p:cNvPr id="51204" name="Picture 2"/>
          <p:cNvPicPr>
            <a:picLocks noChangeAspect="1" noChangeArrowheads="1"/>
          </p:cNvPicPr>
          <p:nvPr/>
        </p:nvPicPr>
        <p:blipFill>
          <a:blip r:embed="rId2" cstate="print"/>
          <a:srcRect l="30513" t="11064" r="18201" b="7915"/>
          <a:stretch>
            <a:fillRect/>
          </a:stretch>
        </p:blipFill>
        <p:spPr bwMode="auto">
          <a:xfrm>
            <a:off x="2051720" y="1196752"/>
            <a:ext cx="4994093" cy="49320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28 Elipse"/>
          <p:cNvSpPr>
            <a:spLocks noChangeArrowheads="1"/>
          </p:cNvSpPr>
          <p:nvPr/>
        </p:nvSpPr>
        <p:spPr bwMode="auto">
          <a:xfrm>
            <a:off x="4477172" y="809774"/>
            <a:ext cx="571500" cy="571500"/>
          </a:xfrm>
          <a:prstGeom prst="ellipse">
            <a:avLst/>
          </a:prstGeom>
          <a:solidFill>
            <a:schemeClr val="accent1"/>
          </a:solidFill>
          <a:ln w="9525" algn="ctr">
            <a:solidFill>
              <a:schemeClr val="tx1"/>
            </a:solidFill>
            <a:round/>
            <a:headEnd/>
            <a:tailEnd/>
          </a:ln>
        </p:spPr>
        <p:txBody>
          <a:bodyPr/>
          <a:lstStyle/>
          <a:p>
            <a:endParaRPr lang="es-CO">
              <a:latin typeface="Arial" pitchFamily="34" charset="0"/>
              <a:cs typeface="Arial" pitchFamily="34" charset="0"/>
            </a:endParaRPr>
          </a:p>
        </p:txBody>
      </p:sp>
      <p:sp>
        <p:nvSpPr>
          <p:cNvPr id="28675" name="25 Elipse"/>
          <p:cNvSpPr>
            <a:spLocks noChangeArrowheads="1"/>
          </p:cNvSpPr>
          <p:nvPr/>
        </p:nvSpPr>
        <p:spPr bwMode="auto">
          <a:xfrm>
            <a:off x="6334547" y="5024586"/>
            <a:ext cx="714375" cy="428625"/>
          </a:xfrm>
          <a:prstGeom prst="ellipse">
            <a:avLst/>
          </a:prstGeom>
          <a:solidFill>
            <a:schemeClr val="accent1"/>
          </a:solidFill>
          <a:ln w="9525" algn="ctr">
            <a:solidFill>
              <a:schemeClr val="tx1"/>
            </a:solidFill>
            <a:round/>
            <a:headEnd/>
            <a:tailEnd/>
          </a:ln>
        </p:spPr>
        <p:txBody>
          <a:bodyPr/>
          <a:lstStyle/>
          <a:p>
            <a:endParaRPr lang="es-CO">
              <a:latin typeface="Arial" pitchFamily="34" charset="0"/>
              <a:cs typeface="Arial" pitchFamily="34" charset="0"/>
            </a:endParaRPr>
          </a:p>
        </p:txBody>
      </p:sp>
      <p:sp>
        <p:nvSpPr>
          <p:cNvPr id="28676" name="Oval 2"/>
          <p:cNvSpPr>
            <a:spLocks noChangeArrowheads="1"/>
          </p:cNvSpPr>
          <p:nvPr/>
        </p:nvSpPr>
        <p:spPr bwMode="auto">
          <a:xfrm rot="-1801461">
            <a:off x="6561559" y="2798911"/>
            <a:ext cx="688975" cy="809625"/>
          </a:xfrm>
          <a:prstGeom prst="ellipse">
            <a:avLst/>
          </a:prstGeom>
          <a:solidFill>
            <a:srgbClr val="CC99FF">
              <a:alpha val="50980"/>
            </a:srgbClr>
          </a:solidFill>
          <a:ln w="9525">
            <a:solidFill>
              <a:schemeClr val="tx1"/>
            </a:solidFill>
            <a:round/>
            <a:headEnd/>
            <a:tailEnd/>
          </a:ln>
        </p:spPr>
        <p:txBody>
          <a:bodyPr wrap="none" anchor="ctr"/>
          <a:lstStyle/>
          <a:p>
            <a:endParaRPr lang="es-CO">
              <a:latin typeface="Arial" pitchFamily="34" charset="0"/>
              <a:cs typeface="Arial" pitchFamily="34" charset="0"/>
            </a:endParaRPr>
          </a:p>
        </p:txBody>
      </p:sp>
      <p:sp>
        <p:nvSpPr>
          <p:cNvPr id="28677" name="WordArt 3"/>
          <p:cNvSpPr>
            <a:spLocks noChangeArrowheads="1" noChangeShapeType="1" noTextEdit="1"/>
          </p:cNvSpPr>
          <p:nvPr/>
        </p:nvSpPr>
        <p:spPr bwMode="auto">
          <a:xfrm>
            <a:off x="4610522" y="936774"/>
            <a:ext cx="288925" cy="358775"/>
          </a:xfrm>
          <a:prstGeom prst="rect">
            <a:avLst/>
          </a:prstGeom>
        </p:spPr>
        <p:txBody>
          <a:bodyPr wrap="none" fromWordArt="1">
            <a:prstTxWarp prst="textPlain">
              <a:avLst>
                <a:gd name="adj" fmla="val 50000"/>
              </a:avLst>
            </a:prstTxWarp>
          </a:bodyPr>
          <a:lstStyle/>
          <a:p>
            <a:pPr algn="ctr"/>
            <a:r>
              <a:rPr lang="es-CO" sz="2800" kern="10">
                <a:ln w="9525">
                  <a:solidFill>
                    <a:srgbClr val="000000"/>
                  </a:solidFill>
                  <a:round/>
                  <a:headEnd/>
                  <a:tailEnd/>
                </a:ln>
                <a:solidFill>
                  <a:srgbClr val="FFFFFF"/>
                </a:solidFill>
                <a:latin typeface="Arial" pitchFamily="34" charset="0"/>
                <a:cs typeface="Arial" pitchFamily="34" charset="0"/>
              </a:rPr>
              <a:t>PD</a:t>
            </a:r>
          </a:p>
        </p:txBody>
      </p:sp>
      <p:sp>
        <p:nvSpPr>
          <p:cNvPr id="28678" name="WordArt 4"/>
          <p:cNvSpPr>
            <a:spLocks noChangeArrowheads="1" noChangeShapeType="1" noTextEdit="1"/>
          </p:cNvSpPr>
          <p:nvPr/>
        </p:nvSpPr>
        <p:spPr bwMode="auto">
          <a:xfrm>
            <a:off x="3818359" y="3024336"/>
            <a:ext cx="533400" cy="495300"/>
          </a:xfrm>
          <a:prstGeom prst="rect">
            <a:avLst/>
          </a:prstGeom>
        </p:spPr>
        <p:txBody>
          <a:bodyPr wrap="none" fromWordArt="1">
            <a:prstTxWarp prst="textPlain">
              <a:avLst>
                <a:gd name="adj" fmla="val 50000"/>
              </a:avLst>
            </a:prstTxWarp>
          </a:bodyPr>
          <a:lstStyle/>
          <a:p>
            <a:pPr algn="ctr"/>
            <a:r>
              <a:rPr lang="es-CO" sz="2800" kern="10">
                <a:ln w="9525">
                  <a:solidFill>
                    <a:srgbClr val="000000"/>
                  </a:solidFill>
                  <a:round/>
                  <a:headEnd/>
                  <a:tailEnd/>
                </a:ln>
                <a:solidFill>
                  <a:srgbClr val="FFFFFF"/>
                </a:solidFill>
                <a:latin typeface="Arial" pitchFamily="34" charset="0"/>
                <a:cs typeface="Arial" pitchFamily="34" charset="0"/>
              </a:rPr>
              <a:t>PGAR</a:t>
            </a:r>
          </a:p>
          <a:p>
            <a:pPr algn="ctr"/>
            <a:r>
              <a:rPr lang="es-CO" sz="2800" kern="10">
                <a:ln w="9525">
                  <a:solidFill>
                    <a:srgbClr val="000000"/>
                  </a:solidFill>
                  <a:round/>
                  <a:headEnd/>
                  <a:tailEnd/>
                </a:ln>
                <a:solidFill>
                  <a:srgbClr val="FFFFFF"/>
                </a:solidFill>
                <a:latin typeface="Arial" pitchFamily="34" charset="0"/>
                <a:cs typeface="Arial" pitchFamily="34" charset="0"/>
              </a:rPr>
              <a:t>PAT</a:t>
            </a:r>
          </a:p>
        </p:txBody>
      </p:sp>
      <p:sp>
        <p:nvSpPr>
          <p:cNvPr id="28679" name="Oval 5"/>
          <p:cNvSpPr>
            <a:spLocks noChangeArrowheads="1"/>
          </p:cNvSpPr>
          <p:nvPr/>
        </p:nvSpPr>
        <p:spPr bwMode="auto">
          <a:xfrm>
            <a:off x="1619672" y="1238399"/>
            <a:ext cx="1849437" cy="1889125"/>
          </a:xfrm>
          <a:prstGeom prst="ellipse">
            <a:avLst/>
          </a:prstGeom>
          <a:solidFill>
            <a:srgbClr val="92D050">
              <a:alpha val="41176"/>
            </a:srgbClr>
          </a:solidFill>
          <a:ln w="9525">
            <a:solidFill>
              <a:schemeClr val="tx1"/>
            </a:solidFill>
            <a:round/>
            <a:headEnd/>
            <a:tailEnd/>
          </a:ln>
        </p:spPr>
        <p:txBody>
          <a:bodyPr wrap="none" anchor="ctr"/>
          <a:lstStyle/>
          <a:p>
            <a:pPr algn="ctr"/>
            <a:r>
              <a:rPr lang="es-ES" sz="1400" dirty="0">
                <a:latin typeface="Arial" pitchFamily="34" charset="0"/>
                <a:cs typeface="Arial" pitchFamily="34" charset="0"/>
              </a:rPr>
              <a:t>MAVDT</a:t>
            </a:r>
          </a:p>
          <a:p>
            <a:pPr algn="ctr"/>
            <a:r>
              <a:rPr lang="es-ES" sz="1400" dirty="0">
                <a:latin typeface="Arial" pitchFamily="34" charset="0"/>
                <a:cs typeface="Arial" pitchFamily="34" charset="0"/>
              </a:rPr>
              <a:t>Política Ambiental</a:t>
            </a:r>
          </a:p>
          <a:p>
            <a:pPr algn="ctr"/>
            <a:r>
              <a:rPr lang="es-ES" sz="1400" dirty="0">
                <a:latin typeface="Arial" pitchFamily="34" charset="0"/>
                <a:cs typeface="Arial" pitchFamily="34" charset="0"/>
              </a:rPr>
              <a:t>GIPH</a:t>
            </a:r>
          </a:p>
        </p:txBody>
      </p:sp>
      <p:sp>
        <p:nvSpPr>
          <p:cNvPr id="28680" name="Oval 7"/>
          <p:cNvSpPr>
            <a:spLocks noChangeArrowheads="1"/>
          </p:cNvSpPr>
          <p:nvPr/>
        </p:nvSpPr>
        <p:spPr bwMode="auto">
          <a:xfrm>
            <a:off x="3548484" y="2359174"/>
            <a:ext cx="2376488" cy="2808287"/>
          </a:xfrm>
          <a:prstGeom prst="ellipse">
            <a:avLst/>
          </a:prstGeom>
          <a:solidFill>
            <a:srgbClr val="FF9900">
              <a:alpha val="58823"/>
            </a:srgbClr>
          </a:solidFill>
          <a:ln w="9525">
            <a:solidFill>
              <a:schemeClr val="tx1"/>
            </a:solidFill>
            <a:round/>
            <a:headEnd/>
            <a:tailEnd/>
          </a:ln>
        </p:spPr>
        <p:txBody>
          <a:bodyPr wrap="none" anchor="ctr"/>
          <a:lstStyle/>
          <a:p>
            <a:pPr algn="ctr"/>
            <a:r>
              <a:rPr lang="es-ES_tradnl">
                <a:latin typeface="Arial" pitchFamily="34" charset="0"/>
                <a:cs typeface="Arial" pitchFamily="34" charset="0"/>
              </a:rPr>
              <a:t> </a:t>
            </a:r>
            <a:endParaRPr lang="es-ES">
              <a:latin typeface="Arial" pitchFamily="34" charset="0"/>
              <a:cs typeface="Arial" pitchFamily="34" charset="0"/>
            </a:endParaRPr>
          </a:p>
        </p:txBody>
      </p:sp>
      <p:sp>
        <p:nvSpPr>
          <p:cNvPr id="28681" name="Oval 8"/>
          <p:cNvSpPr>
            <a:spLocks noChangeArrowheads="1"/>
          </p:cNvSpPr>
          <p:nvPr/>
        </p:nvSpPr>
        <p:spPr bwMode="auto">
          <a:xfrm>
            <a:off x="5420147" y="1524149"/>
            <a:ext cx="2087562" cy="2278062"/>
          </a:xfrm>
          <a:prstGeom prst="ellipse">
            <a:avLst/>
          </a:prstGeom>
          <a:solidFill>
            <a:srgbClr val="800080">
              <a:alpha val="27058"/>
            </a:srgbClr>
          </a:solidFill>
          <a:ln w="9525">
            <a:solidFill>
              <a:schemeClr val="tx1"/>
            </a:solidFill>
            <a:round/>
            <a:headEnd/>
            <a:tailEnd/>
          </a:ln>
        </p:spPr>
        <p:txBody>
          <a:bodyPr wrap="none" anchor="ctr"/>
          <a:lstStyle/>
          <a:p>
            <a:endParaRPr lang="es-CO">
              <a:latin typeface="Arial" pitchFamily="34" charset="0"/>
              <a:cs typeface="Arial" pitchFamily="34" charset="0"/>
            </a:endParaRPr>
          </a:p>
        </p:txBody>
      </p:sp>
      <p:sp>
        <p:nvSpPr>
          <p:cNvPr id="102409" name="WordArt 9"/>
          <p:cNvSpPr>
            <a:spLocks noChangeArrowheads="1" noChangeShapeType="1" noTextEdit="1"/>
          </p:cNvSpPr>
          <p:nvPr/>
        </p:nvSpPr>
        <p:spPr bwMode="auto">
          <a:xfrm>
            <a:off x="3908831" y="2814313"/>
            <a:ext cx="1727200" cy="1897288"/>
          </a:xfrm>
          <a:prstGeom prst="rect">
            <a:avLst/>
          </a:prstGeom>
        </p:spPr>
        <p:txBody>
          <a:bodyPr wrap="none" fromWordArt="1">
            <a:prstTxWarp prst="textPlain">
              <a:avLst>
                <a:gd name="adj" fmla="val 50000"/>
              </a:avLst>
            </a:prstTxWarp>
          </a:bodyPr>
          <a:lstStyle/>
          <a:p>
            <a:pPr algn="ctr">
              <a:defRPr/>
            </a:pPr>
            <a:r>
              <a:rPr lang="es-CO" sz="2400" b="1" kern="10" dirty="0">
                <a:ln w="9525">
                  <a:noFill/>
                  <a:round/>
                  <a:headEnd/>
                  <a:tailEnd/>
                </a:ln>
                <a:effectLst>
                  <a:outerShdw dist="45791" dir="2021404" algn="ctr" rotWithShape="0">
                    <a:srgbClr val="B2B2B2">
                      <a:alpha val="80000"/>
                    </a:srgbClr>
                  </a:outerShdw>
                </a:effectLst>
                <a:latin typeface="Arial" pitchFamily="34" charset="0"/>
                <a:cs typeface="Arial" pitchFamily="34" charset="0"/>
              </a:rPr>
              <a:t>CAR 1</a:t>
            </a:r>
          </a:p>
          <a:p>
            <a:pPr algn="ctr">
              <a:defRPr/>
            </a:pPr>
            <a:endParaRPr lang="es-CO" sz="2400" kern="10" dirty="0">
              <a:ln w="9525">
                <a:noFill/>
                <a:round/>
                <a:headEnd/>
                <a:tailEnd/>
              </a:ln>
              <a:solidFill>
                <a:srgbClr val="336699"/>
              </a:solidFill>
              <a:effectLst>
                <a:outerShdw dist="45791" dir="2021404" algn="ctr" rotWithShape="0">
                  <a:srgbClr val="B2B2B2">
                    <a:alpha val="80000"/>
                  </a:srgbClr>
                </a:outerShdw>
              </a:effectLst>
              <a:latin typeface="Arial" pitchFamily="34" charset="0"/>
              <a:cs typeface="Arial" pitchFamily="34" charset="0"/>
            </a:endParaRPr>
          </a:p>
          <a:p>
            <a:pPr algn="ctr">
              <a:defRPr/>
            </a:pPr>
            <a:endParaRPr lang="es-CO" sz="2400" kern="10" dirty="0">
              <a:ln w="9525">
                <a:noFill/>
                <a:round/>
                <a:headEnd/>
                <a:tailEnd/>
              </a:ln>
              <a:solidFill>
                <a:srgbClr val="336699"/>
              </a:solidFill>
              <a:effectLst>
                <a:outerShdw dist="45791" dir="2021404" algn="ctr" rotWithShape="0">
                  <a:srgbClr val="B2B2B2">
                    <a:alpha val="80000"/>
                  </a:srgbClr>
                </a:outerShdw>
              </a:effectLst>
              <a:latin typeface="Arial" pitchFamily="34" charset="0"/>
              <a:cs typeface="Arial" pitchFamily="34" charset="0"/>
            </a:endParaRPr>
          </a:p>
          <a:p>
            <a:pPr algn="ctr">
              <a:defRPr/>
            </a:pPr>
            <a:r>
              <a:rPr lang="es-CO" sz="2400" kern="10" dirty="0">
                <a:ln w="9525">
                  <a:noFill/>
                  <a:round/>
                  <a:headEnd/>
                  <a:tailEnd/>
                </a:ln>
                <a:solidFill>
                  <a:srgbClr val="336699"/>
                </a:solidFill>
                <a:effectLst>
                  <a:outerShdw dist="45791" dir="2021404" algn="ctr" rotWithShape="0">
                    <a:srgbClr val="B2B2B2">
                      <a:alpha val="80000"/>
                    </a:srgbClr>
                  </a:outerShdw>
                </a:effectLst>
                <a:latin typeface="Arial" pitchFamily="34" charset="0"/>
                <a:cs typeface="Arial" pitchFamily="34" charset="0"/>
              </a:rPr>
              <a:t>Equipo Técnico Ordenamiento </a:t>
            </a:r>
          </a:p>
          <a:p>
            <a:pPr algn="ctr">
              <a:defRPr/>
            </a:pPr>
            <a:r>
              <a:rPr lang="es-CO" sz="2400" kern="10" dirty="0">
                <a:ln w="9525">
                  <a:noFill/>
                  <a:round/>
                  <a:headEnd/>
                  <a:tailEnd/>
                </a:ln>
                <a:solidFill>
                  <a:srgbClr val="336699"/>
                </a:solidFill>
                <a:effectLst>
                  <a:outerShdw dist="45791" dir="2021404" algn="ctr" rotWithShape="0">
                    <a:srgbClr val="B2B2B2">
                      <a:alpha val="80000"/>
                    </a:srgbClr>
                  </a:outerShdw>
                </a:effectLst>
                <a:latin typeface="Arial" pitchFamily="34" charset="0"/>
                <a:cs typeface="Arial" pitchFamily="34" charset="0"/>
              </a:rPr>
              <a:t>Ambiental </a:t>
            </a:r>
          </a:p>
        </p:txBody>
      </p:sp>
      <p:sp>
        <p:nvSpPr>
          <p:cNvPr id="28683" name="AutoShape 10"/>
          <p:cNvSpPr>
            <a:spLocks noChangeArrowheads="1"/>
          </p:cNvSpPr>
          <p:nvPr/>
        </p:nvSpPr>
        <p:spPr bwMode="auto">
          <a:xfrm rot="-2635984">
            <a:off x="4615284" y="2705249"/>
            <a:ext cx="1460500" cy="835025"/>
          </a:xfrm>
          <a:prstGeom prst="rightArrow">
            <a:avLst>
              <a:gd name="adj1" fmla="val 50000"/>
              <a:gd name="adj2" fmla="val 46083"/>
            </a:avLst>
          </a:prstGeom>
          <a:solidFill>
            <a:srgbClr val="339966"/>
          </a:solidFill>
          <a:ln w="9525">
            <a:noFill/>
            <a:miter lim="800000"/>
            <a:headEnd/>
            <a:tailEnd/>
          </a:ln>
        </p:spPr>
        <p:txBody>
          <a:bodyPr wrap="none" anchor="ctr"/>
          <a:lstStyle/>
          <a:p>
            <a:pPr algn="ctr"/>
            <a:r>
              <a:rPr lang="es-ES_tradnl" sz="1200">
                <a:latin typeface="Arial" pitchFamily="34" charset="0"/>
                <a:cs typeface="Arial" pitchFamily="34" charset="0"/>
              </a:rPr>
              <a:t>DETERMINANTES</a:t>
            </a:r>
          </a:p>
          <a:p>
            <a:pPr algn="ctr"/>
            <a:r>
              <a:rPr lang="es-ES_tradnl" sz="1200">
                <a:latin typeface="Arial" pitchFamily="34" charset="0"/>
                <a:cs typeface="Arial" pitchFamily="34" charset="0"/>
              </a:rPr>
              <a:t>AMBIENTALES</a:t>
            </a:r>
            <a:endParaRPr lang="es-ES" sz="1200">
              <a:latin typeface="Arial" pitchFamily="34" charset="0"/>
              <a:cs typeface="Arial" pitchFamily="34" charset="0"/>
            </a:endParaRPr>
          </a:p>
        </p:txBody>
      </p:sp>
      <p:sp>
        <p:nvSpPr>
          <p:cNvPr id="28684" name="WordArt 11"/>
          <p:cNvSpPr>
            <a:spLocks noChangeArrowheads="1" noChangeShapeType="1" noTextEdit="1"/>
          </p:cNvSpPr>
          <p:nvPr/>
        </p:nvSpPr>
        <p:spPr bwMode="auto">
          <a:xfrm>
            <a:off x="4772447" y="1371749"/>
            <a:ext cx="935037" cy="573087"/>
          </a:xfrm>
          <a:prstGeom prst="rect">
            <a:avLst/>
          </a:prstGeom>
        </p:spPr>
        <p:txBody>
          <a:bodyPr wrap="none" fromWordArt="1">
            <a:prstTxWarp prst="textPlain">
              <a:avLst>
                <a:gd name="adj" fmla="val 50000"/>
              </a:avLst>
            </a:prstTxWarp>
          </a:bodyPr>
          <a:lstStyle/>
          <a:p>
            <a:pPr algn="ctr"/>
            <a:r>
              <a:rPr lang="es-CO" sz="1200" b="1" kern="10">
                <a:ln w="9525">
                  <a:noFill/>
                  <a:round/>
                  <a:headEnd/>
                  <a:tailEnd/>
                </a:ln>
                <a:solidFill>
                  <a:srgbClr val="336699"/>
                </a:solidFill>
                <a:effectLst>
                  <a:outerShdw dist="45791" dir="2021404" algn="ctr" rotWithShape="0">
                    <a:srgbClr val="B2B2B2">
                      <a:alpha val="79999"/>
                    </a:srgbClr>
                  </a:outerShdw>
                </a:effectLst>
                <a:latin typeface="Arial" pitchFamily="34" charset="0"/>
                <a:cs typeface="Arial" pitchFamily="34" charset="0"/>
              </a:rPr>
              <a:t>ENTE </a:t>
            </a:r>
          </a:p>
          <a:p>
            <a:pPr algn="ctr"/>
            <a:r>
              <a:rPr lang="es-CO" sz="1200" b="1" kern="10">
                <a:ln w="9525">
                  <a:noFill/>
                  <a:round/>
                  <a:headEnd/>
                  <a:tailEnd/>
                </a:ln>
                <a:solidFill>
                  <a:srgbClr val="336699"/>
                </a:solidFill>
                <a:effectLst>
                  <a:outerShdw dist="45791" dir="2021404" algn="ctr" rotWithShape="0">
                    <a:srgbClr val="B2B2B2">
                      <a:alpha val="79999"/>
                    </a:srgbClr>
                  </a:outerShdw>
                </a:effectLst>
                <a:latin typeface="Arial" pitchFamily="34" charset="0"/>
                <a:cs typeface="Arial" pitchFamily="34" charset="0"/>
              </a:rPr>
              <a:t>TERRITORIAL 1</a:t>
            </a:r>
          </a:p>
          <a:p>
            <a:pPr algn="ctr"/>
            <a:endParaRPr lang="es-CO" sz="1200" b="1" kern="10">
              <a:ln w="9525">
                <a:noFill/>
                <a:round/>
                <a:headEnd/>
                <a:tailEnd/>
              </a:ln>
              <a:solidFill>
                <a:srgbClr val="336699"/>
              </a:solidFill>
              <a:effectLst>
                <a:outerShdw dist="45791" dir="2021404" algn="ctr" rotWithShape="0">
                  <a:srgbClr val="B2B2B2">
                    <a:alpha val="79999"/>
                  </a:srgbClr>
                </a:outerShdw>
              </a:effectLst>
              <a:latin typeface="Arial" pitchFamily="34" charset="0"/>
              <a:cs typeface="Arial" pitchFamily="34" charset="0"/>
            </a:endParaRPr>
          </a:p>
        </p:txBody>
      </p:sp>
      <p:sp>
        <p:nvSpPr>
          <p:cNvPr id="28685" name="Oval 12"/>
          <p:cNvSpPr>
            <a:spLocks noChangeArrowheads="1"/>
          </p:cNvSpPr>
          <p:nvPr/>
        </p:nvSpPr>
        <p:spPr bwMode="auto">
          <a:xfrm>
            <a:off x="3777073" y="309711"/>
            <a:ext cx="2087562" cy="2274888"/>
          </a:xfrm>
          <a:prstGeom prst="ellipse">
            <a:avLst/>
          </a:prstGeom>
          <a:solidFill>
            <a:srgbClr val="800080">
              <a:alpha val="27058"/>
            </a:srgbClr>
          </a:solidFill>
          <a:ln w="9525">
            <a:solidFill>
              <a:schemeClr val="tx1"/>
            </a:solidFill>
            <a:round/>
            <a:headEnd/>
            <a:tailEnd/>
          </a:ln>
        </p:spPr>
        <p:txBody>
          <a:bodyPr wrap="none" anchor="ctr"/>
          <a:lstStyle/>
          <a:p>
            <a:endParaRPr lang="es-CO">
              <a:latin typeface="Arial" pitchFamily="34" charset="0"/>
              <a:cs typeface="Arial" pitchFamily="34" charset="0"/>
            </a:endParaRPr>
          </a:p>
        </p:txBody>
      </p:sp>
      <p:sp>
        <p:nvSpPr>
          <p:cNvPr id="28686" name="Text Box 13"/>
          <p:cNvSpPr txBox="1">
            <a:spLocks noChangeArrowheads="1"/>
          </p:cNvSpPr>
          <p:nvPr/>
        </p:nvSpPr>
        <p:spPr bwMode="auto">
          <a:xfrm>
            <a:off x="3691359" y="3524399"/>
            <a:ext cx="1031051" cy="369332"/>
          </a:xfrm>
          <a:prstGeom prst="rect">
            <a:avLst/>
          </a:prstGeom>
          <a:noFill/>
          <a:ln w="9525">
            <a:noFill/>
            <a:miter lim="800000"/>
            <a:headEnd/>
            <a:tailEnd/>
          </a:ln>
        </p:spPr>
        <p:txBody>
          <a:bodyPr wrap="none">
            <a:spAutoFit/>
          </a:bodyPr>
          <a:lstStyle/>
          <a:p>
            <a:r>
              <a:rPr lang="es-ES_tradnl">
                <a:latin typeface="Arial" pitchFamily="34" charset="0"/>
                <a:cs typeface="Arial" pitchFamily="34" charset="0"/>
              </a:rPr>
              <a:t>POMCA</a:t>
            </a:r>
            <a:endParaRPr lang="es-ES">
              <a:latin typeface="Arial" pitchFamily="34" charset="0"/>
              <a:cs typeface="Arial" pitchFamily="34" charset="0"/>
            </a:endParaRPr>
          </a:p>
        </p:txBody>
      </p:sp>
      <p:sp>
        <p:nvSpPr>
          <p:cNvPr id="28687" name="Text Box 14"/>
          <p:cNvSpPr txBox="1">
            <a:spLocks noChangeArrowheads="1"/>
          </p:cNvSpPr>
          <p:nvPr/>
        </p:nvSpPr>
        <p:spPr bwMode="auto">
          <a:xfrm>
            <a:off x="6212309" y="2586186"/>
            <a:ext cx="659155" cy="369332"/>
          </a:xfrm>
          <a:prstGeom prst="rect">
            <a:avLst/>
          </a:prstGeom>
          <a:noFill/>
          <a:ln w="9525">
            <a:noFill/>
            <a:miter lim="800000"/>
            <a:headEnd/>
            <a:tailEnd/>
          </a:ln>
        </p:spPr>
        <p:txBody>
          <a:bodyPr wrap="none">
            <a:spAutoFit/>
          </a:bodyPr>
          <a:lstStyle/>
          <a:p>
            <a:r>
              <a:rPr lang="es-ES_tradnl">
                <a:latin typeface="Arial" pitchFamily="34" charset="0"/>
                <a:cs typeface="Arial" pitchFamily="34" charset="0"/>
              </a:rPr>
              <a:t>POT</a:t>
            </a:r>
            <a:endParaRPr lang="es-ES">
              <a:latin typeface="Arial" pitchFamily="34" charset="0"/>
              <a:cs typeface="Arial" pitchFamily="34" charset="0"/>
            </a:endParaRPr>
          </a:p>
        </p:txBody>
      </p:sp>
      <p:sp>
        <p:nvSpPr>
          <p:cNvPr id="28688" name="Oval 15"/>
          <p:cNvSpPr>
            <a:spLocks noChangeArrowheads="1"/>
          </p:cNvSpPr>
          <p:nvPr/>
        </p:nvSpPr>
        <p:spPr bwMode="auto">
          <a:xfrm>
            <a:off x="5491584" y="3802211"/>
            <a:ext cx="1800225" cy="2124075"/>
          </a:xfrm>
          <a:prstGeom prst="ellipse">
            <a:avLst/>
          </a:prstGeom>
          <a:solidFill>
            <a:srgbClr val="800080">
              <a:alpha val="27058"/>
            </a:srgbClr>
          </a:solidFill>
          <a:ln w="9525">
            <a:solidFill>
              <a:schemeClr val="tx1"/>
            </a:solidFill>
            <a:round/>
            <a:headEnd/>
            <a:tailEnd/>
          </a:ln>
        </p:spPr>
        <p:txBody>
          <a:bodyPr wrap="none" anchor="ctr"/>
          <a:lstStyle/>
          <a:p>
            <a:endParaRPr lang="es-CO">
              <a:latin typeface="Arial" pitchFamily="34" charset="0"/>
              <a:cs typeface="Arial" pitchFamily="34" charset="0"/>
            </a:endParaRPr>
          </a:p>
        </p:txBody>
      </p:sp>
      <p:sp>
        <p:nvSpPr>
          <p:cNvPr id="28689" name="WordArt 16"/>
          <p:cNvSpPr>
            <a:spLocks noChangeArrowheads="1" noChangeShapeType="1" noTextEdit="1"/>
          </p:cNvSpPr>
          <p:nvPr/>
        </p:nvSpPr>
        <p:spPr bwMode="auto">
          <a:xfrm>
            <a:off x="6212309" y="2054374"/>
            <a:ext cx="1057275" cy="573087"/>
          </a:xfrm>
          <a:prstGeom prst="rect">
            <a:avLst/>
          </a:prstGeom>
        </p:spPr>
        <p:txBody>
          <a:bodyPr wrap="none" fromWordArt="1">
            <a:prstTxWarp prst="textPlain">
              <a:avLst>
                <a:gd name="adj" fmla="val 50000"/>
              </a:avLst>
            </a:prstTxWarp>
          </a:bodyPr>
          <a:lstStyle/>
          <a:p>
            <a:pPr algn="ctr"/>
            <a:r>
              <a:rPr lang="es-CO" sz="1200" b="1" kern="10" dirty="0">
                <a:ln w="9525">
                  <a:noFill/>
                  <a:round/>
                  <a:headEnd/>
                  <a:tailEnd/>
                </a:ln>
                <a:solidFill>
                  <a:srgbClr val="336699"/>
                </a:solidFill>
                <a:effectLst>
                  <a:outerShdw dist="45791" dir="2021404" algn="ctr" rotWithShape="0">
                    <a:srgbClr val="B2B2B2">
                      <a:alpha val="79999"/>
                    </a:srgbClr>
                  </a:outerShdw>
                </a:effectLst>
                <a:latin typeface="Arial" pitchFamily="34" charset="0"/>
                <a:cs typeface="Arial" pitchFamily="34" charset="0"/>
              </a:rPr>
              <a:t>ENTE </a:t>
            </a:r>
          </a:p>
          <a:p>
            <a:pPr algn="ctr"/>
            <a:r>
              <a:rPr lang="es-CO" sz="1200" b="1" kern="10" dirty="0">
                <a:ln w="9525">
                  <a:noFill/>
                  <a:round/>
                  <a:headEnd/>
                  <a:tailEnd/>
                </a:ln>
                <a:solidFill>
                  <a:srgbClr val="336699"/>
                </a:solidFill>
                <a:effectLst>
                  <a:outerShdw dist="45791" dir="2021404" algn="ctr" rotWithShape="0">
                    <a:srgbClr val="B2B2B2">
                      <a:alpha val="79999"/>
                    </a:srgbClr>
                  </a:outerShdw>
                </a:effectLst>
                <a:latin typeface="Arial" pitchFamily="34" charset="0"/>
                <a:cs typeface="Arial" pitchFamily="34" charset="0"/>
              </a:rPr>
              <a:t>TERRITORIAL 2</a:t>
            </a:r>
          </a:p>
        </p:txBody>
      </p:sp>
      <p:sp>
        <p:nvSpPr>
          <p:cNvPr id="28690" name="WordArt 17"/>
          <p:cNvSpPr>
            <a:spLocks noChangeArrowheads="1" noChangeShapeType="1" noTextEdit="1"/>
          </p:cNvSpPr>
          <p:nvPr/>
        </p:nvSpPr>
        <p:spPr bwMode="auto">
          <a:xfrm>
            <a:off x="5924972" y="4029224"/>
            <a:ext cx="1057275" cy="571500"/>
          </a:xfrm>
          <a:prstGeom prst="rect">
            <a:avLst/>
          </a:prstGeom>
        </p:spPr>
        <p:txBody>
          <a:bodyPr wrap="none" fromWordArt="1">
            <a:prstTxWarp prst="textPlain">
              <a:avLst>
                <a:gd name="adj" fmla="val 50000"/>
              </a:avLst>
            </a:prstTxWarp>
          </a:bodyPr>
          <a:lstStyle/>
          <a:p>
            <a:pPr algn="ctr"/>
            <a:r>
              <a:rPr lang="es-CO" sz="1200" b="1" kern="10">
                <a:ln w="9525">
                  <a:noFill/>
                  <a:round/>
                  <a:headEnd/>
                  <a:tailEnd/>
                </a:ln>
                <a:solidFill>
                  <a:srgbClr val="336699"/>
                </a:solidFill>
                <a:effectLst>
                  <a:outerShdw dist="45791" dir="2021404" algn="ctr" rotWithShape="0">
                    <a:srgbClr val="B2B2B2">
                      <a:alpha val="79999"/>
                    </a:srgbClr>
                  </a:outerShdw>
                </a:effectLst>
                <a:latin typeface="Arial" pitchFamily="34" charset="0"/>
                <a:cs typeface="Arial" pitchFamily="34" charset="0"/>
              </a:rPr>
              <a:t>ENTE </a:t>
            </a:r>
          </a:p>
          <a:p>
            <a:pPr algn="ctr"/>
            <a:r>
              <a:rPr lang="es-CO" sz="1200" b="1" kern="10">
                <a:ln w="9525">
                  <a:noFill/>
                  <a:round/>
                  <a:headEnd/>
                  <a:tailEnd/>
                </a:ln>
                <a:solidFill>
                  <a:srgbClr val="336699"/>
                </a:solidFill>
                <a:effectLst>
                  <a:outerShdw dist="45791" dir="2021404" algn="ctr" rotWithShape="0">
                    <a:srgbClr val="B2B2B2">
                      <a:alpha val="79999"/>
                    </a:srgbClr>
                  </a:outerShdw>
                </a:effectLst>
                <a:latin typeface="Arial" pitchFamily="34" charset="0"/>
                <a:cs typeface="Arial" pitchFamily="34" charset="0"/>
              </a:rPr>
              <a:t>TERRITORIAL 3</a:t>
            </a:r>
          </a:p>
        </p:txBody>
      </p:sp>
      <p:sp>
        <p:nvSpPr>
          <p:cNvPr id="28691" name="Text Box 18"/>
          <p:cNvSpPr txBox="1">
            <a:spLocks noChangeArrowheads="1"/>
          </p:cNvSpPr>
          <p:nvPr/>
        </p:nvSpPr>
        <p:spPr bwMode="auto">
          <a:xfrm>
            <a:off x="6067847" y="4711849"/>
            <a:ext cx="659155" cy="369332"/>
          </a:xfrm>
          <a:prstGeom prst="rect">
            <a:avLst/>
          </a:prstGeom>
          <a:noFill/>
          <a:ln w="9525">
            <a:noFill/>
            <a:miter lim="800000"/>
            <a:headEnd/>
            <a:tailEnd/>
          </a:ln>
        </p:spPr>
        <p:txBody>
          <a:bodyPr wrap="none">
            <a:spAutoFit/>
          </a:bodyPr>
          <a:lstStyle/>
          <a:p>
            <a:r>
              <a:rPr lang="es-ES_tradnl">
                <a:latin typeface="Arial" pitchFamily="34" charset="0"/>
                <a:cs typeface="Arial" pitchFamily="34" charset="0"/>
              </a:rPr>
              <a:t>POT</a:t>
            </a:r>
            <a:endParaRPr lang="es-ES">
              <a:latin typeface="Arial" pitchFamily="34" charset="0"/>
              <a:cs typeface="Arial" pitchFamily="34" charset="0"/>
            </a:endParaRPr>
          </a:p>
        </p:txBody>
      </p:sp>
      <p:sp>
        <p:nvSpPr>
          <p:cNvPr id="28692" name="Text Box 19"/>
          <p:cNvSpPr txBox="1">
            <a:spLocks noChangeArrowheads="1"/>
          </p:cNvSpPr>
          <p:nvPr/>
        </p:nvSpPr>
        <p:spPr bwMode="auto">
          <a:xfrm>
            <a:off x="4340647" y="1827361"/>
            <a:ext cx="659155" cy="369332"/>
          </a:xfrm>
          <a:prstGeom prst="rect">
            <a:avLst/>
          </a:prstGeom>
          <a:noFill/>
          <a:ln w="9525">
            <a:noFill/>
            <a:miter lim="800000"/>
            <a:headEnd/>
            <a:tailEnd/>
          </a:ln>
        </p:spPr>
        <p:txBody>
          <a:bodyPr wrap="none">
            <a:spAutoFit/>
          </a:bodyPr>
          <a:lstStyle/>
          <a:p>
            <a:r>
              <a:rPr lang="es-ES_tradnl" dirty="0">
                <a:latin typeface="Arial" pitchFamily="34" charset="0"/>
                <a:cs typeface="Arial" pitchFamily="34" charset="0"/>
              </a:rPr>
              <a:t>POT</a:t>
            </a:r>
            <a:endParaRPr lang="es-ES" dirty="0">
              <a:latin typeface="Arial" pitchFamily="34" charset="0"/>
              <a:cs typeface="Arial" pitchFamily="34" charset="0"/>
            </a:endParaRPr>
          </a:p>
        </p:txBody>
      </p:sp>
      <p:sp>
        <p:nvSpPr>
          <p:cNvPr id="28693" name="AutoShape 20"/>
          <p:cNvSpPr>
            <a:spLocks noChangeArrowheads="1"/>
          </p:cNvSpPr>
          <p:nvPr/>
        </p:nvSpPr>
        <p:spPr bwMode="auto">
          <a:xfrm rot="1878020">
            <a:off x="5348709" y="4634061"/>
            <a:ext cx="504825" cy="77788"/>
          </a:xfrm>
          <a:prstGeom prst="leftRightArrow">
            <a:avLst>
              <a:gd name="adj1" fmla="val 50000"/>
              <a:gd name="adj2" fmla="val 136796"/>
            </a:avLst>
          </a:prstGeom>
          <a:solidFill>
            <a:schemeClr val="accent1"/>
          </a:solidFill>
          <a:ln w="9525">
            <a:solidFill>
              <a:schemeClr val="tx1"/>
            </a:solidFill>
            <a:miter lim="800000"/>
            <a:headEnd/>
            <a:tailEnd/>
          </a:ln>
        </p:spPr>
        <p:txBody>
          <a:bodyPr wrap="none" anchor="ctr"/>
          <a:lstStyle/>
          <a:p>
            <a:endParaRPr lang="es-CO">
              <a:latin typeface="Arial" pitchFamily="34" charset="0"/>
              <a:cs typeface="Arial" pitchFamily="34" charset="0"/>
            </a:endParaRPr>
          </a:p>
        </p:txBody>
      </p:sp>
      <p:sp>
        <p:nvSpPr>
          <p:cNvPr id="28694" name="AutoShape 21"/>
          <p:cNvSpPr>
            <a:spLocks noChangeArrowheads="1"/>
          </p:cNvSpPr>
          <p:nvPr/>
        </p:nvSpPr>
        <p:spPr bwMode="auto">
          <a:xfrm rot="-2498013">
            <a:off x="5636047" y="3421211"/>
            <a:ext cx="431800" cy="76200"/>
          </a:xfrm>
          <a:prstGeom prst="leftRightArrow">
            <a:avLst>
              <a:gd name="adj1" fmla="val 50000"/>
              <a:gd name="adj2" fmla="val 119446"/>
            </a:avLst>
          </a:prstGeom>
          <a:solidFill>
            <a:schemeClr val="accent1"/>
          </a:solidFill>
          <a:ln w="9525">
            <a:solidFill>
              <a:schemeClr val="tx1"/>
            </a:solidFill>
            <a:miter lim="800000"/>
            <a:headEnd/>
            <a:tailEnd/>
          </a:ln>
        </p:spPr>
        <p:txBody>
          <a:bodyPr wrap="none" anchor="ctr"/>
          <a:lstStyle/>
          <a:p>
            <a:endParaRPr lang="es-CO">
              <a:latin typeface="Arial" pitchFamily="34" charset="0"/>
              <a:cs typeface="Arial" pitchFamily="34" charset="0"/>
            </a:endParaRPr>
          </a:p>
        </p:txBody>
      </p:sp>
      <p:sp>
        <p:nvSpPr>
          <p:cNvPr id="28695" name="AutoShape 22"/>
          <p:cNvSpPr>
            <a:spLocks noChangeArrowheads="1"/>
          </p:cNvSpPr>
          <p:nvPr/>
        </p:nvSpPr>
        <p:spPr bwMode="auto">
          <a:xfrm rot="-4808051">
            <a:off x="4875635" y="2322661"/>
            <a:ext cx="608012" cy="71437"/>
          </a:xfrm>
          <a:prstGeom prst="leftRightArrow">
            <a:avLst>
              <a:gd name="adj1" fmla="val 50000"/>
              <a:gd name="adj2" fmla="val 161515"/>
            </a:avLst>
          </a:prstGeom>
          <a:solidFill>
            <a:schemeClr val="accent1"/>
          </a:solidFill>
          <a:ln w="9525">
            <a:solidFill>
              <a:schemeClr val="tx1"/>
            </a:solidFill>
            <a:miter lim="800000"/>
            <a:headEnd/>
            <a:tailEnd/>
          </a:ln>
        </p:spPr>
        <p:txBody>
          <a:bodyPr wrap="none" anchor="ctr"/>
          <a:lstStyle/>
          <a:p>
            <a:endParaRPr lang="es-CO">
              <a:latin typeface="Arial" pitchFamily="34" charset="0"/>
              <a:cs typeface="Arial" pitchFamily="34" charset="0"/>
            </a:endParaRPr>
          </a:p>
        </p:txBody>
      </p:sp>
      <p:sp>
        <p:nvSpPr>
          <p:cNvPr id="28696" name="Oval 23"/>
          <p:cNvSpPr>
            <a:spLocks noChangeArrowheads="1"/>
          </p:cNvSpPr>
          <p:nvPr/>
        </p:nvSpPr>
        <p:spPr bwMode="auto">
          <a:xfrm>
            <a:off x="1976859" y="3524399"/>
            <a:ext cx="1946275" cy="2232025"/>
          </a:xfrm>
          <a:prstGeom prst="ellipse">
            <a:avLst/>
          </a:prstGeom>
          <a:solidFill>
            <a:srgbClr val="FFFF99">
              <a:alpha val="54901"/>
            </a:srgbClr>
          </a:solidFill>
          <a:ln w="9525">
            <a:solidFill>
              <a:schemeClr val="tx1"/>
            </a:solidFill>
            <a:round/>
            <a:headEnd/>
            <a:tailEnd/>
          </a:ln>
        </p:spPr>
        <p:txBody>
          <a:bodyPr wrap="none" anchor="ctr"/>
          <a:lstStyle/>
          <a:p>
            <a:pPr algn="ctr"/>
            <a:r>
              <a:rPr lang="es-ES" sz="1200">
                <a:latin typeface="Arial" pitchFamily="34" charset="0"/>
                <a:cs typeface="Arial" pitchFamily="34" charset="0"/>
              </a:rPr>
              <a:t>INSTITUTOS </a:t>
            </a:r>
          </a:p>
          <a:p>
            <a:pPr algn="ctr"/>
            <a:r>
              <a:rPr lang="es-ES" sz="1200">
                <a:latin typeface="Arial" pitchFamily="34" charset="0"/>
                <a:cs typeface="Arial" pitchFamily="34" charset="0"/>
              </a:rPr>
              <a:t>DE INVESTIGACION,</a:t>
            </a:r>
          </a:p>
          <a:p>
            <a:pPr algn="ctr"/>
            <a:r>
              <a:rPr lang="es-ES" sz="1200">
                <a:latin typeface="Arial" pitchFamily="34" charset="0"/>
                <a:cs typeface="Arial" pitchFamily="34" charset="0"/>
              </a:rPr>
              <a:t>UNIVERSIDADES, y</a:t>
            </a:r>
          </a:p>
          <a:p>
            <a:pPr algn="ctr"/>
            <a:r>
              <a:rPr lang="es-ES" sz="1200">
                <a:latin typeface="Arial" pitchFamily="34" charset="0"/>
                <a:cs typeface="Arial" pitchFamily="34" charset="0"/>
              </a:rPr>
              <a:t>ONG</a:t>
            </a:r>
          </a:p>
        </p:txBody>
      </p:sp>
      <p:sp>
        <p:nvSpPr>
          <p:cNvPr id="28697" name="Text Box 24"/>
          <p:cNvSpPr txBox="1">
            <a:spLocks noChangeArrowheads="1"/>
          </p:cNvSpPr>
          <p:nvPr/>
        </p:nvSpPr>
        <p:spPr bwMode="auto">
          <a:xfrm>
            <a:off x="6590134" y="3024336"/>
            <a:ext cx="583814" cy="369332"/>
          </a:xfrm>
          <a:prstGeom prst="rect">
            <a:avLst/>
          </a:prstGeom>
          <a:noFill/>
          <a:ln w="9525">
            <a:noFill/>
            <a:miter lim="800000"/>
            <a:headEnd/>
            <a:tailEnd/>
          </a:ln>
        </p:spPr>
        <p:txBody>
          <a:bodyPr wrap="none">
            <a:spAutoFit/>
          </a:bodyPr>
          <a:lstStyle/>
          <a:p>
            <a:r>
              <a:rPr lang="es-ES">
                <a:solidFill>
                  <a:srgbClr val="FFCCFF"/>
                </a:solidFill>
                <a:latin typeface="Arial" pitchFamily="34" charset="0"/>
                <a:cs typeface="Arial" pitchFamily="34" charset="0"/>
              </a:rPr>
              <a:t>PD</a:t>
            </a:r>
            <a:r>
              <a:rPr lang="es-ES" sz="1100">
                <a:solidFill>
                  <a:srgbClr val="FFCCFF"/>
                </a:solidFill>
                <a:latin typeface="Arial" pitchFamily="34" charset="0"/>
                <a:cs typeface="Arial" pitchFamily="34" charset="0"/>
              </a:rPr>
              <a:t>2</a:t>
            </a:r>
            <a:endParaRPr lang="es-ES">
              <a:solidFill>
                <a:srgbClr val="FFCCFF"/>
              </a:solidFill>
              <a:latin typeface="Arial" pitchFamily="34" charset="0"/>
              <a:cs typeface="Arial" pitchFamily="34" charset="0"/>
            </a:endParaRPr>
          </a:p>
        </p:txBody>
      </p:sp>
      <p:sp>
        <p:nvSpPr>
          <p:cNvPr id="28698" name="Text Box 24"/>
          <p:cNvSpPr txBox="1">
            <a:spLocks noChangeArrowheads="1"/>
          </p:cNvSpPr>
          <p:nvPr/>
        </p:nvSpPr>
        <p:spPr bwMode="auto">
          <a:xfrm>
            <a:off x="6426622" y="5024586"/>
            <a:ext cx="583814" cy="369332"/>
          </a:xfrm>
          <a:prstGeom prst="rect">
            <a:avLst/>
          </a:prstGeom>
          <a:noFill/>
          <a:ln w="9525">
            <a:noFill/>
            <a:miter lim="800000"/>
            <a:headEnd/>
            <a:tailEnd/>
          </a:ln>
        </p:spPr>
        <p:txBody>
          <a:bodyPr wrap="none">
            <a:spAutoFit/>
          </a:bodyPr>
          <a:lstStyle/>
          <a:p>
            <a:r>
              <a:rPr lang="es-ES">
                <a:solidFill>
                  <a:srgbClr val="FFCCFF"/>
                </a:solidFill>
                <a:latin typeface="Arial" pitchFamily="34" charset="0"/>
                <a:cs typeface="Arial" pitchFamily="34" charset="0"/>
              </a:rPr>
              <a:t>PD</a:t>
            </a:r>
            <a:r>
              <a:rPr lang="es-ES" sz="1100">
                <a:solidFill>
                  <a:srgbClr val="FFCCFF"/>
                </a:solidFill>
                <a:latin typeface="Arial" pitchFamily="34" charset="0"/>
                <a:cs typeface="Arial" pitchFamily="34" charset="0"/>
              </a:rPr>
              <a:t>3</a:t>
            </a:r>
            <a:endParaRPr lang="es-ES">
              <a:solidFill>
                <a:srgbClr val="FFCCFF"/>
              </a:solidFill>
              <a:latin typeface="Arial" pitchFamily="34" charset="0"/>
              <a:cs typeface="Arial" pitchFamily="34" charset="0"/>
            </a:endParaRPr>
          </a:p>
        </p:txBody>
      </p:sp>
      <p:sp>
        <p:nvSpPr>
          <p:cNvPr id="28" name="27 Elipse"/>
          <p:cNvSpPr/>
          <p:nvPr/>
        </p:nvSpPr>
        <p:spPr bwMode="auto">
          <a:xfrm>
            <a:off x="3119859" y="4595961"/>
            <a:ext cx="2071688" cy="1857375"/>
          </a:xfrm>
          <a:prstGeom prst="ellipse">
            <a:avLst/>
          </a:prstGeom>
          <a:solidFill>
            <a:srgbClr val="FF9900">
              <a:alpha val="59000"/>
            </a:srgbClr>
          </a:solidFill>
          <a:ln w="9525">
            <a:solidFill>
              <a:schemeClr val="tx1"/>
            </a:solidFill>
            <a:round/>
            <a:headEnd/>
            <a:tailEnd/>
          </a:ln>
          <a:effectLst/>
        </p:spPr>
        <p:txBody>
          <a:bodyPr wrap="none" anchor="ctr"/>
          <a:lstStyle/>
          <a:p>
            <a:pPr algn="ctr">
              <a:defRPr/>
            </a:pPr>
            <a:r>
              <a:rPr lang="es-CO" kern="10" dirty="0">
                <a:ln w="9525">
                  <a:noFill/>
                  <a:round/>
                  <a:headEnd/>
                  <a:tailEnd/>
                </a:ln>
                <a:effectLst>
                  <a:outerShdw dist="45791" dir="2021404" algn="ctr" rotWithShape="0">
                    <a:srgbClr val="B2B2B2">
                      <a:alpha val="80000"/>
                    </a:srgbClr>
                  </a:outerShdw>
                </a:effectLst>
                <a:latin typeface="Arial" pitchFamily="34" charset="0"/>
                <a:cs typeface="Arial" pitchFamily="34" charset="0"/>
              </a:rPr>
              <a:t>CAR 2 o </a:t>
            </a:r>
          </a:p>
          <a:p>
            <a:pPr algn="ctr">
              <a:defRPr/>
            </a:pPr>
            <a:r>
              <a:rPr lang="es-CO" kern="10" dirty="0">
                <a:ln w="9525">
                  <a:noFill/>
                  <a:round/>
                  <a:headEnd/>
                  <a:tailEnd/>
                </a:ln>
                <a:effectLst>
                  <a:outerShdw dist="45791" dir="2021404" algn="ctr" rotWithShape="0">
                    <a:srgbClr val="B2B2B2">
                      <a:alpha val="80000"/>
                    </a:srgbClr>
                  </a:outerShdw>
                </a:effectLst>
                <a:latin typeface="Arial" pitchFamily="34" charset="0"/>
                <a:cs typeface="Arial" pitchFamily="34" charset="0"/>
              </a:rPr>
              <a:t>Autoridad</a:t>
            </a:r>
          </a:p>
          <a:p>
            <a:pPr algn="ctr">
              <a:defRPr/>
            </a:pPr>
            <a:r>
              <a:rPr lang="es-ES" kern="10" dirty="0">
                <a:ln w="9525">
                  <a:noFill/>
                  <a:round/>
                  <a:headEnd/>
                  <a:tailEnd/>
                </a:ln>
                <a:effectLst>
                  <a:outerShdw dist="45791" dir="2021404" algn="ctr" rotWithShape="0">
                    <a:srgbClr val="B2B2B2">
                      <a:alpha val="80000"/>
                    </a:srgbClr>
                  </a:outerShdw>
                </a:effectLst>
                <a:latin typeface="Arial" pitchFamily="34" charset="0"/>
                <a:cs typeface="Arial" pitchFamily="34" charset="0"/>
              </a:rPr>
              <a:t>Ambiental</a:t>
            </a:r>
            <a:endParaRPr lang="es-CO" kern="10" dirty="0">
              <a:ln w="9525">
                <a:noFill/>
                <a:round/>
                <a:headEnd/>
                <a:tailEnd/>
              </a:ln>
              <a:effectLst>
                <a:outerShdw dist="45791" dir="2021404" algn="ctr" rotWithShape="0">
                  <a:srgbClr val="B2B2B2">
                    <a:alpha val="80000"/>
                  </a:srgbClr>
                </a:outerShdw>
              </a:effectLst>
              <a:latin typeface="Arial" pitchFamily="34" charset="0"/>
              <a:cs typeface="Arial" pitchFamily="34" charset="0"/>
            </a:endParaRPr>
          </a:p>
        </p:txBody>
      </p:sp>
      <p:sp>
        <p:nvSpPr>
          <p:cNvPr id="28700" name="29 CuadroTexto"/>
          <p:cNvSpPr txBox="1">
            <a:spLocks noChangeArrowheads="1"/>
          </p:cNvSpPr>
          <p:nvPr/>
        </p:nvSpPr>
        <p:spPr bwMode="auto">
          <a:xfrm rot="1098120">
            <a:off x="4087319" y="4657537"/>
            <a:ext cx="813043" cy="430887"/>
          </a:xfrm>
          <a:prstGeom prst="rect">
            <a:avLst/>
          </a:prstGeom>
          <a:noFill/>
          <a:ln w="9525">
            <a:noFill/>
            <a:miter lim="800000"/>
            <a:headEnd/>
            <a:tailEnd/>
          </a:ln>
        </p:spPr>
        <p:txBody>
          <a:bodyPr wrap="none">
            <a:spAutoFit/>
          </a:bodyPr>
          <a:lstStyle/>
          <a:p>
            <a:r>
              <a:rPr lang="es-ES" sz="1100">
                <a:latin typeface="Arial" pitchFamily="34" charset="0"/>
                <a:cs typeface="Arial" pitchFamily="34" charset="0"/>
              </a:rPr>
              <a:t>Comisión </a:t>
            </a:r>
          </a:p>
          <a:p>
            <a:r>
              <a:rPr lang="es-ES" sz="1100">
                <a:latin typeface="Arial" pitchFamily="34" charset="0"/>
                <a:cs typeface="Arial" pitchFamily="34" charset="0"/>
              </a:rPr>
              <a:t>conjunta</a:t>
            </a:r>
            <a:endParaRPr lang="es-CO" sz="1100">
              <a:latin typeface="Arial" pitchFamily="34" charset="0"/>
              <a:cs typeface="Arial" pitchFamily="34" charset="0"/>
            </a:endParaRPr>
          </a:p>
        </p:txBody>
      </p:sp>
      <p:sp>
        <p:nvSpPr>
          <p:cNvPr id="28701" name="32 Flecha arriba"/>
          <p:cNvSpPr>
            <a:spLocks noChangeArrowheads="1"/>
          </p:cNvSpPr>
          <p:nvPr/>
        </p:nvSpPr>
        <p:spPr bwMode="auto">
          <a:xfrm rot="7838907">
            <a:off x="3220666" y="2707629"/>
            <a:ext cx="527050" cy="506413"/>
          </a:xfrm>
          <a:prstGeom prst="upArrow">
            <a:avLst>
              <a:gd name="adj1" fmla="val 50000"/>
              <a:gd name="adj2" fmla="val 50000"/>
            </a:avLst>
          </a:prstGeom>
          <a:solidFill>
            <a:srgbClr val="FFFF00">
              <a:alpha val="23137"/>
            </a:srgbClr>
          </a:solidFill>
          <a:ln w="9525" algn="ctr">
            <a:solidFill>
              <a:schemeClr val="tx1"/>
            </a:solidFill>
            <a:round/>
            <a:headEnd/>
            <a:tailEnd/>
          </a:ln>
        </p:spPr>
        <p:txBody>
          <a:bodyPr/>
          <a:lstStyle/>
          <a:p>
            <a:endParaRPr lang="es-CO">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0" name="9 Marcador de texto"/>
          <p:cNvSpPr txBox="1">
            <a:spLocks/>
          </p:cNvSpPr>
          <p:nvPr/>
        </p:nvSpPr>
        <p:spPr>
          <a:xfrm>
            <a:off x="285720" y="1700808"/>
            <a:ext cx="8215370" cy="2214602"/>
          </a:xfrm>
          <a:prstGeom prst="rect">
            <a:avLst/>
          </a:prstGeom>
        </p:spPr>
        <p:txBody>
          <a:bodyPr/>
          <a:lstStyle/>
          <a:p>
            <a:pPr indent="-342900" algn="just"/>
            <a:r>
              <a:rPr lang="es-ES_tradnl" sz="3000" dirty="0" smtClean="0">
                <a:latin typeface="Arial Narrow" pitchFamily="34" charset="0"/>
              </a:rPr>
              <a:t>La diversidad en </a:t>
            </a:r>
            <a:r>
              <a:rPr lang="es-ES_tradnl" sz="3000" dirty="0">
                <a:latin typeface="Arial Narrow" pitchFamily="34" charset="0"/>
              </a:rPr>
              <a:t>el territorio, que </a:t>
            </a:r>
            <a:r>
              <a:rPr lang="es-ES_tradnl" sz="3000" dirty="0" smtClean="0">
                <a:latin typeface="Arial Narrow" pitchFamily="34" charset="0"/>
              </a:rPr>
              <a:t>conlleva </a:t>
            </a:r>
            <a:r>
              <a:rPr lang="es-ES_tradnl" sz="3000" dirty="0">
                <a:latin typeface="Arial Narrow" pitchFamily="34" charset="0"/>
              </a:rPr>
              <a:t>a </a:t>
            </a:r>
            <a:r>
              <a:rPr lang="es-ES_tradnl" sz="3000" b="1" dirty="0" smtClean="0">
                <a:solidFill>
                  <a:srgbClr val="C87D0E"/>
                </a:solidFill>
                <a:latin typeface="Arial Narrow" pitchFamily="34" charset="0"/>
              </a:rPr>
              <a:t>diferencias </a:t>
            </a:r>
            <a:r>
              <a:rPr lang="es-ES_tradnl" sz="3000" b="1" dirty="0">
                <a:solidFill>
                  <a:srgbClr val="C87D0E"/>
                </a:solidFill>
                <a:latin typeface="Arial Narrow" pitchFamily="34" charset="0"/>
              </a:rPr>
              <a:t>de intereses y de </a:t>
            </a:r>
            <a:r>
              <a:rPr lang="es-ES_tradnl" sz="3000" b="1" dirty="0" smtClean="0">
                <a:solidFill>
                  <a:srgbClr val="C87D0E"/>
                </a:solidFill>
                <a:latin typeface="Arial Narrow" pitchFamily="34" charset="0"/>
              </a:rPr>
              <a:t>actores.</a:t>
            </a:r>
          </a:p>
          <a:p>
            <a:pPr indent="-342900" algn="just"/>
            <a:r>
              <a:rPr lang="es-ES_tradnl" sz="3000" b="1" dirty="0" smtClean="0">
                <a:solidFill>
                  <a:srgbClr val="C87D0E"/>
                </a:solidFill>
                <a:latin typeface="Arial Narrow" pitchFamily="34" charset="0"/>
              </a:rPr>
              <a:t> </a:t>
            </a:r>
            <a:endParaRPr lang="es-ES_tradnl" sz="3000" dirty="0">
              <a:latin typeface="Arial Narrow" pitchFamily="34" charset="0"/>
            </a:endParaRPr>
          </a:p>
          <a:p>
            <a:pPr indent="-342900" algn="just"/>
            <a:r>
              <a:rPr lang="es-ES_tradnl" sz="3000" dirty="0" smtClean="0">
                <a:latin typeface="Arial Narrow" pitchFamily="34" charset="0"/>
              </a:rPr>
              <a:t>Diferentes </a:t>
            </a:r>
            <a:r>
              <a:rPr lang="es-ES_tradnl" sz="3000" dirty="0">
                <a:latin typeface="Arial Narrow" pitchFamily="34" charset="0"/>
              </a:rPr>
              <a:t>formas de </a:t>
            </a:r>
            <a:r>
              <a:rPr lang="es-ES_tradnl" sz="3000" b="1" dirty="0">
                <a:solidFill>
                  <a:srgbClr val="C87D0E"/>
                </a:solidFill>
                <a:latin typeface="Arial Narrow" pitchFamily="34" charset="0"/>
              </a:rPr>
              <a:t>entenderlo y </a:t>
            </a:r>
            <a:r>
              <a:rPr lang="es-ES_tradnl" sz="3000" b="1" dirty="0" smtClean="0">
                <a:solidFill>
                  <a:srgbClr val="C87D0E"/>
                </a:solidFill>
                <a:latin typeface="Arial Narrow" pitchFamily="34" charset="0"/>
              </a:rPr>
              <a:t>transformarlo.</a:t>
            </a:r>
            <a:endParaRPr lang="es-ES_tradnl" sz="3000" b="1" dirty="0">
              <a:solidFill>
                <a:srgbClr val="C87D0E"/>
              </a:solidFill>
              <a:latin typeface="Arial Narrow" pitchFamily="34" charset="0"/>
            </a:endParaRPr>
          </a:p>
          <a:p>
            <a:pPr indent="-342900" algn="just"/>
            <a:endParaRPr lang="es-ES_tradnl" sz="3000" dirty="0">
              <a:latin typeface="Arial Narrow" pitchFamily="34" charset="0"/>
            </a:endParaRPr>
          </a:p>
        </p:txBody>
      </p:sp>
      <p:sp>
        <p:nvSpPr>
          <p:cNvPr id="11" name="10 CuadroTexto"/>
          <p:cNvSpPr txBox="1"/>
          <p:nvPr/>
        </p:nvSpPr>
        <p:spPr>
          <a:xfrm>
            <a:off x="1571604" y="404664"/>
            <a:ext cx="5857916" cy="1200329"/>
          </a:xfrm>
          <a:prstGeom prst="rect">
            <a:avLst/>
          </a:prstGeom>
          <a:noFill/>
        </p:spPr>
        <p:txBody>
          <a:bodyPr wrap="square" rtlCol="0">
            <a:spAutoFit/>
          </a:bodyPr>
          <a:lstStyle/>
          <a:p>
            <a:pPr algn="ctr"/>
            <a:r>
              <a:rPr lang="es-ES_tradnl" sz="3600" b="1" dirty="0" smtClean="0">
                <a:effectLst>
                  <a:outerShdw blurRad="38100" dist="38100" dir="2700000" algn="tl">
                    <a:srgbClr val="000000">
                      <a:alpha val="43137"/>
                    </a:srgbClr>
                  </a:outerShdw>
                </a:effectLst>
                <a:latin typeface="Arial Narrow" pitchFamily="34" charset="0"/>
              </a:rPr>
              <a:t>El Ordenamiento Ambiental Territorial </a:t>
            </a:r>
            <a:r>
              <a:rPr lang="es-ES_tradnl" sz="3600" dirty="0" smtClean="0">
                <a:latin typeface="Arial Narrow" pitchFamily="34" charset="0"/>
              </a:rPr>
              <a:t>debe reconocer: </a:t>
            </a:r>
          </a:p>
        </p:txBody>
      </p:sp>
      <p:sp>
        <p:nvSpPr>
          <p:cNvPr id="12" name="11 Rectángulo"/>
          <p:cNvSpPr/>
          <p:nvPr/>
        </p:nvSpPr>
        <p:spPr>
          <a:xfrm>
            <a:off x="285720" y="4357694"/>
            <a:ext cx="5366400" cy="1785950"/>
          </a:xfrm>
          <a:prstGeom prst="rect">
            <a:avLst/>
          </a:prstGeom>
          <a:solidFill>
            <a:srgbClr val="FFFFCC">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000" b="1" dirty="0" smtClean="0">
                <a:solidFill>
                  <a:srgbClr val="000066"/>
                </a:solidFill>
                <a:latin typeface="Arial Narrow" pitchFamily="34" charset="0"/>
              </a:rPr>
              <a:t>Ese reconocimiento debe reflejarse en una </a:t>
            </a:r>
            <a:r>
              <a:rPr lang="es-ES_tradnl" sz="3000" b="1" dirty="0" smtClean="0">
                <a:solidFill>
                  <a:srgbClr val="C87D0E"/>
                </a:solidFill>
                <a:latin typeface="Arial Narrow" pitchFamily="34" charset="0"/>
              </a:rPr>
              <a:t>Zonificación</a:t>
            </a:r>
            <a:r>
              <a:rPr lang="es-ES_tradnl" sz="3000" b="1" dirty="0" smtClean="0">
                <a:latin typeface="Arial Narrow" pitchFamily="34" charset="0"/>
              </a:rPr>
              <a:t> </a:t>
            </a:r>
            <a:r>
              <a:rPr lang="es-ES_tradnl" sz="3000" b="1" dirty="0" smtClean="0">
                <a:solidFill>
                  <a:srgbClr val="C87D0E"/>
                </a:solidFill>
                <a:latin typeface="Arial Narrow" pitchFamily="34" charset="0"/>
              </a:rPr>
              <a:t>de uso y manejo apropiado del Suelo.</a:t>
            </a:r>
            <a:endParaRPr lang="es-ES_tradnl" sz="3000" b="1" dirty="0" smtClean="0">
              <a:latin typeface="Arial Narrow" pitchFamily="34" charset="0"/>
            </a:endParaRPr>
          </a:p>
          <a:p>
            <a:pPr algn="ctr"/>
            <a:endParaRPr lang="es-CO" dirty="0"/>
          </a:p>
        </p:txBody>
      </p:sp>
      <p:pic>
        <p:nvPicPr>
          <p:cNvPr id="13" name="5 Imagen" descr="DSC06549.jpg"/>
          <p:cNvPicPr>
            <a:picLocks noChangeAspect="1"/>
          </p:cNvPicPr>
          <p:nvPr/>
        </p:nvPicPr>
        <p:blipFill>
          <a:blip r:embed="rId3" cstate="print"/>
          <a:srcRect r="4443" b="11110"/>
          <a:stretch>
            <a:fillRect/>
          </a:stretch>
        </p:blipFill>
        <p:spPr bwMode="auto">
          <a:xfrm>
            <a:off x="5868144" y="4077072"/>
            <a:ext cx="3071813" cy="2143125"/>
          </a:xfrm>
          <a:prstGeom prst="rect">
            <a:avLst/>
          </a:prstGeom>
          <a:noFill/>
          <a:ln w="9525">
            <a:noFill/>
            <a:miter lim="800000"/>
            <a:headEnd/>
            <a:tailEnd/>
          </a:ln>
        </p:spPr>
      </p:pic>
    </p:spTree>
    <p:extLst>
      <p:ext uri="{BB962C8B-B14F-4D97-AF65-F5344CB8AC3E}">
        <p14:creationId xmlns:p14="http://schemas.microsoft.com/office/powerpoint/2010/main" xmlns="" val="9448594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descr="interna 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7106" name="Picture 2"/>
          <p:cNvPicPr>
            <a:picLocks noChangeAspect="1" noChangeArrowheads="1"/>
          </p:cNvPicPr>
          <p:nvPr/>
        </p:nvPicPr>
        <p:blipFill>
          <a:blip r:embed="rId3" cstate="print"/>
          <a:srcRect/>
          <a:stretch>
            <a:fillRect/>
          </a:stretch>
        </p:blipFill>
        <p:spPr bwMode="auto">
          <a:xfrm>
            <a:off x="2987824" y="4293096"/>
            <a:ext cx="3120008" cy="2340006"/>
          </a:xfrm>
          <a:prstGeom prst="rect">
            <a:avLst/>
          </a:prstGeom>
          <a:noFill/>
          <a:ln w="9525">
            <a:noFill/>
            <a:miter lim="800000"/>
            <a:headEnd/>
            <a:tailEnd/>
          </a:ln>
        </p:spPr>
      </p:pic>
      <p:pic>
        <p:nvPicPr>
          <p:cNvPr id="47107" name="Picture 3"/>
          <p:cNvPicPr>
            <a:picLocks noChangeAspect="1" noChangeArrowheads="1"/>
          </p:cNvPicPr>
          <p:nvPr/>
        </p:nvPicPr>
        <p:blipFill>
          <a:blip r:embed="rId4" cstate="print"/>
          <a:srcRect/>
          <a:stretch>
            <a:fillRect/>
          </a:stretch>
        </p:blipFill>
        <p:spPr bwMode="auto">
          <a:xfrm>
            <a:off x="-36512" y="4311352"/>
            <a:ext cx="3048000" cy="2286000"/>
          </a:xfrm>
          <a:prstGeom prst="rect">
            <a:avLst/>
          </a:prstGeom>
          <a:noFill/>
          <a:ln w="9525">
            <a:noFill/>
            <a:miter lim="800000"/>
            <a:headEnd/>
            <a:tailEnd/>
          </a:ln>
        </p:spPr>
      </p:pic>
      <p:sp>
        <p:nvSpPr>
          <p:cNvPr id="10" name="9 Rectángulo"/>
          <p:cNvSpPr/>
          <p:nvPr/>
        </p:nvSpPr>
        <p:spPr>
          <a:xfrm>
            <a:off x="323528" y="548680"/>
            <a:ext cx="7848872" cy="3662541"/>
          </a:xfrm>
          <a:prstGeom prst="rect">
            <a:avLst/>
          </a:prstGeom>
        </p:spPr>
        <p:txBody>
          <a:bodyPr wrap="square">
            <a:spAutoFit/>
          </a:bodyPr>
          <a:lstStyle/>
          <a:p>
            <a:pPr algn="just"/>
            <a:r>
              <a:rPr lang="es-CO" sz="2000" dirty="0" smtClean="0">
                <a:latin typeface="Arial" pitchFamily="34" charset="0"/>
                <a:cs typeface="Arial" pitchFamily="34" charset="0"/>
              </a:rPr>
              <a:t>“</a:t>
            </a:r>
            <a:r>
              <a:rPr lang="es-CO" sz="2000" i="1" dirty="0" smtClean="0">
                <a:latin typeface="Arial" pitchFamily="34" charset="0"/>
                <a:cs typeface="Arial" pitchFamily="34" charset="0"/>
              </a:rPr>
              <a:t>Encuentro de Voluntades </a:t>
            </a:r>
            <a:r>
              <a:rPr lang="es-CO" sz="2000" i="1" dirty="0" smtClean="0">
                <a:latin typeface="Arial" pitchFamily="34" charset="0"/>
                <a:cs typeface="Arial" pitchFamily="34" charset="0"/>
              </a:rPr>
              <a:t>para la </a:t>
            </a:r>
            <a:r>
              <a:rPr lang="es-CO" sz="2000" i="1" dirty="0" smtClean="0">
                <a:latin typeface="Arial" pitchFamily="34" charset="0"/>
                <a:cs typeface="Arial" pitchFamily="34" charset="0"/>
              </a:rPr>
              <a:t>consolidación de un Plan de acción prospectivo y participativo para la cuenca del río Guarinó y </a:t>
            </a:r>
            <a:r>
              <a:rPr lang="es-CO" sz="2000" i="1" dirty="0" smtClean="0">
                <a:latin typeface="Arial" pitchFamily="34" charset="0"/>
                <a:cs typeface="Arial" pitchFamily="34" charset="0"/>
              </a:rPr>
              <a:t>la Charca </a:t>
            </a:r>
            <a:r>
              <a:rPr lang="es-CO" sz="2000" i="1" dirty="0" smtClean="0">
                <a:latin typeface="Arial" pitchFamily="34" charset="0"/>
                <a:cs typeface="Arial" pitchFamily="34" charset="0"/>
              </a:rPr>
              <a:t>de Guarinocito</a:t>
            </a:r>
            <a:r>
              <a:rPr lang="es-CO" sz="2000" i="1" dirty="0" smtClean="0">
                <a:latin typeface="Arial" pitchFamily="34" charset="0"/>
                <a:cs typeface="Arial" pitchFamily="34" charset="0"/>
              </a:rPr>
              <a:t>”</a:t>
            </a:r>
            <a:r>
              <a:rPr lang="es-CO" sz="2000" dirty="0" smtClean="0">
                <a:latin typeface="Arial" pitchFamily="34" charset="0"/>
                <a:cs typeface="Arial" pitchFamily="34" charset="0"/>
              </a:rPr>
              <a:t> </a:t>
            </a:r>
            <a:endParaRPr lang="es-CO" sz="2000" dirty="0" smtClean="0">
              <a:latin typeface="Arial" pitchFamily="34" charset="0"/>
              <a:cs typeface="Arial" pitchFamily="34" charset="0"/>
            </a:endParaRPr>
          </a:p>
          <a:p>
            <a:pPr algn="just"/>
            <a:endParaRPr lang="es-CO" sz="2000" dirty="0" smtClean="0">
              <a:latin typeface="Arial" pitchFamily="34" charset="0"/>
              <a:cs typeface="Arial" pitchFamily="34" charset="0"/>
            </a:endParaRPr>
          </a:p>
          <a:p>
            <a:pPr algn="just"/>
            <a:r>
              <a:rPr lang="es-CO" sz="2000" dirty="0" smtClean="0">
                <a:latin typeface="Arial" pitchFamily="34" charset="0"/>
                <a:cs typeface="Arial" pitchFamily="34" charset="0"/>
              </a:rPr>
              <a:t>Dialogo </a:t>
            </a:r>
            <a:r>
              <a:rPr lang="es-CO" sz="2000" dirty="0" smtClean="0">
                <a:latin typeface="Arial" pitchFamily="34" charset="0"/>
                <a:cs typeface="Arial" pitchFamily="34" charset="0"/>
              </a:rPr>
              <a:t>conjunto y participativo: publico - privado y social, entorno al Plan de </a:t>
            </a:r>
            <a:r>
              <a:rPr lang="es-CO" sz="2000" dirty="0" smtClean="0">
                <a:latin typeface="Arial" pitchFamily="34" charset="0"/>
                <a:cs typeface="Arial" pitchFamily="34" charset="0"/>
              </a:rPr>
              <a:t>Acción propuesto </a:t>
            </a:r>
            <a:r>
              <a:rPr lang="es-CO" sz="2000" dirty="0" smtClean="0">
                <a:latin typeface="Arial" pitchFamily="34" charset="0"/>
                <a:cs typeface="Arial" pitchFamily="34" charset="0"/>
              </a:rPr>
              <a:t>para la toma de decisiones, relacionadas con el ordenamiento y manejo ambiental de </a:t>
            </a:r>
            <a:r>
              <a:rPr lang="es-CO" sz="2000" dirty="0" smtClean="0">
                <a:latin typeface="Arial" pitchFamily="34" charset="0"/>
                <a:cs typeface="Arial" pitchFamily="34" charset="0"/>
              </a:rPr>
              <a:t>la Cuenca </a:t>
            </a:r>
            <a:r>
              <a:rPr lang="es-CO" sz="2000" dirty="0" smtClean="0">
                <a:latin typeface="Arial" pitchFamily="34" charset="0"/>
                <a:cs typeface="Arial" pitchFamily="34" charset="0"/>
              </a:rPr>
              <a:t>del río Guarinó y la Charca de </a:t>
            </a:r>
            <a:r>
              <a:rPr lang="es-CO" sz="2000" dirty="0" smtClean="0">
                <a:latin typeface="Arial" pitchFamily="34" charset="0"/>
                <a:cs typeface="Arial" pitchFamily="34" charset="0"/>
              </a:rPr>
              <a:t>Guarinocito.</a:t>
            </a:r>
            <a:endParaRPr lang="es-CO" sz="2000" i="1" dirty="0" smtClean="0">
              <a:latin typeface="Arial" pitchFamily="34" charset="0"/>
              <a:cs typeface="Arial" pitchFamily="34" charset="0"/>
            </a:endParaRPr>
          </a:p>
          <a:p>
            <a:endParaRPr lang="es-CO" i="1" dirty="0" smtClean="0"/>
          </a:p>
          <a:p>
            <a:endParaRPr lang="es-CO" i="1" dirty="0" smtClean="0"/>
          </a:p>
          <a:p>
            <a:endParaRPr lang="es-CO" i="1" dirty="0" smtClean="0"/>
          </a:p>
          <a:p>
            <a:endParaRPr lang="es-CO" dirty="0"/>
          </a:p>
        </p:txBody>
      </p:sp>
      <p:pic>
        <p:nvPicPr>
          <p:cNvPr id="11" name="Picture 2" descr="E:\1.1PAI Guarinó\4.Registro fotog_Guarinó\Guarino 2.jpg"/>
          <p:cNvPicPr>
            <a:picLocks noChangeAspect="1" noChangeArrowheads="1"/>
          </p:cNvPicPr>
          <p:nvPr/>
        </p:nvPicPr>
        <p:blipFill>
          <a:blip r:embed="rId5" cstate="print"/>
          <a:srcRect/>
          <a:stretch>
            <a:fillRect/>
          </a:stretch>
        </p:blipFill>
        <p:spPr bwMode="auto">
          <a:xfrm>
            <a:off x="6084168" y="4282133"/>
            <a:ext cx="3059832" cy="2315219"/>
          </a:xfrm>
          <a:prstGeom prst="rect">
            <a:avLst/>
          </a:prstGeom>
          <a:noFill/>
        </p:spPr>
      </p:pic>
    </p:spTree>
    <p:extLst>
      <p:ext uri="{BB962C8B-B14F-4D97-AF65-F5344CB8AC3E}">
        <p14:creationId xmlns:p14="http://schemas.microsoft.com/office/powerpoint/2010/main" xmlns="" val="9448594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6491064" cy="1143000"/>
          </a:xfrm>
        </p:spPr>
        <p:txBody>
          <a:bodyPr>
            <a:normAutofit/>
          </a:bodyPr>
          <a:lstStyle/>
          <a:p>
            <a:r>
              <a:rPr lang="es-CO" dirty="0" smtClean="0">
                <a:solidFill>
                  <a:srgbClr val="C00000"/>
                </a:solidFill>
              </a:rPr>
              <a:t>La </a:t>
            </a:r>
            <a:r>
              <a:rPr lang="es-CO" dirty="0" smtClean="0">
                <a:solidFill>
                  <a:srgbClr val="C00000"/>
                </a:solidFill>
              </a:rPr>
              <a:t>cuenca del río Guarinó</a:t>
            </a:r>
            <a:endParaRPr lang="es-CO" dirty="0">
              <a:solidFill>
                <a:srgbClr val="C00000"/>
              </a:solidFill>
            </a:endParaRPr>
          </a:p>
        </p:txBody>
      </p:sp>
      <p:pic>
        <p:nvPicPr>
          <p:cNvPr id="7" name="6 Marcador de contenido" descr="La Cuenca.png"/>
          <p:cNvPicPr>
            <a:picLocks noGrp="1" noChangeAspect="1"/>
          </p:cNvPicPr>
          <p:nvPr>
            <p:ph idx="1"/>
          </p:nvPr>
        </p:nvPicPr>
        <p:blipFill>
          <a:blip r:embed="rId2" cstate="print"/>
          <a:stretch>
            <a:fillRect/>
          </a:stretch>
        </p:blipFill>
        <p:spPr>
          <a:xfrm>
            <a:off x="251520" y="1887785"/>
            <a:ext cx="5292080" cy="3269407"/>
          </a:xfrm>
        </p:spPr>
      </p:pic>
      <p:sp>
        <p:nvSpPr>
          <p:cNvPr id="8" name="2 Subtítulo"/>
          <p:cNvSpPr txBox="1">
            <a:spLocks/>
          </p:cNvSpPr>
          <p:nvPr/>
        </p:nvSpPr>
        <p:spPr>
          <a:xfrm>
            <a:off x="6228184" y="1844824"/>
            <a:ext cx="2592288" cy="432048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s-CO"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0" name="9 Tabla"/>
          <p:cNvGraphicFramePr>
            <a:graphicFrameLocks noGrp="1"/>
          </p:cNvGraphicFramePr>
          <p:nvPr/>
        </p:nvGraphicFramePr>
        <p:xfrm>
          <a:off x="5868144" y="1897312"/>
          <a:ext cx="3168352" cy="3259880"/>
        </p:xfrm>
        <a:graphic>
          <a:graphicData uri="http://schemas.openxmlformats.org/drawingml/2006/table">
            <a:tbl>
              <a:tblPr/>
              <a:tblGrid>
                <a:gridCol w="1548680"/>
                <a:gridCol w="1619672"/>
              </a:tblGrid>
              <a:tr h="306790">
                <a:tc>
                  <a:txBody>
                    <a:bodyPr/>
                    <a:lstStyle/>
                    <a:p>
                      <a:pPr>
                        <a:lnSpc>
                          <a:spcPct val="115000"/>
                        </a:lnSpc>
                        <a:spcAft>
                          <a:spcPts val="1000"/>
                        </a:spcAft>
                      </a:pPr>
                      <a:r>
                        <a:rPr lang="es-ES" sz="1100" b="1" dirty="0">
                          <a:latin typeface="Calibri"/>
                          <a:ea typeface="Calibri"/>
                          <a:cs typeface="Times New Roman"/>
                        </a:rPr>
                        <a:t>Parámetros </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1849B"/>
                      </a:solidFill>
                      <a:prstDash val="solid"/>
                      <a:round/>
                      <a:headEnd type="none" w="med" len="med"/>
                      <a:tailEnd type="none" w="med" len="med"/>
                    </a:lnB>
                    <a:solidFill>
                      <a:srgbClr val="CCFFCC"/>
                    </a:solidFill>
                  </a:tcPr>
                </a:tc>
                <a:tc>
                  <a:txBody>
                    <a:bodyPr/>
                    <a:lstStyle/>
                    <a:p>
                      <a:pPr>
                        <a:lnSpc>
                          <a:spcPct val="115000"/>
                        </a:lnSpc>
                        <a:spcAft>
                          <a:spcPts val="1000"/>
                        </a:spcAft>
                      </a:pPr>
                      <a:r>
                        <a:rPr lang="es-ES" sz="1100" b="1" dirty="0" smtClean="0">
                          <a:latin typeface="Calibri"/>
                          <a:ea typeface="Calibri"/>
                          <a:cs typeface="Times New Roman"/>
                        </a:rPr>
                        <a:t>Magnitud</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solidFill>
                      <a:srgbClr val="CCFFCC"/>
                    </a:solidFill>
                  </a:tcPr>
                </a:tc>
              </a:tr>
              <a:tr h="304941">
                <a:tc>
                  <a:txBody>
                    <a:bodyPr/>
                    <a:lstStyle/>
                    <a:p>
                      <a:pPr>
                        <a:lnSpc>
                          <a:spcPct val="115000"/>
                        </a:lnSpc>
                        <a:spcAft>
                          <a:spcPts val="1000"/>
                        </a:spcAft>
                      </a:pPr>
                      <a:r>
                        <a:rPr lang="es-ES" sz="1100">
                          <a:latin typeface="Calibri"/>
                          <a:ea typeface="Calibri"/>
                          <a:cs typeface="Times New Roman"/>
                        </a:rPr>
                        <a:t>Área de la cuenca</a:t>
                      </a:r>
                      <a:endParaRPr lang="es-CO" sz="110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1000"/>
                        </a:spcAft>
                        <a:buClrTx/>
                        <a:buSzTx/>
                        <a:buFontTx/>
                        <a:buNone/>
                        <a:tabLst/>
                        <a:defRPr/>
                      </a:pPr>
                      <a:r>
                        <a:rPr lang="es-ES" sz="1100" dirty="0" smtClean="0">
                          <a:latin typeface="+mn-lt"/>
                          <a:ea typeface="Calibri"/>
                          <a:cs typeface="Times New Roman"/>
                        </a:rPr>
                        <a:t>837.5 </a:t>
                      </a:r>
                      <a:r>
                        <a:rPr lang="es-ES" sz="1100" dirty="0" smtClean="0">
                          <a:latin typeface="Calibri"/>
                          <a:ea typeface="Calibri"/>
                          <a:cs typeface="Times New Roman"/>
                        </a:rPr>
                        <a:t>Km</a:t>
                      </a:r>
                      <a:r>
                        <a:rPr lang="es-ES" sz="1100" baseline="30000" dirty="0" smtClean="0">
                          <a:latin typeface="Calibri"/>
                          <a:ea typeface="Calibri"/>
                          <a:cs typeface="Times New Roman"/>
                        </a:rPr>
                        <a:t>2</a:t>
                      </a:r>
                      <a:r>
                        <a:rPr lang="es-ES" sz="1100" dirty="0" smtClean="0">
                          <a:latin typeface="Calibri"/>
                          <a:ea typeface="Calibri"/>
                          <a:cs typeface="Times New Roman"/>
                        </a:rPr>
                        <a:t> </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469005">
                <a:tc>
                  <a:txBody>
                    <a:bodyPr/>
                    <a:lstStyle/>
                    <a:p>
                      <a:pPr>
                        <a:lnSpc>
                          <a:spcPct val="115000"/>
                        </a:lnSpc>
                        <a:spcAft>
                          <a:spcPts val="1000"/>
                        </a:spcAft>
                      </a:pPr>
                      <a:r>
                        <a:rPr lang="es-ES" sz="1100">
                          <a:latin typeface="Calibri"/>
                          <a:ea typeface="Calibri"/>
                          <a:cs typeface="Times New Roman"/>
                        </a:rPr>
                        <a:t>Longitud del cauce principal</a:t>
                      </a:r>
                      <a:endParaRPr lang="es-CO" sz="110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c>
                  <a:txBody>
                    <a:bodyPr/>
                    <a:lstStyle/>
                    <a:p>
                      <a:pPr>
                        <a:lnSpc>
                          <a:spcPct val="115000"/>
                        </a:lnSpc>
                        <a:spcAft>
                          <a:spcPts val="1000"/>
                        </a:spcAft>
                      </a:pPr>
                      <a:r>
                        <a:rPr lang="es-ES" sz="1100" dirty="0" smtClean="0">
                          <a:latin typeface="Calibri"/>
                          <a:ea typeface="Calibri"/>
                          <a:cs typeface="Times New Roman"/>
                        </a:rPr>
                        <a:t>133,7 Km</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304941">
                <a:tc>
                  <a:txBody>
                    <a:bodyPr/>
                    <a:lstStyle/>
                    <a:p>
                      <a:pPr>
                        <a:lnSpc>
                          <a:spcPct val="115000"/>
                        </a:lnSpc>
                        <a:spcAft>
                          <a:spcPts val="1000"/>
                        </a:spcAft>
                      </a:pPr>
                      <a:r>
                        <a:rPr lang="es-ES" sz="1100">
                          <a:latin typeface="Calibri"/>
                          <a:ea typeface="Calibri"/>
                          <a:cs typeface="Times New Roman"/>
                        </a:rPr>
                        <a:t>Longitud de la cuenca </a:t>
                      </a:r>
                      <a:endParaRPr lang="es-CO" sz="110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c>
                  <a:txBody>
                    <a:bodyPr/>
                    <a:lstStyle/>
                    <a:p>
                      <a:pPr>
                        <a:lnSpc>
                          <a:spcPct val="115000"/>
                        </a:lnSpc>
                        <a:spcAft>
                          <a:spcPts val="1000"/>
                        </a:spcAft>
                      </a:pPr>
                      <a:r>
                        <a:rPr lang="es-ES" sz="1100" dirty="0" smtClean="0">
                          <a:latin typeface="Calibri"/>
                          <a:ea typeface="Calibri"/>
                          <a:cs typeface="Times New Roman"/>
                        </a:rPr>
                        <a:t>78,1 Km</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306790">
                <a:tc>
                  <a:txBody>
                    <a:bodyPr/>
                    <a:lstStyle/>
                    <a:p>
                      <a:pPr>
                        <a:lnSpc>
                          <a:spcPct val="115000"/>
                        </a:lnSpc>
                        <a:spcAft>
                          <a:spcPts val="1000"/>
                        </a:spcAft>
                      </a:pPr>
                      <a:r>
                        <a:rPr lang="es-ES" sz="1100" dirty="0" smtClean="0">
                          <a:latin typeface="Calibri"/>
                          <a:ea typeface="Calibri"/>
                          <a:cs typeface="Times New Roman"/>
                        </a:rPr>
                        <a:t>Municipios</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c>
                  <a:txBody>
                    <a:bodyPr/>
                    <a:lstStyle/>
                    <a:p>
                      <a:pPr>
                        <a:lnSpc>
                          <a:spcPct val="115000"/>
                        </a:lnSpc>
                        <a:spcAft>
                          <a:spcPts val="1000"/>
                        </a:spcAft>
                      </a:pPr>
                      <a:r>
                        <a:rPr lang="es-ES" sz="1100" dirty="0" smtClean="0">
                          <a:latin typeface="Calibri"/>
                          <a:ea typeface="Calibri"/>
                          <a:cs typeface="Times New Roman"/>
                        </a:rPr>
                        <a:t>5 de Caldas y 4 de Tolima</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304941">
                <a:tc>
                  <a:txBody>
                    <a:bodyPr/>
                    <a:lstStyle/>
                    <a:p>
                      <a:pPr>
                        <a:lnSpc>
                          <a:spcPct val="115000"/>
                        </a:lnSpc>
                        <a:spcAft>
                          <a:spcPts val="1000"/>
                        </a:spcAft>
                      </a:pPr>
                      <a:r>
                        <a:rPr lang="es-CO" sz="1100" dirty="0" smtClean="0">
                          <a:latin typeface="Calibri"/>
                          <a:ea typeface="Calibri"/>
                          <a:cs typeface="Times New Roman"/>
                        </a:rPr>
                        <a:t>Población</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c>
                  <a:txBody>
                    <a:bodyPr/>
                    <a:lstStyle/>
                    <a:p>
                      <a:pPr>
                        <a:lnSpc>
                          <a:spcPct val="115000"/>
                        </a:lnSpc>
                        <a:spcAft>
                          <a:spcPts val="1000"/>
                        </a:spcAft>
                      </a:pPr>
                      <a:r>
                        <a:rPr lang="es-CO" sz="1100" dirty="0" smtClean="0">
                          <a:latin typeface="Calibri"/>
                          <a:ea typeface="Calibri"/>
                          <a:cs typeface="Times New Roman"/>
                        </a:rPr>
                        <a:t>40 mil habitantes (</a:t>
                      </a:r>
                      <a:r>
                        <a:rPr lang="es-CO" sz="1100" dirty="0" err="1" smtClean="0">
                          <a:latin typeface="Calibri"/>
                          <a:ea typeface="Calibri"/>
                          <a:cs typeface="Times New Roman"/>
                        </a:rPr>
                        <a:t>Aprox</a:t>
                      </a:r>
                      <a:r>
                        <a:rPr lang="es-CO" sz="1100" dirty="0" smtClean="0">
                          <a:latin typeface="Calibri"/>
                          <a:ea typeface="Calibri"/>
                          <a:cs typeface="Times New Roman"/>
                        </a:rPr>
                        <a:t>)</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304941">
                <a:tc>
                  <a:txBody>
                    <a:bodyPr/>
                    <a:lstStyle/>
                    <a:p>
                      <a:pPr>
                        <a:lnSpc>
                          <a:spcPct val="115000"/>
                        </a:lnSpc>
                        <a:spcAft>
                          <a:spcPts val="1000"/>
                        </a:spcAft>
                      </a:pPr>
                      <a:r>
                        <a:rPr lang="es-ES" sz="1100" dirty="0" smtClean="0">
                          <a:latin typeface="Calibri"/>
                          <a:ea typeface="Calibri"/>
                          <a:cs typeface="Times New Roman"/>
                        </a:rPr>
                        <a:t>Alta</a:t>
                      </a:r>
                      <a:r>
                        <a:rPr lang="es-ES" sz="1100" baseline="0" dirty="0" smtClean="0">
                          <a:latin typeface="Calibri"/>
                          <a:ea typeface="Calibri"/>
                          <a:cs typeface="Times New Roman"/>
                        </a:rPr>
                        <a:t> cordillera</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c>
                  <a:txBody>
                    <a:bodyPr/>
                    <a:lstStyle/>
                    <a:p>
                      <a:pPr>
                        <a:lnSpc>
                          <a:spcPct val="115000"/>
                        </a:lnSpc>
                        <a:spcAft>
                          <a:spcPts val="1000"/>
                        </a:spcAft>
                      </a:pPr>
                      <a:r>
                        <a:rPr lang="es-ES" sz="1100" dirty="0" err="1" smtClean="0">
                          <a:latin typeface="Calibri"/>
                          <a:ea typeface="Calibri"/>
                          <a:cs typeface="Times New Roman"/>
                        </a:rPr>
                        <a:t>Marulanda</a:t>
                      </a:r>
                      <a:r>
                        <a:rPr lang="es-ES" sz="1100" dirty="0" smtClean="0">
                          <a:latin typeface="Calibri"/>
                          <a:ea typeface="Calibri"/>
                          <a:cs typeface="Times New Roman"/>
                        </a:rPr>
                        <a:t>  y </a:t>
                      </a:r>
                      <a:r>
                        <a:rPr lang="es-ES" sz="1100" dirty="0" err="1" smtClean="0">
                          <a:latin typeface="Calibri"/>
                          <a:ea typeface="Calibri"/>
                          <a:cs typeface="Times New Roman"/>
                        </a:rPr>
                        <a:t>Hervéo</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469005">
                <a:tc>
                  <a:txBody>
                    <a:bodyPr/>
                    <a:lstStyle/>
                    <a:p>
                      <a:pPr>
                        <a:lnSpc>
                          <a:spcPct val="115000"/>
                        </a:lnSpc>
                        <a:spcAft>
                          <a:spcPts val="1000"/>
                        </a:spcAft>
                      </a:pPr>
                      <a:r>
                        <a:rPr lang="es-ES" sz="1100" dirty="0" smtClean="0">
                          <a:latin typeface="Calibri"/>
                          <a:ea typeface="Calibri"/>
                          <a:cs typeface="Times New Roman"/>
                        </a:rPr>
                        <a:t>Cafeteros</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c>
                  <a:txBody>
                    <a:bodyPr/>
                    <a:lstStyle/>
                    <a:p>
                      <a:pPr>
                        <a:lnSpc>
                          <a:spcPct val="115000"/>
                        </a:lnSpc>
                        <a:spcAft>
                          <a:spcPts val="1000"/>
                        </a:spcAft>
                      </a:pPr>
                      <a:r>
                        <a:rPr lang="es-ES" sz="1100" dirty="0" smtClean="0">
                          <a:latin typeface="Calibri"/>
                          <a:ea typeface="Calibri"/>
                          <a:cs typeface="Times New Roman"/>
                        </a:rPr>
                        <a:t>Manzanares, </a:t>
                      </a:r>
                      <a:r>
                        <a:rPr lang="es-ES" sz="1100" dirty="0" err="1" smtClean="0">
                          <a:latin typeface="Calibri"/>
                          <a:ea typeface="Calibri"/>
                          <a:cs typeface="Times New Roman"/>
                        </a:rPr>
                        <a:t>Marquetalia</a:t>
                      </a:r>
                      <a:r>
                        <a:rPr lang="es-ES" sz="1100" dirty="0" smtClean="0">
                          <a:latin typeface="Calibri"/>
                          <a:ea typeface="Calibri"/>
                          <a:cs typeface="Times New Roman"/>
                        </a:rPr>
                        <a:t> y Fresno</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469005">
                <a:tc>
                  <a:txBody>
                    <a:bodyPr/>
                    <a:lstStyle/>
                    <a:p>
                      <a:pPr>
                        <a:lnSpc>
                          <a:spcPct val="115000"/>
                        </a:lnSpc>
                        <a:spcAft>
                          <a:spcPts val="1000"/>
                        </a:spcAft>
                      </a:pPr>
                      <a:r>
                        <a:rPr lang="es-ES" sz="1100" dirty="0" smtClean="0">
                          <a:latin typeface="Calibri"/>
                          <a:ea typeface="Calibri"/>
                          <a:cs typeface="Times New Roman"/>
                        </a:rPr>
                        <a:t>Magdalenenses</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c>
                  <a:txBody>
                    <a:bodyPr/>
                    <a:lstStyle/>
                    <a:p>
                      <a:pPr>
                        <a:lnSpc>
                          <a:spcPct val="115000"/>
                        </a:lnSpc>
                        <a:spcAft>
                          <a:spcPts val="1000"/>
                        </a:spcAft>
                      </a:pPr>
                      <a:r>
                        <a:rPr lang="es-ES" sz="1100" dirty="0" smtClean="0">
                          <a:latin typeface="Calibri"/>
                          <a:ea typeface="Calibri"/>
                          <a:cs typeface="Times New Roman"/>
                        </a:rPr>
                        <a:t>La</a:t>
                      </a:r>
                      <a:r>
                        <a:rPr lang="es-ES" sz="1100" baseline="0" dirty="0" smtClean="0">
                          <a:latin typeface="Calibri"/>
                          <a:ea typeface="Calibri"/>
                          <a:cs typeface="Times New Roman"/>
                        </a:rPr>
                        <a:t> Dorada, Victoria</a:t>
                      </a:r>
                      <a:r>
                        <a:rPr lang="es-ES" sz="1100" dirty="0" smtClean="0">
                          <a:latin typeface="Calibri"/>
                          <a:ea typeface="Calibri"/>
                          <a:cs typeface="Times New Roman"/>
                        </a:rPr>
                        <a:t> , Mariquita y Honda </a:t>
                      </a:r>
                      <a:endParaRPr lang="es-CO" sz="1100" dirty="0">
                        <a:latin typeface="Calibri"/>
                        <a:ea typeface="Calibri"/>
                        <a:cs typeface="Times New Roman"/>
                      </a:endParaRPr>
                    </a:p>
                  </a:txBody>
                  <a:tcPr marL="89941" marR="89941" marT="44970" marB="44970" anchor="ctr">
                    <a:lnL w="12700" cap="flat" cmpd="sng" algn="ctr">
                      <a:solidFill>
                        <a:srgbClr val="31849B"/>
                      </a:solidFill>
                      <a:prstDash val="solid"/>
                      <a:round/>
                      <a:headEnd type="none" w="med" len="med"/>
                      <a:tailEnd type="none" w="med" len="med"/>
                    </a:lnL>
                    <a:lnR w="12700" cap="flat" cmpd="sng" algn="ctr">
                      <a:solidFill>
                        <a:srgbClr val="31849B"/>
                      </a:solidFill>
                      <a:prstDash val="solid"/>
                      <a:round/>
                      <a:headEnd type="none" w="med" len="med"/>
                      <a:tailEnd type="none" w="med" len="med"/>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bl>
          </a:graphicData>
        </a:graphic>
      </p:graphicFrame>
      <p:pic>
        <p:nvPicPr>
          <p:cNvPr id="15" name="14 Imagen" descr="Planes-Accion_Inmediata_PAI.jpg"/>
          <p:cNvPicPr>
            <a:picLocks noChangeAspect="1"/>
          </p:cNvPicPr>
          <p:nvPr/>
        </p:nvPicPr>
        <p:blipFill>
          <a:blip r:embed="rId3" cstate="print"/>
          <a:stretch>
            <a:fillRect/>
          </a:stretch>
        </p:blipFill>
        <p:spPr>
          <a:xfrm>
            <a:off x="6948264" y="476672"/>
            <a:ext cx="1800200" cy="818273"/>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1244</TotalTime>
  <Words>1679</Words>
  <Application>Microsoft Office PowerPoint</Application>
  <PresentationFormat>Presentación en pantalla (4:3)</PresentationFormat>
  <Paragraphs>205</Paragraphs>
  <Slides>29</Slides>
  <Notes>3</Notes>
  <HiddenSlides>0</HiddenSlides>
  <MMClips>0</MMClips>
  <ScaleCrop>false</ScaleCrop>
  <HeadingPairs>
    <vt:vector size="4" baseType="variant">
      <vt:variant>
        <vt:lpstr>Tema</vt:lpstr>
      </vt:variant>
      <vt:variant>
        <vt:i4>1</vt:i4>
      </vt:variant>
      <vt:variant>
        <vt:lpstr>Títulos de diapositiva</vt:lpstr>
      </vt:variant>
      <vt:variant>
        <vt:i4>29</vt:i4>
      </vt:variant>
    </vt:vector>
  </HeadingPairs>
  <TitlesOfParts>
    <vt:vector size="30" baseType="lpstr">
      <vt:lpstr>Tema de Office</vt:lpstr>
      <vt:lpstr>Diapositiva 1</vt:lpstr>
      <vt:lpstr>Diapositiva 2</vt:lpstr>
      <vt:lpstr>Diapositiva 3</vt:lpstr>
      <vt:lpstr>Diapositiva 4</vt:lpstr>
      <vt:lpstr>Diapositiva 5</vt:lpstr>
      <vt:lpstr>Diapositiva 6</vt:lpstr>
      <vt:lpstr>Diapositiva 7</vt:lpstr>
      <vt:lpstr>Diapositiva 8</vt:lpstr>
      <vt:lpstr>La cuenca del río Guarinó</vt:lpstr>
      <vt:lpstr>Una construcción social</vt:lpstr>
      <vt:lpstr>Diapositiva 11</vt:lpstr>
      <vt:lpstr>Grupo Motor PAI GURINÓ Y CHARCA GUARINOCITO</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Grupo Motor  Estrategia de Gestión de los PAI</vt:lpstr>
      <vt:lpstr>Diapositiva 24</vt:lpstr>
      <vt:lpstr>Diapositiva 25</vt:lpstr>
      <vt:lpstr>Diapositiva 26</vt:lpstr>
      <vt:lpstr>Diapositiva 27</vt:lpstr>
      <vt:lpstr>Proyecto RECUPERACIÓN Y CONSERVACIÓN DE LA CUENCA DEL RÍO CHINCHINÁ - CALDAS </vt:lpstr>
      <vt:lpstr>Diapositiva 29</vt:lpstr>
    </vt:vector>
  </TitlesOfParts>
  <Company>Corpocaldas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juanfmartinez</dc:creator>
  <cp:lastModifiedBy>Corpocaldas</cp:lastModifiedBy>
  <cp:revision>144</cp:revision>
  <dcterms:created xsi:type="dcterms:W3CDTF">2012-03-21T21:05:33Z</dcterms:created>
  <dcterms:modified xsi:type="dcterms:W3CDTF">2012-03-28T16:46:25Z</dcterms:modified>
</cp:coreProperties>
</file>