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277" r:id="rId3"/>
    <p:sldId id="321" r:id="rId4"/>
    <p:sldId id="306" r:id="rId5"/>
    <p:sldId id="315" r:id="rId6"/>
    <p:sldId id="316" r:id="rId7"/>
    <p:sldId id="319" r:id="rId8"/>
    <p:sldId id="269" r:id="rId9"/>
    <p:sldId id="276" r:id="rId10"/>
    <p:sldId id="273" r:id="rId11"/>
    <p:sldId id="274" r:id="rId12"/>
    <p:sldId id="275" r:id="rId13"/>
    <p:sldId id="270" r:id="rId14"/>
    <p:sldId id="282" r:id="rId15"/>
    <p:sldId id="284" r:id="rId16"/>
    <p:sldId id="302" r:id="rId17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9933"/>
    <a:srgbClr val="CC0000"/>
    <a:srgbClr val="D60093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86" autoAdjust="0"/>
    <p:restoredTop sz="94728" autoAdjust="0"/>
  </p:normalViewPr>
  <p:slideViewPr>
    <p:cSldViewPr>
      <p:cViewPr varScale="1">
        <p:scale>
          <a:sx n="66" d="100"/>
          <a:sy n="66" d="100"/>
        </p:scale>
        <p:origin x="-14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ADF7D9-73B3-4970-9477-70A538E5B150}" type="slidenum">
              <a:rPr lang="es-ES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4E9111-9A02-452F-A1C0-B75BB423BD8E}" type="slidenum">
              <a:rPr lang="es-ES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237D2-5DFE-4EC6-B2C1-D45AEC7C4915}" type="slidenum">
              <a:rPr lang="es-ES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AE7E8-EE0F-4293-BB4F-E0984F15506F}" type="slidenum">
              <a:rPr lang="es-ES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8C30E-5A98-44D8-B813-3FB9437DAC15}" type="slidenum">
              <a:rPr lang="es-ES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E341E-BEAC-4017-B852-372FA08CDE0F}" type="slidenum">
              <a:rPr lang="es-ES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AC5FD-EFB6-4C8A-B4F0-63C096BF7737}" type="slidenum">
              <a:rPr lang="es-ES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C21EA-D36B-461F-9B1D-26EFEC4F5910}" type="slidenum">
              <a:rPr lang="es-ES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220F7-512E-4614-AD70-F1CDE7F8C87F}" type="slidenum">
              <a:rPr lang="es-ES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5F669B-DB35-4C8A-ADFC-B81BE89B89BE}" type="slidenum">
              <a:rPr lang="es-ES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73543-5B6C-43C0-B958-D32796A793F0}" type="slidenum">
              <a:rPr lang="es-ES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D99C8BE-699A-4D29-A413-17E3B9A5E3D1}" type="slidenum">
              <a:rPr lang="es-ES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1403648" y="4826675"/>
            <a:ext cx="60121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i="1" dirty="0" smtClean="0"/>
          </a:p>
          <a:p>
            <a:pPr algn="ctr"/>
            <a:endParaRPr lang="es-ES" sz="1000" b="1" i="1" dirty="0" smtClean="0"/>
          </a:p>
          <a:p>
            <a:pPr algn="ctr"/>
            <a:endParaRPr lang="es-ES" sz="1000" b="1" i="1" dirty="0" smtClean="0"/>
          </a:p>
          <a:p>
            <a:pPr algn="ctr"/>
            <a:endParaRPr lang="es-ES" sz="1000" b="1" i="1" dirty="0" smtClean="0"/>
          </a:p>
          <a:p>
            <a:pPr algn="ctr"/>
            <a:r>
              <a:rPr lang="es-ES" sz="1400" b="1" i="1" dirty="0" smtClean="0"/>
              <a:t>   GOBIERNO PROVINCIAL DE NAPO</a:t>
            </a:r>
            <a:endParaRPr lang="es-EC" sz="1400" b="1" dirty="0" smtClean="0"/>
          </a:p>
          <a:p>
            <a:pPr algn="ctr"/>
            <a:r>
              <a:rPr lang="es-ES" sz="1400" b="1" i="1" dirty="0" smtClean="0"/>
              <a:t>Obras que cambian vidas</a:t>
            </a:r>
            <a:r>
              <a:rPr lang="es-ES" sz="1400" b="1" dirty="0" smtClean="0"/>
              <a:t>….</a:t>
            </a:r>
          </a:p>
          <a:p>
            <a:pPr algn="ctr"/>
            <a:endParaRPr lang="es-ES" sz="1000" b="1" dirty="0" smtClean="0"/>
          </a:p>
          <a:p>
            <a:pPr algn="ctr"/>
            <a:r>
              <a:rPr lang="es-ES" sz="1000" b="1" dirty="0" smtClean="0"/>
              <a:t>Departamento de Planificación, Ambiente, Producción y Proyectos</a:t>
            </a:r>
          </a:p>
          <a:p>
            <a:pPr algn="ctr"/>
            <a:r>
              <a:rPr lang="es-ES" sz="1000" b="1" dirty="0" smtClean="0"/>
              <a:t>Unidad de Gestión Ambiental</a:t>
            </a:r>
            <a:endParaRPr lang="es-EC" sz="1000" b="1" dirty="0" smtClean="0"/>
          </a:p>
          <a:p>
            <a:r>
              <a:rPr lang="es-ES" sz="1000" dirty="0" smtClean="0"/>
              <a:t> </a:t>
            </a:r>
            <a:endParaRPr lang="es-EC" sz="1000" dirty="0" smtClean="0"/>
          </a:p>
          <a:p>
            <a:r>
              <a:rPr lang="es-ES" sz="1000" dirty="0" smtClean="0"/>
              <a:t> </a:t>
            </a:r>
            <a:endParaRPr lang="es-EC" sz="1000" dirty="0" smtClean="0"/>
          </a:p>
          <a:p>
            <a:r>
              <a:rPr lang="es-ES" dirty="0" smtClean="0"/>
              <a:t> </a:t>
            </a:r>
            <a:endParaRPr lang="es-EC" dirty="0" smtClean="0"/>
          </a:p>
          <a:p>
            <a:endParaRPr lang="es-EC" dirty="0"/>
          </a:p>
        </p:txBody>
      </p:sp>
      <p:grpSp>
        <p:nvGrpSpPr>
          <p:cNvPr id="2" name="10 Grupo"/>
          <p:cNvGrpSpPr/>
          <p:nvPr/>
        </p:nvGrpSpPr>
        <p:grpSpPr>
          <a:xfrm>
            <a:off x="539552" y="5085184"/>
            <a:ext cx="7903048" cy="1008112"/>
            <a:chOff x="539552" y="5013176"/>
            <a:chExt cx="7903048" cy="1008112"/>
          </a:xfrm>
        </p:grpSpPr>
        <p:pic>
          <p:nvPicPr>
            <p:cNvPr id="7" name="Imagen 5" descr="I:\NAPO\Napo3.jpg"/>
            <p:cNvPicPr>
              <a:picLocks noChangeAspect="1" noChangeArrowheads="1"/>
            </p:cNvPicPr>
            <p:nvPr/>
          </p:nvPicPr>
          <p:blipFill>
            <a:blip r:embed="rId2" cstate="print"/>
            <a:srcRect l="37537" t="15826" r="16183" b="22302"/>
            <a:stretch>
              <a:fillRect/>
            </a:stretch>
          </p:blipFill>
          <p:spPr bwMode="auto">
            <a:xfrm>
              <a:off x="1907704" y="5156100"/>
              <a:ext cx="874713" cy="865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Imagen 6" descr="I:\NAPO\Napo10.jpg"/>
            <p:cNvPicPr>
              <a:picLocks noChangeAspect="1" noChangeArrowheads="1"/>
            </p:cNvPicPr>
            <p:nvPr/>
          </p:nvPicPr>
          <p:blipFill>
            <a:blip r:embed="rId3" cstate="print"/>
            <a:srcRect l="39917" t="14999" r="20351" b="12750"/>
            <a:stretch>
              <a:fillRect/>
            </a:stretch>
          </p:blipFill>
          <p:spPr bwMode="auto">
            <a:xfrm>
              <a:off x="6228184" y="5076725"/>
              <a:ext cx="765175" cy="944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4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5013176"/>
              <a:ext cx="1080120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 descr="D:\Respaldo\ELA\ESCUELA 2011\PRESENTACIONES ELA 2011\GIZ-COOPERACION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48264" y="5157192"/>
              <a:ext cx="1494336" cy="802234"/>
            </a:xfrm>
            <a:prstGeom prst="rect">
              <a:avLst/>
            </a:prstGeom>
            <a:noFill/>
          </p:spPr>
        </p:pic>
      </p:grpSp>
      <p:sp>
        <p:nvSpPr>
          <p:cNvPr id="12" name="11 CuadroTexto"/>
          <p:cNvSpPr txBox="1"/>
          <p:nvPr/>
        </p:nvSpPr>
        <p:spPr>
          <a:xfrm>
            <a:off x="1043608" y="1916832"/>
            <a:ext cx="7416824" cy="1584176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3200" b="1" i="1" dirty="0" smtClean="0"/>
              <a:t>Escuela  de Liderazgo  Ambiental</a:t>
            </a:r>
          </a:p>
          <a:p>
            <a:pPr algn="ctr"/>
            <a:r>
              <a:rPr lang="es-EC" sz="3200" b="1" i="1" dirty="0" smtClean="0"/>
              <a:t>ELA – Sumaco  </a:t>
            </a:r>
            <a:endParaRPr lang="es-EC" sz="3200" b="1" i="1" dirty="0"/>
          </a:p>
        </p:txBody>
      </p:sp>
      <p:pic>
        <p:nvPicPr>
          <p:cNvPr id="9" name="Picture 2" descr="D:\Respaldo\ELA\ESCUELA 2010\PRESENTACIONES Y PUBLICACIONES 2010\logo_ela_nuevo_corregid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4624"/>
            <a:ext cx="2983645" cy="1800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istrador\Escritorio\copia ded\Sumaco Liderazgo\PRESENTACIONES.FOTOS\SELECCIÓN_FOTOS\Modulo_3\Tena.Monica Lauer_17.04.09_taller manejo de conflic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200655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3 Título"/>
          <p:cNvSpPr txBox="1">
            <a:spLocks/>
          </p:cNvSpPr>
          <p:nvPr/>
        </p:nvSpPr>
        <p:spPr bwMode="auto">
          <a:xfrm>
            <a:off x="0" y="4000504"/>
            <a:ext cx="364328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r>
              <a:rPr lang="es-ES_tradnl" b="1" kern="0" dirty="0">
                <a:latin typeface="+mj-lt"/>
                <a:ea typeface="+mj-ea"/>
                <a:cs typeface="+mj-cs"/>
              </a:rPr>
              <a:t>3.1 MANEJO DE CONFLICTOS</a:t>
            </a:r>
          </a:p>
        </p:txBody>
      </p:sp>
      <p:sp>
        <p:nvSpPr>
          <p:cNvPr id="8" name="3 Título"/>
          <p:cNvSpPr txBox="1">
            <a:spLocks/>
          </p:cNvSpPr>
          <p:nvPr/>
        </p:nvSpPr>
        <p:spPr bwMode="auto">
          <a:xfrm>
            <a:off x="0" y="6286520"/>
            <a:ext cx="414337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r>
              <a:rPr lang="es-ES_tradnl" b="1" kern="0" dirty="0">
                <a:latin typeface="+mj-lt"/>
                <a:ea typeface="+mj-ea"/>
                <a:cs typeface="+mj-cs"/>
              </a:rPr>
              <a:t>3.2  ORGANIZACION Y LIDERAZGO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348880"/>
            <a:ext cx="509376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 Título"/>
          <p:cNvSpPr txBox="1">
            <a:spLocks/>
          </p:cNvSpPr>
          <p:nvPr/>
        </p:nvSpPr>
        <p:spPr bwMode="auto">
          <a:xfrm rot="21323075">
            <a:off x="-12698" y="4326390"/>
            <a:ext cx="2660471" cy="142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r>
              <a:rPr lang="es-ES_tradnl" sz="1600" b="1" kern="0" dirty="0">
                <a:latin typeface="+mj-lt"/>
                <a:ea typeface="+mj-ea"/>
                <a:cs typeface="+mj-cs"/>
              </a:rPr>
              <a:t>4.1  HERRAMIENTAS </a:t>
            </a:r>
            <a:endParaRPr lang="es-ES_tradnl" sz="1600" b="1" kern="0" dirty="0" smtClean="0"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es-ES_tradnl" sz="1600" b="1" kern="0" dirty="0" smtClean="0">
                <a:latin typeface="+mj-lt"/>
                <a:ea typeface="+mj-ea"/>
                <a:cs typeface="+mj-cs"/>
              </a:rPr>
              <a:t>PARA</a:t>
            </a:r>
          </a:p>
          <a:p>
            <a:pPr eaLnBrk="0" hangingPunct="0">
              <a:defRPr/>
            </a:pPr>
            <a:r>
              <a:rPr lang="es-ES_tradnl" sz="1600" b="1" kern="0" dirty="0" smtClean="0">
                <a:latin typeface="+mj-lt"/>
                <a:ea typeface="+mj-ea"/>
                <a:cs typeface="+mj-cs"/>
              </a:rPr>
              <a:t> </a:t>
            </a:r>
            <a:r>
              <a:rPr lang="es-ES_tradnl" sz="1600" b="1" kern="0" dirty="0">
                <a:latin typeface="+mj-lt"/>
                <a:ea typeface="+mj-ea"/>
                <a:cs typeface="+mj-cs"/>
              </a:rPr>
              <a:t>LA GESTION Y </a:t>
            </a:r>
            <a:endParaRPr lang="es-ES_tradnl" sz="1600" b="1" kern="0" dirty="0" smtClean="0"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es-ES_tradnl" sz="1600" b="1" kern="0" dirty="0" smtClean="0">
                <a:latin typeface="+mj-lt"/>
                <a:ea typeface="+mj-ea"/>
                <a:cs typeface="+mj-cs"/>
              </a:rPr>
              <a:t>ELABORACION </a:t>
            </a:r>
            <a:r>
              <a:rPr lang="es-ES_tradnl" sz="1600" b="1" kern="0" dirty="0">
                <a:latin typeface="+mj-lt"/>
                <a:ea typeface="+mj-ea"/>
                <a:cs typeface="+mj-cs"/>
              </a:rPr>
              <a:t>DE </a:t>
            </a:r>
            <a:endParaRPr lang="es-ES_tradnl" sz="1600" b="1" kern="0" dirty="0" smtClean="0"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es-ES_tradnl" sz="1600" b="1" kern="0" dirty="0" smtClean="0">
                <a:latin typeface="+mj-lt"/>
                <a:ea typeface="+mj-ea"/>
                <a:cs typeface="+mj-cs"/>
              </a:rPr>
              <a:t>PROPUESTAS</a:t>
            </a:r>
            <a:endParaRPr lang="es-ES_tradnl" sz="1600" b="1" kern="0" dirty="0">
              <a:latin typeface="+mj-lt"/>
              <a:ea typeface="+mj-ea"/>
              <a:cs typeface="+mj-cs"/>
            </a:endParaRPr>
          </a:p>
        </p:txBody>
      </p:sp>
      <p:sp>
        <p:nvSpPr>
          <p:cNvPr id="8" name="3 Título"/>
          <p:cNvSpPr txBox="1">
            <a:spLocks/>
          </p:cNvSpPr>
          <p:nvPr/>
        </p:nvSpPr>
        <p:spPr bwMode="auto">
          <a:xfrm rot="267370">
            <a:off x="4857752" y="2928937"/>
            <a:ext cx="4143404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r>
              <a:rPr lang="es-ES_tradnl" b="1" kern="0" dirty="0">
                <a:latin typeface="+mj-lt"/>
                <a:ea typeface="+mj-ea"/>
                <a:cs typeface="+mj-cs"/>
              </a:rPr>
              <a:t>4.2  FINANCIAMIENTO AMBIENTAL</a:t>
            </a:r>
          </a:p>
        </p:txBody>
      </p:sp>
      <p:pic>
        <p:nvPicPr>
          <p:cNvPr id="2050" name="Picture 2" descr="C:\Documents and Settings\Administrador\Escritorio\copia ded\Sumaco Liderazgo\PRESENTACIONES.FOTOS\FOTOS ELA todos los modulos\modulo4_2\IMG_0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73541">
            <a:off x="2040374" y="3362358"/>
            <a:ext cx="3953168" cy="2964876"/>
          </a:xfrm>
          <a:prstGeom prst="rect">
            <a:avLst/>
          </a:prstGeom>
          <a:noFill/>
        </p:spPr>
      </p:pic>
      <p:pic>
        <p:nvPicPr>
          <p:cNvPr id="2051" name="Picture 3" descr="C:\Documents and Settings\Administrador\Escritorio\copia ded\Sumaco Liderazgo\PRESENTACIONES.FOTOS\FOTOS ELA todos los modulos\modulo 4_1\Immagine 1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60468">
            <a:off x="227074" y="266789"/>
            <a:ext cx="4180427" cy="3135320"/>
          </a:xfrm>
          <a:prstGeom prst="rect">
            <a:avLst/>
          </a:prstGeom>
          <a:noFill/>
        </p:spPr>
      </p:pic>
      <p:pic>
        <p:nvPicPr>
          <p:cNvPr id="2052" name="Picture 4" descr="C:\Documents and Settings\Administrador\Escritorio\copia ded\Sumaco Liderazgo\PRESENTACIONES.FOTOS\FOTOS ELA todos los modulos\modulo4_2\IMG_05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35795">
            <a:off x="4857752" y="0"/>
            <a:ext cx="3905245" cy="2928934"/>
          </a:xfrm>
          <a:prstGeom prst="rect">
            <a:avLst/>
          </a:prstGeom>
          <a:noFill/>
        </p:spPr>
      </p:pic>
      <p:pic>
        <p:nvPicPr>
          <p:cNvPr id="2053" name="Picture 5" descr="C:\Documents and Settings\Administrador\Escritorio\copia ded\Sumaco Liderazgo\PRESENTACIONES.FOTOS\FOTOS ELA todos los modulos\modulo4_2\IMG_05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8161">
            <a:off x="5344618" y="3472550"/>
            <a:ext cx="3714777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 rot="414702">
            <a:off x="4433826" y="428604"/>
            <a:ext cx="4572000" cy="785818"/>
          </a:xfrm>
          <a:noFill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1800" cap="small" dirty="0" smtClean="0">
                <a:latin typeface="+mn-lt"/>
              </a:rPr>
              <a:t>5. </a:t>
            </a:r>
            <a:r>
              <a:rPr lang="es-ES" sz="2800" cap="small" dirty="0" smtClean="0">
                <a:latin typeface="+mn-lt"/>
              </a:rPr>
              <a:t>Cambio climático</a:t>
            </a:r>
            <a:endParaRPr lang="es-ES_tradnl" sz="2800" dirty="0">
              <a:latin typeface="+mn-lt"/>
            </a:endParaRPr>
          </a:p>
        </p:txBody>
      </p:sp>
      <p:pic>
        <p:nvPicPr>
          <p:cNvPr id="10" name="Picture 6" descr="C:\Documents and Settings\Administrador\Escritorio\copia ded\Sumaco Liderazgo\PRESENTACIONES.FOTOS\FOTOS ELA todos los modulos\modulo 5\IMG_08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68179">
            <a:off x="4762056" y="1428736"/>
            <a:ext cx="4381976" cy="3286148"/>
          </a:xfrm>
          <a:prstGeom prst="rect">
            <a:avLst/>
          </a:prstGeom>
          <a:noFill/>
        </p:spPr>
      </p:pic>
      <p:sp>
        <p:nvSpPr>
          <p:cNvPr id="11" name="10 Rectángulo"/>
          <p:cNvSpPr/>
          <p:nvPr/>
        </p:nvSpPr>
        <p:spPr>
          <a:xfrm rot="185664">
            <a:off x="6081093" y="4786322"/>
            <a:ext cx="2903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s-ES" b="1" kern="0" cap="small" dirty="0" smtClean="0">
                <a:solidFill>
                  <a:schemeClr val="tx2"/>
                </a:solidFill>
              </a:rPr>
              <a:t>5. CALIDAD AMBIENTAL</a:t>
            </a:r>
            <a:endParaRPr lang="es-ES_tradnl" b="1" kern="0" dirty="0">
              <a:solidFill>
                <a:schemeClr val="tx2"/>
              </a:solidFill>
            </a:endParaRPr>
          </a:p>
        </p:txBody>
      </p:sp>
      <p:pic>
        <p:nvPicPr>
          <p:cNvPr id="12" name="11 Imagen" descr="D:\Respaldo\ELA\ESCUELA 2011\CURRICULO\FOTOS MODULOS\FOTOS CAMBIO CLIMATICO\DSC068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60648"/>
            <a:ext cx="295232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:\Respaldo\ELA\ESCUELA 2010\PRESENTACIONES Y PUBLICACIONES 2010\ELA2010_Cambio Climatico &amp; Desechos Solidos\IMG_28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077072"/>
            <a:ext cx="374463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 bwMode="auto">
          <a:xfrm>
            <a:off x="214282" y="0"/>
            <a:ext cx="3714776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r>
              <a:rPr lang="es-ES" b="1" kern="0" cap="sm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6.  </a:t>
            </a:r>
            <a:r>
              <a:rPr lang="es-ES" b="1" kern="0" cap="small" dirty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GOBERNANZA AMBIENTAL</a:t>
            </a:r>
            <a:endParaRPr lang="es-ES_tradnl" b="1" kern="0" dirty="0">
              <a:solidFill>
                <a:schemeClr val="tx2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16" name="1 Título"/>
          <p:cNvSpPr txBox="1">
            <a:spLocks/>
          </p:cNvSpPr>
          <p:nvPr/>
        </p:nvSpPr>
        <p:spPr bwMode="auto">
          <a:xfrm>
            <a:off x="1979712" y="3286124"/>
            <a:ext cx="4429124" cy="500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r>
              <a:rPr lang="es-ES" sz="1700" b="1" kern="0" cap="small" dirty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6</a:t>
            </a:r>
            <a:r>
              <a:rPr lang="es-ES" sz="1700" b="1" kern="0" cap="sm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.  </a:t>
            </a:r>
            <a:r>
              <a:rPr lang="es-ES" sz="1700" b="1" kern="0" cap="small" dirty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HERRAMIENTAS DE GOBERNANZA</a:t>
            </a:r>
            <a:endParaRPr lang="es-ES_tradnl" sz="1700" b="1" kern="0" dirty="0">
              <a:solidFill>
                <a:schemeClr val="tx2"/>
              </a:solidFill>
              <a:latin typeface="+mn-lt"/>
              <a:ea typeface="+mj-ea"/>
              <a:cs typeface="+mj-cs"/>
            </a:endParaRPr>
          </a:p>
        </p:txBody>
      </p:sp>
      <p:pic>
        <p:nvPicPr>
          <p:cNvPr id="6147" name="Picture 3" descr="C:\Documents and Settings\Administrador\Escritorio\copia ded\Sumaco Liderazgo\PRESENTACIONES.FOTOS\FOTOS ELA todos los modulos\modulo 6\Immagine 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23215">
            <a:off x="-32" y="4214818"/>
            <a:ext cx="3429371" cy="2571768"/>
          </a:xfrm>
          <a:prstGeom prst="rect">
            <a:avLst/>
          </a:prstGeom>
          <a:noFill/>
        </p:spPr>
      </p:pic>
      <p:pic>
        <p:nvPicPr>
          <p:cNvPr id="6148" name="Picture 4" descr="C:\Documents and Settings\Administrador\Escritorio\copia ded\Sumaco Liderazgo\PRESENTACIONES.FOTOS\FOTOS ELA todos los modulos\modulo 6\Immagine 4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14290"/>
            <a:ext cx="1875248" cy="2500330"/>
          </a:xfrm>
          <a:prstGeom prst="rect">
            <a:avLst/>
          </a:prstGeom>
          <a:noFill/>
        </p:spPr>
      </p:pic>
      <p:pic>
        <p:nvPicPr>
          <p:cNvPr id="6149" name="Picture 5" descr="C:\Documents and Settings\Administrador\Escritorio\copia ded\Sumaco Liderazgo\PRESENTACIONES.FOTOS\FOTOS ELA todos los modulos\modulo 6\Immagine 4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68199">
            <a:off x="6000760" y="178434"/>
            <a:ext cx="3238853" cy="2428893"/>
          </a:xfrm>
          <a:prstGeom prst="rect">
            <a:avLst/>
          </a:prstGeom>
          <a:noFill/>
        </p:spPr>
      </p:pic>
      <p:pic>
        <p:nvPicPr>
          <p:cNvPr id="6150" name="Picture 6" descr="C:\Documents and Settings\Administrador\Escritorio\copia ded\Sumaco Liderazgo\PRESENTACIONES.FOTOS\FOTOS ELA todos los modulos\modulo 6\Immagine 3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442940">
            <a:off x="-416" y="545198"/>
            <a:ext cx="3992097" cy="2993768"/>
          </a:xfrm>
          <a:prstGeom prst="rect">
            <a:avLst/>
          </a:prstGeom>
          <a:noFill/>
        </p:spPr>
      </p:pic>
      <p:pic>
        <p:nvPicPr>
          <p:cNvPr id="6151" name="Picture 7" descr="C:\Documents and Settings\Administrador\Escritorio\copia ded\Sumaco Liderazgo\PRESENTACIONES.FOTOS\FOTOS ELA todos los modulos\modulo 6\Immagine 3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3786190"/>
            <a:ext cx="3905643" cy="2928934"/>
          </a:xfrm>
          <a:prstGeom prst="rect">
            <a:avLst/>
          </a:prstGeom>
          <a:noFill/>
        </p:spPr>
      </p:pic>
      <p:pic>
        <p:nvPicPr>
          <p:cNvPr id="20" name="Picture 2" descr="C:\Documents and Settings\Administrador\Escritorio\copia ded\Sumaco Liderazgo\PRESENTACIONES.FOTOS\FOTOS ELA todos los modulos\modulo 6\Immagine 45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788425">
            <a:off x="6564390" y="2781658"/>
            <a:ext cx="2946836" cy="392911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C:\Documents and Settings\Administrador\Escritorio\copia ded\Sumaco Liderazgo\PRESENTACIONES.FOTOS\FOTOS GIRA DE OBSERVACION\DSC05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3867984" cy="3074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 txBox="1">
            <a:spLocks/>
          </p:cNvSpPr>
          <p:nvPr/>
        </p:nvSpPr>
        <p:spPr bwMode="auto">
          <a:xfrm>
            <a:off x="500034" y="214290"/>
            <a:ext cx="428628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r>
              <a:rPr lang="es-ES_tradnl" sz="2400" b="1" kern="0" dirty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GIRA DE OBSERVACION</a:t>
            </a:r>
          </a:p>
        </p:txBody>
      </p:sp>
      <p:pic>
        <p:nvPicPr>
          <p:cNvPr id="4" name="3 Imagen" descr="D:\Respaldo\ELA\ESCUELA 2011\CURRICULO\FOTOS MODULOS\fotos gira de observacion 2011\DSC0739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76672"/>
            <a:ext cx="331236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D:\Respaldo\ELA\ESCUELA 2011\CURRICULO\FOTOS MODULOS\fotos gira de observacion 2011\DSC074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252583"/>
            <a:ext cx="2619375" cy="348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 descr="D:\Respaldo\ELA\ESCUELA 2011\CURRICULO\FOTOS MODULOS\fotos gira de observacion 2011\DSC0748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8883" y="3068960"/>
            <a:ext cx="2799581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Documents and Settings\Administrador\Escritorio\copia ded\Sumaco Liderazgo\PRESENTACIONES.FOTOS\FOTOS ELA todos los modulos\FOTOS REPLICA SAN PABLO\DSC02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518291">
            <a:off x="4366612" y="750603"/>
            <a:ext cx="4443151" cy="3063199"/>
          </a:xfrm>
          <a:prstGeom prst="rect">
            <a:avLst/>
          </a:prstGeom>
          <a:noFill/>
        </p:spPr>
      </p:pic>
      <p:pic>
        <p:nvPicPr>
          <p:cNvPr id="9222" name="Picture 6" descr="D:\replicas\replica_medar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43248"/>
            <a:ext cx="4286248" cy="3214944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285720" y="635795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/>
              <a:t>REPLICAS COMUNITARIAS</a:t>
            </a:r>
            <a:endParaRPr lang="es-ES_tradnl" b="1" dirty="0"/>
          </a:p>
        </p:txBody>
      </p:sp>
      <p:pic>
        <p:nvPicPr>
          <p:cNvPr id="8" name="7 Imagen" descr="D:\Respaldo\ELA\ESCUELA 2010\PRESENTACIONES Y PUBLICACIONES 2010\Fotos Replicas ELA 2010\Rocio_Fotos_ELA\Tutoria_Galeras\Tutoria_Comunidad_Galeras_31.07.2010_Juan_Pablo (3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59789">
            <a:off x="1432185" y="72247"/>
            <a:ext cx="3597640" cy="3204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:\Respaldo\ELA\ESCUELA 2011\CURRICULO\modulos ultimos pdf Jorge ruiz 09.2011\MODULOS ELA SUMACO\Portadas\Módulo I Derechos\Portada Modulo 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8640"/>
            <a:ext cx="230425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D:\Respaldo\ELA\ESCUELA 2011\CURRICULO\modulos ultimos pdf Jorge ruiz 09.2011\MODULOS ELA SUMACO\Portadas\Módulo II Recursos Nat\Portada Modulo I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7439" y="188640"/>
            <a:ext cx="2229121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 descr="D:\Respaldo\ELA\ESCUELA 2011\CURRICULO\modulos ultimos pdf Jorge ruiz 09.2011\MODULOS ELA SUMACO\Portadas\Módulo V  Liderazgo\Portada Modulo 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9380" y="260648"/>
            <a:ext cx="1853020" cy="304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D:\Respaldo\ELA\ESCUELA 2011\CURRICULO\modulos ultimos pdf Jorge ruiz 09.2011\MODULOS ELA SUMACO\Portadas\Módulo VI Proyectos\Portada Modulo VI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573016"/>
            <a:ext cx="2141573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971600" y="414908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b="1" dirty="0" smtClean="0"/>
              <a:t>LEGISLACION AMBIENTAL</a:t>
            </a:r>
            <a:endParaRPr lang="es-EC" sz="14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491880" y="4301480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b="1" dirty="0" smtClean="0"/>
              <a:t>GOBERNANZA  DE LOS RECURSOS NATURALES</a:t>
            </a:r>
            <a:endParaRPr lang="es-EC" sz="1400" b="1" dirty="0"/>
          </a:p>
        </p:txBody>
      </p:sp>
      <p:pic>
        <p:nvPicPr>
          <p:cNvPr id="9" name="8 Imagen" descr="D:\Respaldo\ELA\ESCUELA 2010\PRESENTACIONES Y PUBLICACIONES 2010\ELA2010_Gobernanza Ambiental\IMG_341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4869160"/>
            <a:ext cx="2270886" cy="1702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42910" y="1616223"/>
            <a:ext cx="77867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600" dirty="0" smtClean="0"/>
              <a:t>Fortalecer el liderazgo local comunitario para que aporte a la construcción de la Gobernanza Ambiental y consecuentemente a la participación ciudadana en la Reserva de Biosfera Sumaco / Napo.</a:t>
            </a:r>
            <a:endParaRPr lang="es-ES_tradnl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24744"/>
            <a:ext cx="770485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67544" y="2564904"/>
            <a:ext cx="25003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 smtClean="0"/>
              <a:t>MAPA  CON LAS COMUNIDADES PARTICIPANTES :</a:t>
            </a:r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30050"/>
          <a:stretch>
            <a:fillRect/>
          </a:stretch>
        </p:blipFill>
        <p:spPr bwMode="auto">
          <a:xfrm>
            <a:off x="2653676" y="1"/>
            <a:ext cx="645482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971600" y="764704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dirty="0" smtClean="0">
                <a:solidFill>
                  <a:prstClr val="black"/>
                </a:solidFill>
              </a:rPr>
              <a:t>- Los cursos son</a:t>
            </a:r>
            <a:r>
              <a:rPr lang="es-EC" sz="2400" dirty="0" smtClean="0"/>
              <a:t> cofinanciados a través de</a:t>
            </a:r>
            <a:r>
              <a:rPr lang="es-EC" sz="2400" b="1" dirty="0" smtClean="0"/>
              <a:t> becas</a:t>
            </a:r>
            <a:r>
              <a:rPr lang="es-EC" sz="2400" dirty="0" smtClean="0"/>
              <a:t>, con los aportes en especies, personas, materiales y logística de los cursos,  entre organizaciones sociales, </a:t>
            </a:r>
            <a:r>
              <a:rPr lang="es-EC" sz="2400" b="1" dirty="0" smtClean="0"/>
              <a:t>públicas, privadas y de la cooperación internacional.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971600" y="3784972"/>
            <a:ext cx="72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C" sz="2400" dirty="0" smtClean="0"/>
              <a:t>- La metodología aplica los principios de la educación de adultos.</a:t>
            </a:r>
          </a:p>
          <a:p>
            <a:pPr lvl="0"/>
            <a:r>
              <a:rPr lang="es-EC" sz="2400" dirty="0" smtClean="0"/>
              <a:t> - Réplicas comunitaria, al fin de cada taller el  resultado practico son los talleres de réplicas en cada comunidad</a:t>
            </a:r>
          </a:p>
          <a:p>
            <a:pPr lvl="0"/>
            <a:r>
              <a:rPr lang="es-EC" sz="2400" dirty="0" smtClean="0"/>
              <a:t>- Evaluación permanente, monitoreo y seguimiento</a:t>
            </a:r>
            <a:endParaRPr lang="es-EC" sz="2400" dirty="0"/>
          </a:p>
        </p:txBody>
      </p:sp>
      <p:sp>
        <p:nvSpPr>
          <p:cNvPr id="5" name="4 CuadroTexto"/>
          <p:cNvSpPr txBox="1"/>
          <p:nvPr/>
        </p:nvSpPr>
        <p:spPr>
          <a:xfrm>
            <a:off x="971600" y="2996952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dirty="0" smtClean="0">
                <a:solidFill>
                  <a:prstClr val="black"/>
                </a:solidFill>
              </a:rPr>
              <a:t>- La beca ha sido valorada $545 USD</a:t>
            </a:r>
            <a:endParaRPr lang="es-EC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3000372"/>
            <a:ext cx="8229600" cy="1543048"/>
          </a:xfrm>
        </p:spPr>
        <p:txBody>
          <a:bodyPr/>
          <a:lstStyle/>
          <a:p>
            <a:pPr>
              <a:buFontTx/>
              <a:buNone/>
            </a:pPr>
            <a:r>
              <a:rPr lang="es-MX" sz="2800" dirty="0" smtClean="0"/>
              <a:t>	</a:t>
            </a:r>
            <a:endParaRPr lang="es-ES" sz="2800" dirty="0"/>
          </a:p>
        </p:txBody>
      </p:sp>
      <p:pic>
        <p:nvPicPr>
          <p:cNvPr id="4" name="Picture 2" descr="D:\Respaldo\ELA\ESCUELA 2011\PRESENTACIONES ELA 2011\p_10 imagen conduccion de la 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72008"/>
            <a:ext cx="7644958" cy="6453336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467544" y="1340768"/>
            <a:ext cx="3049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b="1" dirty="0" smtClean="0"/>
              <a:t>Modelo de conducción</a:t>
            </a:r>
            <a:endParaRPr lang="es-EC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658813"/>
            <a:ext cx="8229600" cy="385762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s-ES_tradnl" sz="2200" b="1" dirty="0" smtClean="0">
                <a:solidFill>
                  <a:srgbClr val="008000"/>
                </a:solidFill>
              </a:rPr>
              <a:t>Malla Curricular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3"/>
            <a:ext cx="7920880" cy="5697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0" y="4286256"/>
            <a:ext cx="3428992" cy="785818"/>
          </a:xfrm>
          <a:noFill/>
        </p:spPr>
        <p:txBody>
          <a:bodyPr/>
          <a:lstStyle/>
          <a:p>
            <a:pPr eaLnBrk="1" hangingPunct="1"/>
            <a:r>
              <a:rPr lang="es-ES_tradnl" sz="1800" dirty="0" smtClean="0"/>
              <a:t>1. IDENTIDAD, GÉNERO Y AMBIENTE</a:t>
            </a:r>
          </a:p>
        </p:txBody>
      </p:sp>
      <p:pic>
        <p:nvPicPr>
          <p:cNvPr id="1026" name="Picture 2" descr="D:\ELA\MODULO 1\Immagine 18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4" b="14"/>
          <a:stretch>
            <a:fillRect/>
          </a:stretch>
        </p:blipFill>
        <p:spPr bwMode="auto">
          <a:xfrm>
            <a:off x="71438" y="428604"/>
            <a:ext cx="4462680" cy="3429024"/>
          </a:xfrm>
          <a:prstGeom prst="rect">
            <a:avLst/>
          </a:prstGeom>
          <a:noFill/>
        </p:spPr>
      </p:pic>
      <p:pic>
        <p:nvPicPr>
          <p:cNvPr id="8" name="Picture 2" descr="C:\Documents and Settings\Administrador\Escritorio\copia ded\Sumaco Liderazgo\PRESENTACIONES.FOTOS\FOTOS ELA\SELECCIÓN_FOTOS\Modulo_1\Tena. Claudia Mazzanti_14.03.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2374" y="3143249"/>
            <a:ext cx="4552299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istrador\Escritorio\copia ded\Sumaco Liderazgo\PRESENTACIONES.FOTOS\SELECCIÓN_FOTOS\Modulo_2\Tena.Margarida Rueda_ 26.03.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474" y="214313"/>
            <a:ext cx="4956468" cy="378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3 Título"/>
          <p:cNvSpPr txBox="1">
            <a:spLocks/>
          </p:cNvSpPr>
          <p:nvPr/>
        </p:nvSpPr>
        <p:spPr bwMode="auto">
          <a:xfrm>
            <a:off x="0" y="4429132"/>
            <a:ext cx="2143108" cy="100013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r>
              <a:rPr lang="es-ES_tradnl" b="1" kern="0" dirty="0">
                <a:latin typeface="+mj-lt"/>
                <a:ea typeface="+mj-ea"/>
                <a:cs typeface="+mj-cs"/>
              </a:rPr>
              <a:t>2. </a:t>
            </a:r>
            <a:r>
              <a:rPr lang="es-ES_tradnl" b="1" kern="0" dirty="0" smtClean="0">
                <a:latin typeface="+mj-lt"/>
                <a:ea typeface="+mj-ea"/>
                <a:cs typeface="+mj-cs"/>
              </a:rPr>
              <a:t>GESTIÓN </a:t>
            </a:r>
            <a:r>
              <a:rPr lang="es-ES_tradnl" b="1" kern="0" dirty="0">
                <a:latin typeface="+mj-lt"/>
                <a:ea typeface="+mj-ea"/>
                <a:cs typeface="+mj-cs"/>
              </a:rPr>
              <a:t>DE </a:t>
            </a:r>
            <a:endParaRPr lang="es-ES_tradnl" b="1" kern="0" dirty="0" smtClean="0"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es-ES_tradnl" b="1" kern="0" dirty="0" smtClean="0">
                <a:latin typeface="+mj-lt"/>
                <a:ea typeface="+mj-ea"/>
                <a:cs typeface="+mj-cs"/>
              </a:rPr>
              <a:t>LOS </a:t>
            </a:r>
            <a:r>
              <a:rPr lang="es-ES_tradnl" b="1" kern="0" dirty="0">
                <a:latin typeface="+mj-lt"/>
                <a:ea typeface="+mj-ea"/>
                <a:cs typeface="+mj-cs"/>
              </a:rPr>
              <a:t>RECURSOS NATURALES</a:t>
            </a:r>
          </a:p>
        </p:txBody>
      </p:sp>
      <p:pic>
        <p:nvPicPr>
          <p:cNvPr id="5123" name="Picture 3" descr="C:\Documents and Settings\Administrador\Escritorio\copia ded\Sumaco Liderazgo\PRESENTACIONES.FOTOS\FOTOS ELA todos los modulos\ELA\Fotos Módulo2\DSC089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482554"/>
            <a:ext cx="4500594" cy="3375446"/>
          </a:xfrm>
          <a:prstGeom prst="rect">
            <a:avLst/>
          </a:prstGeom>
          <a:noFill/>
        </p:spPr>
      </p:pic>
      <p:pic>
        <p:nvPicPr>
          <p:cNvPr id="9" name="Picture 2" descr="C:\Documents and Settings\Administrador\Escritorio\copia ded\Sumaco Liderazgo\PRESENTACIONES.FOTOS\FOTOS ELA todos los modulos\ELA\Fotos Módulo2\DSC089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-1"/>
            <a:ext cx="3714744" cy="4952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</TotalTime>
  <Words>222</Words>
  <Application>Microsoft Office PowerPoint</Application>
  <PresentationFormat>Presentación en pantalla (4:3)</PresentationFormat>
  <Paragraphs>45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Diseño predeterminado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Malla Curricular</vt:lpstr>
      <vt:lpstr>1. IDENTIDAD, GÉNERO Y AMBIENTE</vt:lpstr>
      <vt:lpstr>Presentación de PowerPoint</vt:lpstr>
      <vt:lpstr>Presentación de PowerPoint</vt:lpstr>
      <vt:lpstr>Presentación de PowerPoint</vt:lpstr>
      <vt:lpstr>5. Cambio climático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userdell</dc:creator>
  <cp:lastModifiedBy>Usuario</cp:lastModifiedBy>
  <cp:revision>98</cp:revision>
  <dcterms:created xsi:type="dcterms:W3CDTF">2008-11-20T15:39:29Z</dcterms:created>
  <dcterms:modified xsi:type="dcterms:W3CDTF">2012-04-05T21:59:39Z</dcterms:modified>
</cp:coreProperties>
</file>