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 id="260" r:id="rId6"/>
    <p:sldId id="261" r:id="rId7"/>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98477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14835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450281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3" name="Rectangle 4"/>
          <p:cNvSpPr>
            <a:spLocks noGrp="1" noChangeArrowheads="1"/>
          </p:cNvSpPr>
          <p:nvPr>
            <p:ph type="dt" sz="half" idx="10"/>
          </p:nvPr>
        </p:nvSpPr>
        <p:spPr/>
        <p:txBody>
          <a:bodyPr/>
          <a:lstStyle>
            <a:lvl1pP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DE0B5477-AB44-4DC5-AAFE-A7FCA855617B}" type="slidenum">
              <a:rPr lang="es-ES"/>
              <a:pPr>
                <a:defRPr/>
              </a:pPr>
              <a:t>‹Nº›</a:t>
            </a:fld>
            <a:endParaRPr lang="es-ES"/>
          </a:p>
        </p:txBody>
      </p:sp>
    </p:spTree>
    <p:extLst>
      <p:ext uri="{BB962C8B-B14F-4D97-AF65-F5344CB8AC3E}">
        <p14:creationId xmlns:p14="http://schemas.microsoft.com/office/powerpoint/2010/main" val="2191713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1646706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1290612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286241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4261290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2655457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1795342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2120801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EBD45AE-46D6-4B84-9C4A-00F60F038812}" type="datetimeFigureOut">
              <a:rPr lang="es-CO" smtClean="0"/>
              <a:t>07/04/2012</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7693AC6E-8B1C-4002-B2F0-BB887796B95A}" type="slidenum">
              <a:rPr lang="es-CO" smtClean="0"/>
              <a:t>‹Nº›</a:t>
            </a:fld>
            <a:endParaRPr lang="es-CO"/>
          </a:p>
        </p:txBody>
      </p:sp>
    </p:spTree>
    <p:extLst>
      <p:ext uri="{BB962C8B-B14F-4D97-AF65-F5344CB8AC3E}">
        <p14:creationId xmlns:p14="http://schemas.microsoft.com/office/powerpoint/2010/main" val="269336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BD45AE-46D6-4B84-9C4A-00F60F038812}" type="datetimeFigureOut">
              <a:rPr lang="es-CO" smtClean="0"/>
              <a:t>07/04/2012</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93AC6E-8B1C-4002-B2F0-BB887796B95A}" type="slidenum">
              <a:rPr lang="es-CO" smtClean="0"/>
              <a:t>‹Nº›</a:t>
            </a:fld>
            <a:endParaRPr lang="es-CO"/>
          </a:p>
        </p:txBody>
      </p:sp>
    </p:spTree>
    <p:extLst>
      <p:ext uri="{BB962C8B-B14F-4D97-AF65-F5344CB8AC3E}">
        <p14:creationId xmlns:p14="http://schemas.microsoft.com/office/powerpoint/2010/main" val="1415296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26988"/>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CO"/>
          </a:p>
        </p:txBody>
      </p:sp>
      <p:pic>
        <p:nvPicPr>
          <p:cNvPr id="3075" name="6 Imagen" descr="logotipo Ministerio y parque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75973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LOGO%20PARQUES%20menos%20pesado"/>
          <p:cNvPicPr>
            <a:picLocks noChangeAspect="1" noChangeArrowheads="1"/>
          </p:cNvPicPr>
          <p:nvPr/>
        </p:nvPicPr>
        <p:blipFill>
          <a:blip r:embed="rId2" cstate="print">
            <a:clrChange>
              <a:clrFrom>
                <a:srgbClr val="FFFFFF"/>
              </a:clrFrom>
              <a:clrTo>
                <a:srgbClr val="FFFFFF">
                  <a:alpha val="0"/>
                </a:srgbClr>
              </a:clrTo>
            </a:clrChange>
            <a:duotone>
              <a:schemeClr val="bg2">
                <a:shade val="45000"/>
                <a:satMod val="135000"/>
              </a:schemeClr>
              <a:prstClr val="white"/>
            </a:duotone>
          </a:blip>
          <a:srcRect/>
          <a:stretch>
            <a:fillRect/>
          </a:stretch>
        </p:blipFill>
        <p:spPr bwMode="auto">
          <a:xfrm>
            <a:off x="2411760" y="476671"/>
            <a:ext cx="4464496" cy="5624507"/>
          </a:xfrm>
          <a:prstGeom prst="rect">
            <a:avLst/>
          </a:prstGeom>
          <a:noFill/>
          <a:ln w="9525">
            <a:noFill/>
            <a:miter lim="800000"/>
            <a:headEnd/>
            <a:tailEnd/>
          </a:ln>
        </p:spPr>
      </p:pic>
      <p:sp>
        <p:nvSpPr>
          <p:cNvPr id="4" name="3 Rectángulo"/>
          <p:cNvSpPr/>
          <p:nvPr/>
        </p:nvSpPr>
        <p:spPr>
          <a:xfrm>
            <a:off x="323528" y="116632"/>
            <a:ext cx="8568952" cy="1846659"/>
          </a:xfrm>
          <a:prstGeom prst="rect">
            <a:avLst/>
          </a:prstGeom>
        </p:spPr>
        <p:txBody>
          <a:bodyPr wrap="square">
            <a:spAutoFit/>
          </a:bodyPr>
          <a:lstStyle/>
          <a:p>
            <a:r>
              <a:rPr lang="es-CO" sz="2400" b="1" dirty="0" smtClean="0">
                <a:latin typeface="Arial Narrow" pitchFamily="34" charset="0"/>
              </a:rPr>
              <a:t>ALGUNAS PRECISIONES CONCEPTUALES </a:t>
            </a:r>
          </a:p>
          <a:p>
            <a:endParaRPr lang="es-CO" b="1" u="sng" dirty="0" smtClean="0">
              <a:latin typeface="Arial Narrow" pitchFamily="34" charset="0"/>
            </a:endParaRPr>
          </a:p>
          <a:p>
            <a:r>
              <a:rPr lang="es-CO" b="1" u="sng" dirty="0" smtClean="0">
                <a:latin typeface="Arial Narrow" pitchFamily="34" charset="0"/>
              </a:rPr>
              <a:t>Qué es el ordenamiento</a:t>
            </a:r>
            <a:r>
              <a:rPr lang="es-CO" b="1" u="sng" dirty="0">
                <a:latin typeface="Arial Narrow" pitchFamily="34" charset="0"/>
              </a:rPr>
              <a:t>.  </a:t>
            </a:r>
            <a:endParaRPr lang="es-CO" b="1" u="sng" dirty="0" smtClean="0">
              <a:latin typeface="Arial Narrow" pitchFamily="34" charset="0"/>
            </a:endParaRPr>
          </a:p>
          <a:p>
            <a:endParaRPr lang="es-CO" dirty="0">
              <a:latin typeface="Arial Narrow" pitchFamily="34" charset="0"/>
            </a:endParaRPr>
          </a:p>
          <a:p>
            <a:r>
              <a:rPr lang="es-CO" dirty="0" smtClean="0">
                <a:latin typeface="Arial Narrow" pitchFamily="34" charset="0"/>
              </a:rPr>
              <a:t>Definir </a:t>
            </a:r>
            <a:r>
              <a:rPr lang="es-CO" dirty="0">
                <a:latin typeface="Arial Narrow" pitchFamily="34" charset="0"/>
              </a:rPr>
              <a:t>un orden bajo unos criterios específicos.  Implica distribuir, clasificar, </a:t>
            </a:r>
            <a:r>
              <a:rPr lang="es-CO" dirty="0" smtClean="0">
                <a:latin typeface="Arial Narrow" pitchFamily="34" charset="0"/>
              </a:rPr>
              <a:t>disponer, </a:t>
            </a:r>
            <a:r>
              <a:rPr lang="es-CO" dirty="0">
                <a:latin typeface="Arial Narrow" pitchFamily="34" charset="0"/>
              </a:rPr>
              <a:t>estructurar, con el fin de establecer un espacio funcional para el logro de un objetivo.  </a:t>
            </a:r>
            <a:endParaRPr lang="es-CO" dirty="0" smtClean="0">
              <a:latin typeface="Arial Narrow" pitchFamily="34" charset="0"/>
            </a:endParaRPr>
          </a:p>
        </p:txBody>
      </p:sp>
      <p:sp>
        <p:nvSpPr>
          <p:cNvPr id="7" name="6 Rectángulo"/>
          <p:cNvSpPr/>
          <p:nvPr/>
        </p:nvSpPr>
        <p:spPr>
          <a:xfrm>
            <a:off x="323528" y="2200796"/>
            <a:ext cx="8568952" cy="2308324"/>
          </a:xfrm>
          <a:prstGeom prst="rect">
            <a:avLst/>
          </a:prstGeom>
        </p:spPr>
        <p:txBody>
          <a:bodyPr wrap="square">
            <a:spAutoFit/>
          </a:bodyPr>
          <a:lstStyle/>
          <a:p>
            <a:r>
              <a:rPr lang="es-CO" b="1" u="sng" dirty="0" smtClean="0">
                <a:latin typeface="Arial Narrow" pitchFamily="34" charset="0"/>
              </a:rPr>
              <a:t>El Territorio</a:t>
            </a:r>
          </a:p>
          <a:p>
            <a:endParaRPr lang="es-CO" u="sng" dirty="0" smtClean="0">
              <a:latin typeface="Arial Narrow" pitchFamily="34" charset="0"/>
            </a:endParaRPr>
          </a:p>
          <a:p>
            <a:r>
              <a:rPr lang="es-CO" dirty="0" smtClean="0">
                <a:latin typeface="Arial Narrow" pitchFamily="34" charset="0"/>
              </a:rPr>
              <a:t>- Hace referencia a un área geográfica determinada</a:t>
            </a:r>
          </a:p>
          <a:p>
            <a:r>
              <a:rPr lang="es-CO" dirty="0" smtClean="0">
                <a:latin typeface="Arial Narrow" pitchFamily="34" charset="0"/>
              </a:rPr>
              <a:t>- Está delimitado por unas fronteras dadas por las relaciones sociales, económicas, políticas, culturales. Comúnmente tiene  unos límites administrativos</a:t>
            </a:r>
          </a:p>
          <a:p>
            <a:r>
              <a:rPr lang="es-CO" dirty="0" smtClean="0">
                <a:latin typeface="Arial Narrow" pitchFamily="34" charset="0"/>
              </a:rPr>
              <a:t>- Sobre el recaen distintos intereses de acuerdo a los actores que intervienen en el territorio, estos intereses pueden ser comunes o no</a:t>
            </a:r>
          </a:p>
          <a:p>
            <a:r>
              <a:rPr lang="es-CO" dirty="0" smtClean="0">
                <a:latin typeface="Arial Narrow" pitchFamily="34" charset="0"/>
              </a:rPr>
              <a:t>- Es un espacio en el cual se presentan conflictos (sociales, ambientales, políticos, armado) </a:t>
            </a:r>
          </a:p>
        </p:txBody>
      </p:sp>
      <p:sp>
        <p:nvSpPr>
          <p:cNvPr id="8" name="7 Rectángulo"/>
          <p:cNvSpPr/>
          <p:nvPr/>
        </p:nvSpPr>
        <p:spPr>
          <a:xfrm>
            <a:off x="323528" y="4638035"/>
            <a:ext cx="8568952" cy="2031325"/>
          </a:xfrm>
          <a:prstGeom prst="rect">
            <a:avLst/>
          </a:prstGeom>
        </p:spPr>
        <p:txBody>
          <a:bodyPr wrap="square">
            <a:spAutoFit/>
          </a:bodyPr>
          <a:lstStyle/>
          <a:p>
            <a:r>
              <a:rPr lang="es-CO" b="1" u="sng" dirty="0" smtClean="0">
                <a:latin typeface="Arial Narrow" pitchFamily="34" charset="0"/>
              </a:rPr>
              <a:t>El ordenamiento del territorio</a:t>
            </a:r>
          </a:p>
          <a:p>
            <a:endParaRPr lang="es-CO" dirty="0" smtClean="0">
              <a:latin typeface="Arial Narrow" pitchFamily="34" charset="0"/>
            </a:endParaRPr>
          </a:p>
          <a:p>
            <a:r>
              <a:rPr lang="es-CO" dirty="0" smtClean="0">
                <a:latin typeface="Arial Narrow" pitchFamily="34" charset="0"/>
              </a:rPr>
              <a:t>- Se trata de definir un orden bajo criterios específicos que representan los enfoques de desarrollo de quienes planifican una determinada área.   </a:t>
            </a:r>
          </a:p>
          <a:p>
            <a:endParaRPr lang="es-CO" dirty="0" smtClean="0">
              <a:latin typeface="Arial Narrow" pitchFamily="34" charset="0"/>
            </a:endParaRPr>
          </a:p>
          <a:p>
            <a:r>
              <a:rPr lang="es-CO" dirty="0" smtClean="0">
                <a:latin typeface="Arial Narrow" pitchFamily="34" charset="0"/>
              </a:rPr>
              <a:t>- Requiere entonces de un objetivo de desarrollo claramente definido, para ordenar algo que va a repercutir en el desarrollo deseado.</a:t>
            </a:r>
            <a:endParaRPr lang="es-CO" dirty="0">
              <a:latin typeface="Arial Narrow" pitchFamily="34" charset="0"/>
            </a:endParaRPr>
          </a:p>
        </p:txBody>
      </p:sp>
    </p:spTree>
    <p:extLst>
      <p:ext uri="{BB962C8B-B14F-4D97-AF65-F5344CB8AC3E}">
        <p14:creationId xmlns:p14="http://schemas.microsoft.com/office/powerpoint/2010/main" val="102568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95536" y="754826"/>
            <a:ext cx="8496944" cy="3970318"/>
          </a:xfrm>
          <a:prstGeom prst="rect">
            <a:avLst/>
          </a:prstGeom>
        </p:spPr>
        <p:txBody>
          <a:bodyPr wrap="square">
            <a:spAutoFit/>
          </a:bodyPr>
          <a:lstStyle/>
          <a:p>
            <a:r>
              <a:rPr lang="es-CO" dirty="0" smtClean="0">
                <a:latin typeface="Arial Narrow" pitchFamily="34" charset="0"/>
              </a:rPr>
              <a:t> </a:t>
            </a:r>
            <a:r>
              <a:rPr lang="es-CO" b="1" u="sng" dirty="0" smtClean="0">
                <a:latin typeface="Arial Narrow" pitchFamily="34" charset="0"/>
              </a:rPr>
              <a:t>Ordenamiento ambiental del territorio</a:t>
            </a:r>
            <a:r>
              <a:rPr lang="es-CO" b="1" dirty="0" smtClean="0">
                <a:latin typeface="Arial Narrow" pitchFamily="34" charset="0"/>
              </a:rPr>
              <a:t> </a:t>
            </a:r>
          </a:p>
          <a:p>
            <a:endParaRPr lang="es-CO" dirty="0">
              <a:latin typeface="Arial Narrow" pitchFamily="34" charset="0"/>
            </a:endParaRPr>
          </a:p>
          <a:p>
            <a:r>
              <a:rPr lang="es-CO" dirty="0" smtClean="0">
                <a:latin typeface="Arial Narrow" pitchFamily="34" charset="0"/>
              </a:rPr>
              <a:t>- La organización del espacio geográfico se establece bajo lineamientos prioritariamente sociales y ambientales</a:t>
            </a:r>
          </a:p>
          <a:p>
            <a:endParaRPr lang="es-CO" dirty="0">
              <a:latin typeface="Arial Narrow" pitchFamily="34" charset="0"/>
            </a:endParaRPr>
          </a:p>
          <a:p>
            <a:r>
              <a:rPr lang="es-CO" dirty="0" smtClean="0">
                <a:latin typeface="Arial Narrow" pitchFamily="34" charset="0"/>
              </a:rPr>
              <a:t>- El objetivo principal busca que las actividades allí realizadas generen condiciones permanentes para el mantenimiento de los bienes y servicios ambientales como base del desarrollo. </a:t>
            </a:r>
          </a:p>
          <a:p>
            <a:endParaRPr lang="es-CO" dirty="0" smtClean="0">
              <a:latin typeface="Arial Narrow" pitchFamily="34" charset="0"/>
            </a:endParaRPr>
          </a:p>
          <a:p>
            <a:r>
              <a:rPr lang="es-CO" dirty="0" smtClean="0">
                <a:latin typeface="Arial Narrow" pitchFamily="34" charset="0"/>
              </a:rPr>
              <a:t>- Se ordenan actividades en función de la oferta ambiental y el uso racional de los recursos.  </a:t>
            </a:r>
          </a:p>
          <a:p>
            <a:endParaRPr lang="es-CO" dirty="0" smtClean="0">
              <a:latin typeface="Arial Narrow" pitchFamily="34" charset="0"/>
            </a:endParaRPr>
          </a:p>
          <a:p>
            <a:r>
              <a:rPr lang="es-CO" dirty="0" smtClean="0">
                <a:latin typeface="Arial Narrow" pitchFamily="34" charset="0"/>
              </a:rPr>
              <a:t>- Este último es el enfoque en el cual se ha basado la normatividad colombiana en su emprendimiento por organizar el territorio de un país cuya riqueza ambiental ha venido deteriorándose progresiva y permanentemente, reconociendo sectores estratégicos que requieren tener un tratamiento especial para asegurar su conservación.    </a:t>
            </a:r>
          </a:p>
        </p:txBody>
      </p:sp>
      <p:sp>
        <p:nvSpPr>
          <p:cNvPr id="3" name="2 Rectángulo"/>
          <p:cNvSpPr/>
          <p:nvPr/>
        </p:nvSpPr>
        <p:spPr>
          <a:xfrm>
            <a:off x="395536" y="5097958"/>
            <a:ext cx="8496944" cy="923330"/>
          </a:xfrm>
          <a:prstGeom prst="rect">
            <a:avLst/>
          </a:prstGeom>
        </p:spPr>
        <p:txBody>
          <a:bodyPr wrap="square">
            <a:spAutoFit/>
          </a:bodyPr>
          <a:lstStyle/>
          <a:p>
            <a:r>
              <a:rPr lang="es-ES" dirty="0" smtClean="0">
                <a:latin typeface="Arial Narrow" pitchFamily="34" charset="0"/>
              </a:rPr>
              <a:t>- El </a:t>
            </a:r>
            <a:r>
              <a:rPr lang="es-ES_tradnl" dirty="0">
                <a:latin typeface="Arial Narrow" pitchFamily="34" charset="0"/>
              </a:rPr>
              <a:t>Decreto Ley 2811/74 </a:t>
            </a:r>
            <a:r>
              <a:rPr lang="es-ES_tradnl" dirty="0" smtClean="0">
                <a:latin typeface="Arial Narrow" pitchFamily="34" charset="0"/>
              </a:rPr>
              <a:t>(Código de recursos naturales) define </a:t>
            </a:r>
            <a:r>
              <a:rPr lang="es-ES_tradnl" dirty="0">
                <a:latin typeface="Arial Narrow" pitchFamily="34" charset="0"/>
              </a:rPr>
              <a:t>que un Área de Manejo Especial se delimita para la administración, el manejo y la protección de los recursos naturales renovables y no renovables, </a:t>
            </a:r>
            <a:r>
              <a:rPr lang="es-ES" dirty="0">
                <a:latin typeface="Arial Narrow" pitchFamily="34" charset="0"/>
              </a:rPr>
              <a:t>visión que abre otras perspectivas de manejo ambiental. </a:t>
            </a:r>
            <a:endParaRPr lang="es-CO" dirty="0">
              <a:latin typeface="Arial Narrow" pitchFamily="34" charset="0"/>
            </a:endParaRPr>
          </a:p>
        </p:txBody>
      </p:sp>
    </p:spTree>
    <p:extLst>
      <p:ext uri="{BB962C8B-B14F-4D97-AF65-F5344CB8AC3E}">
        <p14:creationId xmlns:p14="http://schemas.microsoft.com/office/powerpoint/2010/main" val="207166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Elipse"/>
          <p:cNvSpPr/>
          <p:nvPr/>
        </p:nvSpPr>
        <p:spPr>
          <a:xfrm>
            <a:off x="1619250" y="1341438"/>
            <a:ext cx="5832475" cy="4319587"/>
          </a:xfrm>
          <a:prstGeom prst="ellipse">
            <a:avLst/>
          </a:prstGeom>
          <a:noFill/>
          <a:ln w="50800">
            <a:solidFill>
              <a:srgbClr val="CC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
        <p:nvSpPr>
          <p:cNvPr id="4" name="3 Rectángulo redondeado"/>
          <p:cNvSpPr/>
          <p:nvPr/>
        </p:nvSpPr>
        <p:spPr>
          <a:xfrm>
            <a:off x="5000628" y="214290"/>
            <a:ext cx="3600400" cy="2232248"/>
          </a:xfrm>
          <a:prstGeom prst="roundRect">
            <a:avLst/>
          </a:prstGeom>
          <a:gradFill>
            <a:gsLst>
              <a:gs pos="0">
                <a:srgbClr val="FFEFD1"/>
              </a:gs>
              <a:gs pos="64999">
                <a:srgbClr val="F0EBD5"/>
              </a:gs>
              <a:gs pos="100000">
                <a:srgbClr val="D1C39F"/>
              </a:gs>
            </a:gsLst>
            <a:lin ang="16200000" scaled="0"/>
          </a:gra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O" b="1" dirty="0">
                <a:solidFill>
                  <a:schemeClr val="tx1"/>
                </a:solidFill>
              </a:rPr>
              <a:t>Ordenamiento social de la tenencia de la tierra:</a:t>
            </a:r>
          </a:p>
          <a:p>
            <a:pPr fontAlgn="b">
              <a:defRPr/>
            </a:pPr>
            <a:endParaRPr lang="es-CO" sz="1000" b="1" dirty="0">
              <a:solidFill>
                <a:srgbClr val="000000"/>
              </a:solidFill>
              <a:latin typeface="Arial Narrow"/>
            </a:endParaRPr>
          </a:p>
          <a:p>
            <a:pPr>
              <a:defRPr/>
            </a:pPr>
            <a:r>
              <a:rPr lang="es-CO" sz="1400" b="1" dirty="0">
                <a:solidFill>
                  <a:schemeClr val="tx1"/>
                </a:solidFill>
                <a:latin typeface="Arial Narrow" pitchFamily="34" charset="0"/>
              </a:rPr>
              <a:t>Acción 1.</a:t>
            </a:r>
            <a:r>
              <a:rPr lang="es-CO" sz="1400" dirty="0">
                <a:solidFill>
                  <a:schemeClr val="tx1"/>
                </a:solidFill>
                <a:latin typeface="Arial Narrow" pitchFamily="34" charset="0"/>
              </a:rPr>
              <a:t> Apoyo a la formalización, regulación y legalización de la tenencia </a:t>
            </a:r>
          </a:p>
          <a:p>
            <a:pPr>
              <a:defRPr/>
            </a:pPr>
            <a:r>
              <a:rPr lang="es-CO" sz="1400" b="1" dirty="0">
                <a:solidFill>
                  <a:schemeClr val="tx1"/>
                </a:solidFill>
                <a:latin typeface="Arial Narrow" pitchFamily="34" charset="0"/>
              </a:rPr>
              <a:t>Acción 2. </a:t>
            </a:r>
            <a:r>
              <a:rPr lang="es-CO" sz="1400" dirty="0">
                <a:solidFill>
                  <a:schemeClr val="tx1"/>
                </a:solidFill>
                <a:latin typeface="Arial Narrow" pitchFamily="34" charset="0"/>
              </a:rPr>
              <a:t>Apoyo a la constitución y reactivación de zonas de reserva campesina.</a:t>
            </a:r>
          </a:p>
        </p:txBody>
      </p:sp>
      <p:sp>
        <p:nvSpPr>
          <p:cNvPr id="5" name="4 Rectángulo redondeado"/>
          <p:cNvSpPr/>
          <p:nvPr/>
        </p:nvSpPr>
        <p:spPr>
          <a:xfrm>
            <a:off x="323528" y="4268586"/>
            <a:ext cx="3600400" cy="2232248"/>
          </a:xfrm>
          <a:prstGeom prst="roundRect">
            <a:avLst/>
          </a:prstGeom>
          <a:gradFill>
            <a:gsLst>
              <a:gs pos="0">
                <a:srgbClr val="FFEFD1"/>
              </a:gs>
              <a:gs pos="64999">
                <a:srgbClr val="F0EBD5"/>
              </a:gs>
              <a:gs pos="100000">
                <a:srgbClr val="D1C39F"/>
              </a:gs>
            </a:gsLst>
            <a:lin ang="16200000" scaled="0"/>
          </a:gra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O" b="1" dirty="0">
                <a:solidFill>
                  <a:schemeClr val="tx1"/>
                </a:solidFill>
              </a:rPr>
              <a:t>Ordenamiento de la producción:</a:t>
            </a:r>
          </a:p>
          <a:p>
            <a:pPr algn="ctr">
              <a:defRPr/>
            </a:pPr>
            <a:endParaRPr lang="es-CO" sz="1000" b="1" dirty="0">
              <a:solidFill>
                <a:schemeClr val="tx1"/>
              </a:solidFill>
            </a:endParaRPr>
          </a:p>
          <a:p>
            <a:pPr>
              <a:defRPr/>
            </a:pPr>
            <a:r>
              <a:rPr lang="es-CO" sz="1400" b="1" dirty="0">
                <a:solidFill>
                  <a:schemeClr val="tx1"/>
                </a:solidFill>
                <a:latin typeface="Arial Narrow" pitchFamily="34" charset="0"/>
              </a:rPr>
              <a:t>Acción 1.</a:t>
            </a:r>
            <a:r>
              <a:rPr lang="es-CO" sz="1400" dirty="0">
                <a:solidFill>
                  <a:schemeClr val="tx1"/>
                </a:solidFill>
                <a:latin typeface="Arial Narrow" pitchFamily="34" charset="0"/>
              </a:rPr>
              <a:t> Articulación y enlace técnico institucional.</a:t>
            </a:r>
          </a:p>
          <a:p>
            <a:pPr>
              <a:defRPr/>
            </a:pPr>
            <a:r>
              <a:rPr lang="es-CO" sz="1400" b="1" dirty="0">
                <a:solidFill>
                  <a:schemeClr val="tx1"/>
                </a:solidFill>
                <a:latin typeface="Arial Narrow" pitchFamily="34" charset="0"/>
              </a:rPr>
              <a:t>Acción 2.</a:t>
            </a:r>
            <a:r>
              <a:rPr lang="es-CO" sz="1400" dirty="0">
                <a:solidFill>
                  <a:schemeClr val="tx1"/>
                </a:solidFill>
                <a:latin typeface="Arial Narrow" pitchFamily="34" charset="0"/>
              </a:rPr>
              <a:t> Reconversión productiva sostenible en zonas de recuperación para la producción.</a:t>
            </a:r>
          </a:p>
          <a:p>
            <a:pPr>
              <a:defRPr/>
            </a:pPr>
            <a:r>
              <a:rPr lang="es-CO" sz="1400" b="1" dirty="0">
                <a:solidFill>
                  <a:schemeClr val="tx1"/>
                </a:solidFill>
                <a:latin typeface="Arial Narrow" pitchFamily="34" charset="0"/>
              </a:rPr>
              <a:t>Acción 3. </a:t>
            </a:r>
            <a:r>
              <a:rPr lang="es-CO" sz="1400" dirty="0">
                <a:solidFill>
                  <a:schemeClr val="tx1"/>
                </a:solidFill>
                <a:latin typeface="Arial Narrow" pitchFamily="34" charset="0"/>
              </a:rPr>
              <a:t>Incorporación de actividades económicas asociadas a Servicios </a:t>
            </a:r>
            <a:r>
              <a:rPr lang="es-CO" sz="1400" dirty="0" err="1">
                <a:solidFill>
                  <a:schemeClr val="tx1"/>
                </a:solidFill>
                <a:latin typeface="Arial Narrow" pitchFamily="34" charset="0"/>
              </a:rPr>
              <a:t>ecosistémicos</a:t>
            </a:r>
            <a:r>
              <a:rPr lang="es-CO" sz="1400" dirty="0">
                <a:solidFill>
                  <a:schemeClr val="tx1"/>
                </a:solidFill>
                <a:latin typeface="Arial Narrow" pitchFamily="34" charset="0"/>
              </a:rPr>
              <a:t>.</a:t>
            </a:r>
          </a:p>
        </p:txBody>
      </p:sp>
      <p:sp>
        <p:nvSpPr>
          <p:cNvPr id="6" name="5 Rectángulo redondeado"/>
          <p:cNvSpPr/>
          <p:nvPr/>
        </p:nvSpPr>
        <p:spPr>
          <a:xfrm>
            <a:off x="5291082" y="4071942"/>
            <a:ext cx="3600400" cy="2668286"/>
          </a:xfrm>
          <a:prstGeom prst="roundRect">
            <a:avLst/>
          </a:prstGeom>
          <a:gradFill>
            <a:gsLst>
              <a:gs pos="0">
                <a:srgbClr val="FFEFD1"/>
              </a:gs>
              <a:gs pos="64999">
                <a:srgbClr val="F0EBD5"/>
              </a:gs>
              <a:gs pos="100000">
                <a:srgbClr val="D1C39F"/>
              </a:gs>
            </a:gsLst>
            <a:lin ang="16200000" scaled="0"/>
          </a:gra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O" b="1" dirty="0">
                <a:solidFill>
                  <a:schemeClr val="tx1"/>
                </a:solidFill>
              </a:rPr>
              <a:t>Ordenamiento de la gestión pública , privada y de cooperación internacional:</a:t>
            </a:r>
            <a:endParaRPr lang="es-CO" b="1" dirty="0">
              <a:solidFill>
                <a:schemeClr val="tx1"/>
              </a:solidFill>
              <a:latin typeface="Arial Narrow" pitchFamily="34" charset="0"/>
            </a:endParaRPr>
          </a:p>
          <a:p>
            <a:pPr>
              <a:defRPr/>
            </a:pPr>
            <a:r>
              <a:rPr lang="es-CO" sz="1400" b="1" dirty="0">
                <a:solidFill>
                  <a:schemeClr val="tx1"/>
                </a:solidFill>
                <a:latin typeface="Arial Narrow" pitchFamily="34" charset="0"/>
              </a:rPr>
              <a:t>Acción 1.</a:t>
            </a:r>
            <a:r>
              <a:rPr lang="es-CO" sz="1400" dirty="0">
                <a:solidFill>
                  <a:schemeClr val="tx1"/>
                </a:solidFill>
                <a:latin typeface="Arial Narrow" pitchFamily="34" charset="0"/>
              </a:rPr>
              <a:t> Posicionamiento del Decreto Ley 1989 de 1989 en el ámbito local, regional, nacional e internacional.</a:t>
            </a:r>
          </a:p>
          <a:p>
            <a:pPr>
              <a:defRPr/>
            </a:pPr>
            <a:r>
              <a:rPr lang="es-CO" sz="1400" b="1" dirty="0">
                <a:solidFill>
                  <a:schemeClr val="tx1"/>
                </a:solidFill>
                <a:latin typeface="Arial Narrow" pitchFamily="34" charset="0"/>
              </a:rPr>
              <a:t>Acción 2. </a:t>
            </a:r>
            <a:r>
              <a:rPr lang="es-CO" sz="1400" dirty="0">
                <a:solidFill>
                  <a:schemeClr val="tx1"/>
                </a:solidFill>
                <a:latin typeface="Arial Narrow" pitchFamily="34" charset="0"/>
              </a:rPr>
              <a:t>Gestión frente al desarrollo de infraestructura dentro de los parques nacionales naturales.</a:t>
            </a:r>
          </a:p>
          <a:p>
            <a:pPr>
              <a:defRPr/>
            </a:pPr>
            <a:r>
              <a:rPr lang="es-CO" sz="1400" b="1" dirty="0">
                <a:solidFill>
                  <a:schemeClr val="tx1"/>
                </a:solidFill>
                <a:latin typeface="Arial Narrow" pitchFamily="34" charset="0"/>
              </a:rPr>
              <a:t>Acción 3. </a:t>
            </a:r>
            <a:r>
              <a:rPr lang="es-CO" sz="1400" dirty="0">
                <a:solidFill>
                  <a:schemeClr val="tx1"/>
                </a:solidFill>
                <a:latin typeface="Arial Narrow" pitchFamily="34" charset="0"/>
              </a:rPr>
              <a:t>Estrategia de sostenibilidad financiera para la región.</a:t>
            </a:r>
          </a:p>
        </p:txBody>
      </p:sp>
      <p:sp>
        <p:nvSpPr>
          <p:cNvPr id="7" name="6 Rectángulo redondeado"/>
          <p:cNvSpPr/>
          <p:nvPr/>
        </p:nvSpPr>
        <p:spPr>
          <a:xfrm>
            <a:off x="285720" y="214290"/>
            <a:ext cx="3600400" cy="2232248"/>
          </a:xfrm>
          <a:prstGeom prst="roundRect">
            <a:avLst/>
          </a:prstGeom>
          <a:gradFill>
            <a:gsLst>
              <a:gs pos="0">
                <a:srgbClr val="FFEFD1"/>
              </a:gs>
              <a:gs pos="64999">
                <a:srgbClr val="F0EBD5"/>
              </a:gs>
              <a:gs pos="100000">
                <a:srgbClr val="D1C39F"/>
              </a:gs>
            </a:gsLst>
            <a:lin ang="16200000" scaled="0"/>
          </a:gradFill>
        </p:spPr>
        <p:style>
          <a:lnRef idx="0">
            <a:schemeClr val="accent2"/>
          </a:lnRef>
          <a:fillRef idx="3">
            <a:schemeClr val="accent2"/>
          </a:fillRef>
          <a:effectRef idx="3">
            <a:schemeClr val="accent2"/>
          </a:effectRef>
          <a:fontRef idx="minor">
            <a:schemeClr val="lt1"/>
          </a:fontRef>
        </p:style>
        <p:txBody>
          <a:bodyPr anchor="ctr"/>
          <a:lstStyle/>
          <a:p>
            <a:pPr algn="ctr" fontAlgn="b">
              <a:defRPr/>
            </a:pPr>
            <a:r>
              <a:rPr lang="es-CO" b="1" dirty="0">
                <a:solidFill>
                  <a:schemeClr val="tx1"/>
                </a:solidFill>
                <a:latin typeface="Arial Narrow" pitchFamily="34" charset="0"/>
              </a:rPr>
              <a:t>Ordenamiento de usos:</a:t>
            </a:r>
            <a:endParaRPr lang="es-CO" dirty="0">
              <a:solidFill>
                <a:schemeClr val="tx1"/>
              </a:solidFill>
              <a:latin typeface="Arial Narrow" pitchFamily="34" charset="0"/>
            </a:endParaRPr>
          </a:p>
          <a:p>
            <a:pPr>
              <a:defRPr/>
            </a:pPr>
            <a:r>
              <a:rPr lang="es-CO" sz="1400" b="1" dirty="0">
                <a:solidFill>
                  <a:schemeClr val="tx1"/>
                </a:solidFill>
                <a:latin typeface="Arial Narrow" pitchFamily="34" charset="0"/>
              </a:rPr>
              <a:t>Acción 1.</a:t>
            </a:r>
            <a:r>
              <a:rPr lang="es-CO" sz="1400" dirty="0">
                <a:solidFill>
                  <a:schemeClr val="tx1"/>
                </a:solidFill>
                <a:latin typeface="Arial Narrow" pitchFamily="34" charset="0"/>
              </a:rPr>
              <a:t> Generación de procesos de restauración en los parques nacionales naturales.</a:t>
            </a:r>
          </a:p>
          <a:p>
            <a:pPr>
              <a:defRPr/>
            </a:pPr>
            <a:r>
              <a:rPr lang="es-CO" sz="1400" b="1" dirty="0">
                <a:solidFill>
                  <a:schemeClr val="tx1"/>
                </a:solidFill>
                <a:latin typeface="Arial Narrow" pitchFamily="34" charset="0"/>
              </a:rPr>
              <a:t>Acción 2.</a:t>
            </a:r>
            <a:r>
              <a:rPr lang="es-CO" sz="1400" dirty="0">
                <a:solidFill>
                  <a:schemeClr val="tx1"/>
                </a:solidFill>
                <a:latin typeface="Arial Narrow" pitchFamily="34" charset="0"/>
              </a:rPr>
              <a:t> Implementación de acciones de apoyo a la erradicación voluntaria de cultivos de uso ilícito. </a:t>
            </a:r>
          </a:p>
          <a:p>
            <a:pPr>
              <a:defRPr/>
            </a:pPr>
            <a:r>
              <a:rPr lang="es-CO" sz="1400" b="1" dirty="0">
                <a:solidFill>
                  <a:schemeClr val="tx1"/>
                </a:solidFill>
                <a:latin typeface="Arial Narrow" pitchFamily="34" charset="0"/>
              </a:rPr>
              <a:t>Acción 3. </a:t>
            </a:r>
            <a:r>
              <a:rPr lang="es-CO" sz="1400" dirty="0">
                <a:solidFill>
                  <a:schemeClr val="tx1"/>
                </a:solidFill>
                <a:latin typeface="Arial Narrow" pitchFamily="34" charset="0"/>
              </a:rPr>
              <a:t>Articulación y apoyo a la formulación e implementación de instrumentos de planificación en los DMI. </a:t>
            </a:r>
          </a:p>
        </p:txBody>
      </p:sp>
      <p:sp>
        <p:nvSpPr>
          <p:cNvPr id="32769" name="Rectangle 1"/>
          <p:cNvSpPr>
            <a:spLocks noChangeArrowheads="1"/>
          </p:cNvSpPr>
          <p:nvPr/>
        </p:nvSpPr>
        <p:spPr bwMode="auto">
          <a:xfrm>
            <a:off x="2195513" y="2738090"/>
            <a:ext cx="5040312" cy="1384995"/>
          </a:xfrm>
          <a:prstGeom prst="rect">
            <a:avLst/>
          </a:prstGeom>
          <a:noFill/>
          <a:ln w="9525">
            <a:noFill/>
            <a:miter lim="800000"/>
            <a:headEnd/>
            <a:tailEnd/>
          </a:ln>
          <a:effectLst/>
        </p:spPr>
        <p:txBody>
          <a:bodyPr anchor="ctr">
            <a:spAutoFit/>
          </a:bodyPr>
          <a:lstStyle/>
          <a:p>
            <a:pPr algn="ctr">
              <a:defRPr/>
            </a:pPr>
            <a:r>
              <a:rPr lang="es-CO" sz="2800" dirty="0">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PRINCIPALES ACCIONES </a:t>
            </a:r>
            <a:r>
              <a:rPr lang="es-CO" sz="2800" dirty="0" smtClean="0">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ADELANTADAS PARA EL ORDENAMIENTO</a:t>
            </a:r>
            <a:endParaRPr lang="es-CO" sz="2800" dirty="0">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9352532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s-CO" smtClean="0"/>
          </a:p>
        </p:txBody>
      </p:sp>
      <p:sp>
        <p:nvSpPr>
          <p:cNvPr id="18435" name="Rectangle 3"/>
          <p:cNvSpPr>
            <a:spLocks noGrp="1" noChangeArrowheads="1"/>
          </p:cNvSpPr>
          <p:nvPr>
            <p:ph type="body" idx="1"/>
          </p:nvPr>
        </p:nvSpPr>
        <p:spPr/>
        <p:txBody>
          <a:bodyPr/>
          <a:lstStyle/>
          <a:p>
            <a:pPr eaLnBrk="1" hangingPunct="1"/>
            <a:endParaRPr lang="es-CO" smtClean="0"/>
          </a:p>
        </p:txBody>
      </p:sp>
      <p:pic>
        <p:nvPicPr>
          <p:cNvPr id="18436" name="Picture 4" descr="Hoja Fi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3175"/>
            <a:ext cx="913765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6766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51520" y="188640"/>
            <a:ext cx="8496944" cy="1908215"/>
          </a:xfrm>
          <a:prstGeom prst="rect">
            <a:avLst/>
          </a:prstGeom>
        </p:spPr>
        <p:txBody>
          <a:bodyPr wrap="square">
            <a:spAutoFit/>
          </a:bodyPr>
          <a:lstStyle/>
          <a:p>
            <a:pPr lvl="0"/>
            <a:r>
              <a:rPr lang="es-CO" sz="2800" b="1" dirty="0" smtClean="0">
                <a:latin typeface="Arial Narrow" pitchFamily="34" charset="0"/>
              </a:rPr>
              <a:t>Criterios y enfoques de trabajo en el AME Macarena</a:t>
            </a:r>
            <a:endParaRPr lang="es-CO" sz="2400" b="1" dirty="0" smtClean="0">
              <a:latin typeface="Arial Narrow" pitchFamily="34" charset="0"/>
            </a:endParaRPr>
          </a:p>
          <a:p>
            <a:pPr lvl="0"/>
            <a:endParaRPr lang="es-CO" dirty="0" smtClean="0">
              <a:latin typeface="Arial Narrow" pitchFamily="34" charset="0"/>
            </a:endParaRPr>
          </a:p>
          <a:p>
            <a:pPr lvl="0"/>
            <a:r>
              <a:rPr lang="es-CO" dirty="0" smtClean="0">
                <a:latin typeface="Arial Narrow" pitchFamily="34" charset="0"/>
              </a:rPr>
              <a:t>- El </a:t>
            </a:r>
            <a:r>
              <a:rPr lang="es-CO" dirty="0">
                <a:latin typeface="Arial Narrow" pitchFamily="34" charset="0"/>
              </a:rPr>
              <a:t>referente para el ordenamiento territorial del AME Macarena se basa en la zonificación establecida por el Decreto Ley 1989 de 1989. En consecuencia, la inversión de proyectos deben ser coherentes con las funciones de los Distritos de Manejo Integrado y los Parques Nacionales Naturales. </a:t>
            </a:r>
            <a:endParaRPr lang="es-CO" dirty="0" smtClean="0">
              <a:latin typeface="Arial Narrow" pitchFamily="34" charset="0"/>
            </a:endParaRPr>
          </a:p>
        </p:txBody>
      </p:sp>
      <p:sp>
        <p:nvSpPr>
          <p:cNvPr id="3" name="2 Rectángulo"/>
          <p:cNvSpPr/>
          <p:nvPr/>
        </p:nvSpPr>
        <p:spPr>
          <a:xfrm>
            <a:off x="251520" y="2276872"/>
            <a:ext cx="8496944" cy="646331"/>
          </a:xfrm>
          <a:prstGeom prst="rect">
            <a:avLst/>
          </a:prstGeom>
        </p:spPr>
        <p:txBody>
          <a:bodyPr wrap="square">
            <a:spAutoFit/>
          </a:bodyPr>
          <a:lstStyle/>
          <a:p>
            <a:pPr lvl="0"/>
            <a:r>
              <a:rPr lang="es-CO" dirty="0" smtClean="0">
                <a:latin typeface="Arial Narrow" pitchFamily="34" charset="0"/>
              </a:rPr>
              <a:t>- La planeación para el ordenamiento territorial del AME Macarena debe contar con una proyección de largo plazo que oriente la inversión en el corto y el mediano plazo.</a:t>
            </a:r>
          </a:p>
        </p:txBody>
      </p:sp>
      <p:sp>
        <p:nvSpPr>
          <p:cNvPr id="4" name="3 Rectángulo"/>
          <p:cNvSpPr/>
          <p:nvPr/>
        </p:nvSpPr>
        <p:spPr>
          <a:xfrm>
            <a:off x="251520" y="3297758"/>
            <a:ext cx="8496944" cy="923330"/>
          </a:xfrm>
          <a:prstGeom prst="rect">
            <a:avLst/>
          </a:prstGeom>
        </p:spPr>
        <p:txBody>
          <a:bodyPr wrap="square">
            <a:spAutoFit/>
          </a:bodyPr>
          <a:lstStyle/>
          <a:p>
            <a:pPr lvl="0"/>
            <a:r>
              <a:rPr lang="es-CO" dirty="0" smtClean="0">
                <a:latin typeface="Arial Narrow" pitchFamily="34" charset="0"/>
              </a:rPr>
              <a:t>- La concertación de procesos, proyectos y acciones debe reconocer a las formas de organización social (comunidades indígenas, comunidades negras, organizaciones campesinas  de segundo nivel, juntas de acción comunal, a otras formas de organización de las comunidades). </a:t>
            </a:r>
          </a:p>
        </p:txBody>
      </p:sp>
      <p:sp>
        <p:nvSpPr>
          <p:cNvPr id="5" name="4 Rectángulo"/>
          <p:cNvSpPr/>
          <p:nvPr/>
        </p:nvSpPr>
        <p:spPr>
          <a:xfrm>
            <a:off x="251520" y="4509120"/>
            <a:ext cx="8496944" cy="646331"/>
          </a:xfrm>
          <a:prstGeom prst="rect">
            <a:avLst/>
          </a:prstGeom>
        </p:spPr>
        <p:txBody>
          <a:bodyPr wrap="square">
            <a:spAutoFit/>
          </a:bodyPr>
          <a:lstStyle/>
          <a:p>
            <a:pPr lvl="0"/>
            <a:r>
              <a:rPr lang="es-ES" dirty="0" smtClean="0">
                <a:latin typeface="Arial Narrow" pitchFamily="34" charset="0"/>
              </a:rPr>
              <a:t>- Apoyo a procesos de formalización de la tenencia de la tierra, la constitución y el fortalecimiento de zonas de reserva campesina como instrumento. </a:t>
            </a:r>
          </a:p>
        </p:txBody>
      </p:sp>
      <p:sp>
        <p:nvSpPr>
          <p:cNvPr id="6" name="5 Rectángulo"/>
          <p:cNvSpPr/>
          <p:nvPr/>
        </p:nvSpPr>
        <p:spPr>
          <a:xfrm>
            <a:off x="251520" y="5517232"/>
            <a:ext cx="8496944" cy="923330"/>
          </a:xfrm>
          <a:prstGeom prst="rect">
            <a:avLst/>
          </a:prstGeom>
        </p:spPr>
        <p:txBody>
          <a:bodyPr wrap="square">
            <a:spAutoFit/>
          </a:bodyPr>
          <a:lstStyle/>
          <a:p>
            <a:pPr lvl="0"/>
            <a:r>
              <a:rPr lang="es-CO" dirty="0" smtClean="0">
                <a:latin typeface="Arial Narrow" pitchFamily="34" charset="0"/>
              </a:rPr>
              <a:t>- La coordinación de acciones para el ordenamiento del territorio entre entidades públicas, privadas y de cooperación internacional requiere de un proceso permanente de institucionalización para organizar </a:t>
            </a:r>
            <a:r>
              <a:rPr lang="es-ES" dirty="0" smtClean="0">
                <a:latin typeface="Arial Narrow" pitchFamily="34" charset="0"/>
              </a:rPr>
              <a:t>la planeación, ejecución y seguimiento de la gestión.</a:t>
            </a:r>
            <a:endParaRPr lang="es-CO" dirty="0">
              <a:latin typeface="Arial Narrow" pitchFamily="34" charset="0"/>
            </a:endParaRPr>
          </a:p>
        </p:txBody>
      </p:sp>
    </p:spTree>
    <p:extLst>
      <p:ext uri="{BB962C8B-B14F-4D97-AF65-F5344CB8AC3E}">
        <p14:creationId xmlns:p14="http://schemas.microsoft.com/office/powerpoint/2010/main" val="312430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608</Words>
  <Application>Microsoft Office PowerPoint</Application>
  <PresentationFormat>Presentación en pantalla (4:3)</PresentationFormat>
  <Paragraphs>51</Paragraphs>
  <Slides>6</Slides>
  <Notes>0</Notes>
  <HiddenSlides>0</HiddenSlides>
  <MMClips>0</MMClips>
  <ScaleCrop>false</ScaleCrop>
  <HeadingPairs>
    <vt:vector size="4" baseType="variant">
      <vt:variant>
        <vt:lpstr>Tema</vt:lpstr>
      </vt:variant>
      <vt:variant>
        <vt:i4>1</vt:i4>
      </vt:variant>
      <vt:variant>
        <vt:lpstr>Títulos de diapositiva</vt:lpstr>
      </vt:variant>
      <vt:variant>
        <vt:i4>6</vt:i4>
      </vt:variant>
    </vt:vector>
  </HeadingPairs>
  <TitlesOfParts>
    <vt:vector size="7"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PERSONAL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PARQUES NACIONALES</dc:creator>
  <cp:lastModifiedBy>Usuario</cp:lastModifiedBy>
  <cp:revision>8</cp:revision>
  <dcterms:created xsi:type="dcterms:W3CDTF">2012-03-28T11:25:21Z</dcterms:created>
  <dcterms:modified xsi:type="dcterms:W3CDTF">2012-04-07T15:10:58Z</dcterms:modified>
</cp:coreProperties>
</file>